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3"/>
  </p:notesMasterIdLst>
  <p:sldIdLst>
    <p:sldId id="256" r:id="rId2"/>
    <p:sldId id="257" r:id="rId3"/>
    <p:sldId id="259" r:id="rId4"/>
    <p:sldId id="260" r:id="rId5"/>
    <p:sldId id="261" r:id="rId6"/>
    <p:sldId id="265" r:id="rId7"/>
    <p:sldId id="266" r:id="rId8"/>
    <p:sldId id="267" r:id="rId9"/>
    <p:sldId id="268" r:id="rId10"/>
    <p:sldId id="269" r:id="rId11"/>
    <p:sldId id="270" r:id="rId12"/>
    <p:sldId id="284" r:id="rId13"/>
    <p:sldId id="272" r:id="rId14"/>
    <p:sldId id="273" r:id="rId15"/>
    <p:sldId id="274" r:id="rId16"/>
    <p:sldId id="275" r:id="rId17"/>
    <p:sldId id="276" r:id="rId18"/>
    <p:sldId id="277" r:id="rId19"/>
    <p:sldId id="281" r:id="rId20"/>
    <p:sldId id="278" r:id="rId21"/>
    <p:sldId id="279" r:id="rId22"/>
  </p:sldIdLst>
  <p:sldSz cx="20104100" cy="11309350"/>
  <p:notesSz cx="20104100" cy="11309350"/>
  <p:defaultTextStyle>
    <a:defPPr>
      <a:defRPr kern="0"/>
    </a:def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025E294-94E9-41A8-A2F1-D488A7381769}" v="10" dt="2026-04-28T15:42:24.051"/>
  </p1510:revLst>
</p1510:revInfo>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485"/>
    <p:restoredTop sz="94661"/>
  </p:normalViewPr>
  <p:slideViewPr>
    <p:cSldViewPr>
      <p:cViewPr varScale="1">
        <p:scale>
          <a:sx n="69" d="100"/>
          <a:sy n="69" d="100"/>
        </p:scale>
        <p:origin x="664" y="200"/>
      </p:cViewPr>
      <p:guideLst>
        <p:guide orient="horz" pos="2880"/>
        <p:guide pos="216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microsoft.com/office/2016/11/relationships/changesInfo" Target="changesInfos/changesInfo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undula Koblmiller" userId="507e76f70a112ac3" providerId="LiveId" clId="{FFE5D631-AA74-4877-8073-923172FFDF0B}"/>
    <pc:docChg chg="undo custSel addSld delSld modSld">
      <pc:chgData name="Gundula Koblmiller" userId="507e76f70a112ac3" providerId="LiveId" clId="{FFE5D631-AA74-4877-8073-923172FFDF0B}" dt="2026-04-28T15:42:30.440" v="242" actId="1076"/>
      <pc:docMkLst>
        <pc:docMk/>
      </pc:docMkLst>
      <pc:sldChg chg="addSp delSp modSp mod">
        <pc:chgData name="Gundula Koblmiller" userId="507e76f70a112ac3" providerId="LiveId" clId="{FFE5D631-AA74-4877-8073-923172FFDF0B}" dt="2026-04-28T15:35:10.614" v="38" actId="1582"/>
        <pc:sldMkLst>
          <pc:docMk/>
          <pc:sldMk cId="0" sldId="261"/>
        </pc:sldMkLst>
        <pc:spChg chg="add mod">
          <ac:chgData name="Gundula Koblmiller" userId="507e76f70a112ac3" providerId="LiveId" clId="{FFE5D631-AA74-4877-8073-923172FFDF0B}" dt="2026-04-28T15:35:10.614" v="38" actId="1582"/>
          <ac:spMkLst>
            <pc:docMk/>
            <pc:sldMk cId="0" sldId="261"/>
            <ac:spMk id="19" creationId="{080A16C2-5F88-81C4-5126-BB66DB13BD5C}"/>
          </ac:spMkLst>
        </pc:spChg>
        <pc:picChg chg="del">
          <ac:chgData name="Gundula Koblmiller" userId="507e76f70a112ac3" providerId="LiveId" clId="{FFE5D631-AA74-4877-8073-923172FFDF0B}" dt="2026-04-28T15:31:16.592" v="1" actId="478"/>
          <ac:picMkLst>
            <pc:docMk/>
            <pc:sldMk cId="0" sldId="261"/>
            <ac:picMk id="17" creationId="{5752D9E8-9DD3-9319-C97B-0A332C0952F4}"/>
          </ac:picMkLst>
        </pc:picChg>
        <pc:picChg chg="del">
          <ac:chgData name="Gundula Koblmiller" userId="507e76f70a112ac3" providerId="LiveId" clId="{FFE5D631-AA74-4877-8073-923172FFDF0B}" dt="2026-04-28T15:31:27.857" v="2" actId="478"/>
          <ac:picMkLst>
            <pc:docMk/>
            <pc:sldMk cId="0" sldId="261"/>
            <ac:picMk id="18" creationId="{0D13E5C3-0278-BC85-4403-EA0BC08D9058}"/>
          </ac:picMkLst>
        </pc:picChg>
      </pc:sldChg>
      <pc:sldChg chg="delSp mod">
        <pc:chgData name="Gundula Koblmiller" userId="507e76f70a112ac3" providerId="LiveId" clId="{FFE5D631-AA74-4877-8073-923172FFDF0B}" dt="2026-04-28T15:31:13.238" v="0" actId="478"/>
        <pc:sldMkLst>
          <pc:docMk/>
          <pc:sldMk cId="0" sldId="265"/>
        </pc:sldMkLst>
        <pc:picChg chg="del">
          <ac:chgData name="Gundula Koblmiller" userId="507e76f70a112ac3" providerId="LiveId" clId="{FFE5D631-AA74-4877-8073-923172FFDF0B}" dt="2026-04-28T15:31:13.238" v="0" actId="478"/>
          <ac:picMkLst>
            <pc:docMk/>
            <pc:sldMk cId="0" sldId="265"/>
            <ac:picMk id="17" creationId="{9A763641-FF4A-FC49-6227-9C8B7899142F}"/>
          </ac:picMkLst>
        </pc:picChg>
      </pc:sldChg>
      <pc:sldChg chg="delSp mod">
        <pc:chgData name="Gundula Koblmiller" userId="507e76f70a112ac3" providerId="LiveId" clId="{FFE5D631-AA74-4877-8073-923172FFDF0B}" dt="2026-04-28T15:31:34.679" v="3" actId="478"/>
        <pc:sldMkLst>
          <pc:docMk/>
          <pc:sldMk cId="0" sldId="266"/>
        </pc:sldMkLst>
        <pc:picChg chg="del">
          <ac:chgData name="Gundula Koblmiller" userId="507e76f70a112ac3" providerId="LiveId" clId="{FFE5D631-AA74-4877-8073-923172FFDF0B}" dt="2026-04-28T15:31:34.679" v="3" actId="478"/>
          <ac:picMkLst>
            <pc:docMk/>
            <pc:sldMk cId="0" sldId="266"/>
            <ac:picMk id="17" creationId="{B19995AD-5D00-524B-BE95-5CF4795C2D14}"/>
          </ac:picMkLst>
        </pc:picChg>
      </pc:sldChg>
      <pc:sldChg chg="delSp mod">
        <pc:chgData name="Gundula Koblmiller" userId="507e76f70a112ac3" providerId="LiveId" clId="{FFE5D631-AA74-4877-8073-923172FFDF0B}" dt="2026-04-28T15:31:46.625" v="6" actId="478"/>
        <pc:sldMkLst>
          <pc:docMk/>
          <pc:sldMk cId="0" sldId="267"/>
        </pc:sldMkLst>
        <pc:picChg chg="del">
          <ac:chgData name="Gundula Koblmiller" userId="507e76f70a112ac3" providerId="LiveId" clId="{FFE5D631-AA74-4877-8073-923172FFDF0B}" dt="2026-04-28T15:31:46.625" v="6" actId="478"/>
          <ac:picMkLst>
            <pc:docMk/>
            <pc:sldMk cId="0" sldId="267"/>
            <ac:picMk id="17" creationId="{ECDE4B2F-6E7F-846C-1847-071227E01509}"/>
          </ac:picMkLst>
        </pc:picChg>
      </pc:sldChg>
      <pc:sldChg chg="delSp add del mod">
        <pc:chgData name="Gundula Koblmiller" userId="507e76f70a112ac3" providerId="LiveId" clId="{FFE5D631-AA74-4877-8073-923172FFDF0B}" dt="2026-04-28T15:31:49.419" v="7" actId="478"/>
        <pc:sldMkLst>
          <pc:docMk/>
          <pc:sldMk cId="0" sldId="268"/>
        </pc:sldMkLst>
        <pc:picChg chg="del">
          <ac:chgData name="Gundula Koblmiller" userId="507e76f70a112ac3" providerId="LiveId" clId="{FFE5D631-AA74-4877-8073-923172FFDF0B}" dt="2026-04-28T15:31:49.419" v="7" actId="478"/>
          <ac:picMkLst>
            <pc:docMk/>
            <pc:sldMk cId="0" sldId="268"/>
            <ac:picMk id="16" creationId="{FCE69323-A896-9F38-CAE5-4FA89826B8AE}"/>
          </ac:picMkLst>
        </pc:picChg>
      </pc:sldChg>
      <pc:sldChg chg="delSp mod">
        <pc:chgData name="Gundula Koblmiller" userId="507e76f70a112ac3" providerId="LiveId" clId="{FFE5D631-AA74-4877-8073-923172FFDF0B}" dt="2026-04-28T15:31:51.729" v="8" actId="478"/>
        <pc:sldMkLst>
          <pc:docMk/>
          <pc:sldMk cId="0" sldId="269"/>
        </pc:sldMkLst>
        <pc:picChg chg="del">
          <ac:chgData name="Gundula Koblmiller" userId="507e76f70a112ac3" providerId="LiveId" clId="{FFE5D631-AA74-4877-8073-923172FFDF0B}" dt="2026-04-28T15:31:51.729" v="8" actId="478"/>
          <ac:picMkLst>
            <pc:docMk/>
            <pc:sldMk cId="0" sldId="269"/>
            <ac:picMk id="17" creationId="{2569F5F9-611F-588E-C1C8-DF47564D7C51}"/>
          </ac:picMkLst>
        </pc:picChg>
      </pc:sldChg>
      <pc:sldChg chg="addSp delSp modSp mod">
        <pc:chgData name="Gundula Koblmiller" userId="507e76f70a112ac3" providerId="LiveId" clId="{FFE5D631-AA74-4877-8073-923172FFDF0B}" dt="2026-04-28T15:40:43.691" v="227" actId="1076"/>
        <pc:sldMkLst>
          <pc:docMk/>
          <pc:sldMk cId="0" sldId="270"/>
        </pc:sldMkLst>
        <pc:spChg chg="add del mod">
          <ac:chgData name="Gundula Koblmiller" userId="507e76f70a112ac3" providerId="LiveId" clId="{FFE5D631-AA74-4877-8073-923172FFDF0B}" dt="2026-04-28T15:38:48.447" v="41" actId="478"/>
          <ac:spMkLst>
            <pc:docMk/>
            <pc:sldMk cId="0" sldId="270"/>
            <ac:spMk id="19" creationId="{7ED27AFF-3551-AD02-144D-4AE7CC7D7759}"/>
          </ac:spMkLst>
        </pc:spChg>
        <pc:spChg chg="add mod">
          <ac:chgData name="Gundula Koblmiller" userId="507e76f70a112ac3" providerId="LiveId" clId="{FFE5D631-AA74-4877-8073-923172FFDF0B}" dt="2026-04-28T15:40:43.691" v="227" actId="1076"/>
          <ac:spMkLst>
            <pc:docMk/>
            <pc:sldMk cId="0" sldId="270"/>
            <ac:spMk id="20" creationId="{2CF829DD-116F-A413-7D10-68812FE729E4}"/>
          </ac:spMkLst>
        </pc:spChg>
        <pc:picChg chg="del">
          <ac:chgData name="Gundula Koblmiller" userId="507e76f70a112ac3" providerId="LiveId" clId="{FFE5D631-AA74-4877-8073-923172FFDF0B}" dt="2026-04-28T15:31:56.113" v="9" actId="478"/>
          <ac:picMkLst>
            <pc:docMk/>
            <pc:sldMk cId="0" sldId="270"/>
            <ac:picMk id="18" creationId="{03B1F909-4794-844B-1618-2E9548BF7FF6}"/>
          </ac:picMkLst>
        </pc:picChg>
      </pc:sldChg>
      <pc:sldChg chg="addSp delSp modSp mod">
        <pc:chgData name="Gundula Koblmiller" userId="507e76f70a112ac3" providerId="LiveId" clId="{FFE5D631-AA74-4877-8073-923172FFDF0B}" dt="2026-04-28T15:40:54.440" v="229" actId="1076"/>
        <pc:sldMkLst>
          <pc:docMk/>
          <pc:sldMk cId="0" sldId="272"/>
        </pc:sldMkLst>
        <pc:spChg chg="mod">
          <ac:chgData name="Gundula Koblmiller" userId="507e76f70a112ac3" providerId="LiveId" clId="{FFE5D631-AA74-4877-8073-923172FFDF0B}" dt="2026-04-28T15:40:54.440" v="229" actId="1076"/>
          <ac:spMkLst>
            <pc:docMk/>
            <pc:sldMk cId="0" sldId="272"/>
            <ac:spMk id="7" creationId="{00000000-0000-0000-0000-000000000000}"/>
          </ac:spMkLst>
        </pc:spChg>
        <pc:spChg chg="add mod">
          <ac:chgData name="Gundula Koblmiller" userId="507e76f70a112ac3" providerId="LiveId" clId="{FFE5D631-AA74-4877-8073-923172FFDF0B}" dt="2026-04-28T15:40:54.440" v="229" actId="1076"/>
          <ac:spMkLst>
            <pc:docMk/>
            <pc:sldMk cId="0" sldId="272"/>
            <ac:spMk id="21" creationId="{429E6016-3211-7CDD-E651-8948FAA5E69B}"/>
          </ac:spMkLst>
        </pc:spChg>
        <pc:picChg chg="del">
          <ac:chgData name="Gundula Koblmiller" userId="507e76f70a112ac3" providerId="LiveId" clId="{FFE5D631-AA74-4877-8073-923172FFDF0B}" dt="2026-04-28T15:32:18.071" v="11" actId="478"/>
          <ac:picMkLst>
            <pc:docMk/>
            <pc:sldMk cId="0" sldId="272"/>
            <ac:picMk id="19" creationId="{A3D97EBF-27FB-4B26-141F-C3EC8096D07C}"/>
          </ac:picMkLst>
        </pc:picChg>
        <pc:picChg chg="del">
          <ac:chgData name="Gundula Koblmiller" userId="507e76f70a112ac3" providerId="LiveId" clId="{FFE5D631-AA74-4877-8073-923172FFDF0B}" dt="2026-04-28T15:32:27.645" v="14" actId="478"/>
          <ac:picMkLst>
            <pc:docMk/>
            <pc:sldMk cId="0" sldId="272"/>
            <ac:picMk id="20" creationId="{A5C1996F-FD58-19AC-C8F0-245E1AC13378}"/>
          </ac:picMkLst>
        </pc:picChg>
      </pc:sldChg>
      <pc:sldChg chg="addSp delSp modSp mod">
        <pc:chgData name="Gundula Koblmiller" userId="507e76f70a112ac3" providerId="LiveId" clId="{FFE5D631-AA74-4877-8073-923172FFDF0B}" dt="2026-04-28T15:41:10.886" v="231" actId="1076"/>
        <pc:sldMkLst>
          <pc:docMk/>
          <pc:sldMk cId="0" sldId="273"/>
        </pc:sldMkLst>
        <pc:spChg chg="add mod">
          <ac:chgData name="Gundula Koblmiller" userId="507e76f70a112ac3" providerId="LiveId" clId="{FFE5D631-AA74-4877-8073-923172FFDF0B}" dt="2026-04-28T15:41:10.886" v="231" actId="1076"/>
          <ac:spMkLst>
            <pc:docMk/>
            <pc:sldMk cId="0" sldId="273"/>
            <ac:spMk id="21" creationId="{FB9AE1BA-38DC-7782-7EE8-8DA465764FBC}"/>
          </ac:spMkLst>
        </pc:spChg>
        <pc:picChg chg="del">
          <ac:chgData name="Gundula Koblmiller" userId="507e76f70a112ac3" providerId="LiveId" clId="{FFE5D631-AA74-4877-8073-923172FFDF0B}" dt="2026-04-28T15:32:20.873" v="12" actId="478"/>
          <ac:picMkLst>
            <pc:docMk/>
            <pc:sldMk cId="0" sldId="273"/>
            <ac:picMk id="19" creationId="{A574CE58-48BC-C2E1-9F0C-B694AC38C708}"/>
          </ac:picMkLst>
        </pc:picChg>
        <pc:picChg chg="del">
          <ac:chgData name="Gundula Koblmiller" userId="507e76f70a112ac3" providerId="LiveId" clId="{FFE5D631-AA74-4877-8073-923172FFDF0B}" dt="2026-04-28T15:32:30.453" v="15" actId="478"/>
          <ac:picMkLst>
            <pc:docMk/>
            <pc:sldMk cId="0" sldId="273"/>
            <ac:picMk id="20" creationId="{1334D2B6-BE2A-4D66-A827-8E57A888CE7D}"/>
          </ac:picMkLst>
        </pc:picChg>
      </pc:sldChg>
      <pc:sldChg chg="addSp delSp modSp mod">
        <pc:chgData name="Gundula Koblmiller" userId="507e76f70a112ac3" providerId="LiveId" clId="{FFE5D631-AA74-4877-8073-923172FFDF0B}" dt="2026-04-28T15:41:31.886" v="233" actId="1076"/>
        <pc:sldMkLst>
          <pc:docMk/>
          <pc:sldMk cId="0" sldId="274"/>
        </pc:sldMkLst>
        <pc:spChg chg="add mod">
          <ac:chgData name="Gundula Koblmiller" userId="507e76f70a112ac3" providerId="LiveId" clId="{FFE5D631-AA74-4877-8073-923172FFDF0B}" dt="2026-04-28T15:41:31.886" v="233" actId="1076"/>
          <ac:spMkLst>
            <pc:docMk/>
            <pc:sldMk cId="0" sldId="274"/>
            <ac:spMk id="21" creationId="{4213145C-84C1-A69F-36A2-FE3CB06B0721}"/>
          </ac:spMkLst>
        </pc:spChg>
        <pc:picChg chg="del">
          <ac:chgData name="Gundula Koblmiller" userId="507e76f70a112ac3" providerId="LiveId" clId="{FFE5D631-AA74-4877-8073-923172FFDF0B}" dt="2026-04-28T15:32:34.796" v="17" actId="478"/>
          <ac:picMkLst>
            <pc:docMk/>
            <pc:sldMk cId="0" sldId="274"/>
            <ac:picMk id="19" creationId="{B738E050-7EB6-160F-0C04-E3D452BA5865}"/>
          </ac:picMkLst>
        </pc:picChg>
        <pc:picChg chg="del">
          <ac:chgData name="Gundula Koblmiller" userId="507e76f70a112ac3" providerId="LiveId" clId="{FFE5D631-AA74-4877-8073-923172FFDF0B}" dt="2026-04-28T15:32:32.982" v="16" actId="478"/>
          <ac:picMkLst>
            <pc:docMk/>
            <pc:sldMk cId="0" sldId="274"/>
            <ac:picMk id="20" creationId="{B3F4AA33-3487-534E-33EC-BB1A3D421052}"/>
          </ac:picMkLst>
        </pc:picChg>
      </pc:sldChg>
      <pc:sldChg chg="addSp delSp modSp mod">
        <pc:chgData name="Gundula Koblmiller" userId="507e76f70a112ac3" providerId="LiveId" clId="{FFE5D631-AA74-4877-8073-923172FFDF0B}" dt="2026-04-28T15:41:40.306" v="235" actId="1076"/>
        <pc:sldMkLst>
          <pc:docMk/>
          <pc:sldMk cId="0" sldId="275"/>
        </pc:sldMkLst>
        <pc:spChg chg="add mod">
          <ac:chgData name="Gundula Koblmiller" userId="507e76f70a112ac3" providerId="LiveId" clId="{FFE5D631-AA74-4877-8073-923172FFDF0B}" dt="2026-04-28T15:41:40.306" v="235" actId="1076"/>
          <ac:spMkLst>
            <pc:docMk/>
            <pc:sldMk cId="0" sldId="275"/>
            <ac:spMk id="21" creationId="{FA26AFA1-C485-9880-B10E-D751C51F5367}"/>
          </ac:spMkLst>
        </pc:spChg>
        <pc:picChg chg="del">
          <ac:chgData name="Gundula Koblmiller" userId="507e76f70a112ac3" providerId="LiveId" clId="{FFE5D631-AA74-4877-8073-923172FFDF0B}" dt="2026-04-28T15:32:38.733" v="18" actId="478"/>
          <ac:picMkLst>
            <pc:docMk/>
            <pc:sldMk cId="0" sldId="275"/>
            <ac:picMk id="19" creationId="{EF02A373-13A6-2E1C-7312-CB0ED989895D}"/>
          </ac:picMkLst>
        </pc:picChg>
        <pc:picChg chg="del">
          <ac:chgData name="Gundula Koblmiller" userId="507e76f70a112ac3" providerId="LiveId" clId="{FFE5D631-AA74-4877-8073-923172FFDF0B}" dt="2026-04-28T15:32:40.270" v="19" actId="478"/>
          <ac:picMkLst>
            <pc:docMk/>
            <pc:sldMk cId="0" sldId="275"/>
            <ac:picMk id="20" creationId="{64868CE5-2F95-4CB4-DCE7-1164F1ADA5F9}"/>
          </ac:picMkLst>
        </pc:picChg>
      </pc:sldChg>
      <pc:sldChg chg="addSp delSp modSp mod">
        <pc:chgData name="Gundula Koblmiller" userId="507e76f70a112ac3" providerId="LiveId" clId="{FFE5D631-AA74-4877-8073-923172FFDF0B}" dt="2026-04-28T15:41:48.770" v="237" actId="1076"/>
        <pc:sldMkLst>
          <pc:docMk/>
          <pc:sldMk cId="0" sldId="276"/>
        </pc:sldMkLst>
        <pc:spChg chg="add mod">
          <ac:chgData name="Gundula Koblmiller" userId="507e76f70a112ac3" providerId="LiveId" clId="{FFE5D631-AA74-4877-8073-923172FFDF0B}" dt="2026-04-28T15:41:48.770" v="237" actId="1076"/>
          <ac:spMkLst>
            <pc:docMk/>
            <pc:sldMk cId="0" sldId="276"/>
            <ac:spMk id="21" creationId="{C6D5707C-A227-587F-94CC-F73968EDEA1F}"/>
          </ac:spMkLst>
        </pc:spChg>
        <pc:picChg chg="del">
          <ac:chgData name="Gundula Koblmiller" userId="507e76f70a112ac3" providerId="LiveId" clId="{FFE5D631-AA74-4877-8073-923172FFDF0B}" dt="2026-04-28T15:32:43.280" v="20" actId="478"/>
          <ac:picMkLst>
            <pc:docMk/>
            <pc:sldMk cId="0" sldId="276"/>
            <ac:picMk id="19" creationId="{AD9D0477-9C11-CBD4-B6BB-990761AF377F}"/>
          </ac:picMkLst>
        </pc:picChg>
        <pc:picChg chg="del">
          <ac:chgData name="Gundula Koblmiller" userId="507e76f70a112ac3" providerId="LiveId" clId="{FFE5D631-AA74-4877-8073-923172FFDF0B}" dt="2026-04-28T15:32:45.338" v="21" actId="478"/>
          <ac:picMkLst>
            <pc:docMk/>
            <pc:sldMk cId="0" sldId="276"/>
            <ac:picMk id="20" creationId="{FAFC37F7-25F4-1C69-7184-D292C4F6EA3C}"/>
          </ac:picMkLst>
        </pc:picChg>
      </pc:sldChg>
      <pc:sldChg chg="addSp delSp modSp mod">
        <pc:chgData name="Gundula Koblmiller" userId="507e76f70a112ac3" providerId="LiveId" clId="{FFE5D631-AA74-4877-8073-923172FFDF0B}" dt="2026-04-28T15:41:59.593" v="239" actId="1076"/>
        <pc:sldMkLst>
          <pc:docMk/>
          <pc:sldMk cId="0" sldId="277"/>
        </pc:sldMkLst>
        <pc:spChg chg="add mod">
          <ac:chgData name="Gundula Koblmiller" userId="507e76f70a112ac3" providerId="LiveId" clId="{FFE5D631-AA74-4877-8073-923172FFDF0B}" dt="2026-04-28T15:41:59.593" v="239" actId="1076"/>
          <ac:spMkLst>
            <pc:docMk/>
            <pc:sldMk cId="0" sldId="277"/>
            <ac:spMk id="21" creationId="{7E627F57-E9E9-8278-7315-C080F3F8BB07}"/>
          </ac:spMkLst>
        </pc:spChg>
        <pc:picChg chg="del">
          <ac:chgData name="Gundula Koblmiller" userId="507e76f70a112ac3" providerId="LiveId" clId="{FFE5D631-AA74-4877-8073-923172FFDF0B}" dt="2026-04-28T15:32:54.044" v="22" actId="478"/>
          <ac:picMkLst>
            <pc:docMk/>
            <pc:sldMk cId="0" sldId="277"/>
            <ac:picMk id="16" creationId="{6DC3A9AC-2E34-6F1A-D4EF-CCFCA65BABF0}"/>
          </ac:picMkLst>
        </pc:picChg>
        <pc:picChg chg="del">
          <ac:chgData name="Gundula Koblmiller" userId="507e76f70a112ac3" providerId="LiveId" clId="{FFE5D631-AA74-4877-8073-923172FFDF0B}" dt="2026-04-28T15:32:57.294" v="23" actId="478"/>
          <ac:picMkLst>
            <pc:docMk/>
            <pc:sldMk cId="0" sldId="277"/>
            <ac:picMk id="17" creationId="{5D8CC0ED-A030-60EE-88D4-2141D5592668}"/>
          </ac:picMkLst>
        </pc:picChg>
        <pc:picChg chg="del">
          <ac:chgData name="Gundula Koblmiller" userId="507e76f70a112ac3" providerId="LiveId" clId="{FFE5D631-AA74-4877-8073-923172FFDF0B}" dt="2026-04-28T15:32:59.929" v="24" actId="478"/>
          <ac:picMkLst>
            <pc:docMk/>
            <pc:sldMk cId="0" sldId="277"/>
            <ac:picMk id="18" creationId="{0119E344-CA46-AC00-1491-C829148C6466}"/>
          </ac:picMkLst>
        </pc:picChg>
        <pc:picChg chg="del">
          <ac:chgData name="Gundula Koblmiller" userId="507e76f70a112ac3" providerId="LiveId" clId="{FFE5D631-AA74-4877-8073-923172FFDF0B}" dt="2026-04-28T15:33:04.676" v="26" actId="478"/>
          <ac:picMkLst>
            <pc:docMk/>
            <pc:sldMk cId="0" sldId="277"/>
            <ac:picMk id="19" creationId="{03FB6B51-6AA7-283C-9960-F6A26517D524}"/>
          </ac:picMkLst>
        </pc:picChg>
        <pc:picChg chg="del">
          <ac:chgData name="Gundula Koblmiller" userId="507e76f70a112ac3" providerId="LiveId" clId="{FFE5D631-AA74-4877-8073-923172FFDF0B}" dt="2026-04-28T15:33:01.686" v="25" actId="478"/>
          <ac:picMkLst>
            <pc:docMk/>
            <pc:sldMk cId="0" sldId="277"/>
            <ac:picMk id="20" creationId="{275F4159-020D-2F23-9A78-D27B48D006BB}"/>
          </ac:picMkLst>
        </pc:picChg>
      </pc:sldChg>
      <pc:sldChg chg="addSp modSp mod">
        <pc:chgData name="Gundula Koblmiller" userId="507e76f70a112ac3" providerId="LiveId" clId="{FFE5D631-AA74-4877-8073-923172FFDF0B}" dt="2026-04-28T15:42:30.440" v="242" actId="1076"/>
        <pc:sldMkLst>
          <pc:docMk/>
          <pc:sldMk cId="0" sldId="278"/>
        </pc:sldMkLst>
        <pc:spChg chg="add mod">
          <ac:chgData name="Gundula Koblmiller" userId="507e76f70a112ac3" providerId="LiveId" clId="{FFE5D631-AA74-4877-8073-923172FFDF0B}" dt="2026-04-28T15:42:30.440" v="242" actId="1076"/>
          <ac:spMkLst>
            <pc:docMk/>
            <pc:sldMk cId="0" sldId="278"/>
            <ac:spMk id="28" creationId="{9A5FEDB5-7E47-1117-6EC1-E23324D22784}"/>
          </ac:spMkLst>
        </pc:spChg>
      </pc:sldChg>
      <pc:sldChg chg="delSp mod">
        <pc:chgData name="Gundula Koblmiller" userId="507e76f70a112ac3" providerId="LiveId" clId="{FFE5D631-AA74-4877-8073-923172FFDF0B}" dt="2026-04-28T15:33:18.166" v="30" actId="478"/>
        <pc:sldMkLst>
          <pc:docMk/>
          <pc:sldMk cId="0" sldId="279"/>
        </pc:sldMkLst>
        <pc:picChg chg="del">
          <ac:chgData name="Gundula Koblmiller" userId="507e76f70a112ac3" providerId="LiveId" clId="{FFE5D631-AA74-4877-8073-923172FFDF0B}" dt="2026-04-28T15:33:18.166" v="30" actId="478"/>
          <ac:picMkLst>
            <pc:docMk/>
            <pc:sldMk cId="0" sldId="279"/>
            <ac:picMk id="16" creationId="{5FF5358F-A065-03AA-C153-F081CF36320C}"/>
          </ac:picMkLst>
        </pc:picChg>
      </pc:sldChg>
      <pc:sldChg chg="delSp mod">
        <pc:chgData name="Gundula Koblmiller" userId="507e76f70a112ac3" providerId="LiveId" clId="{FFE5D631-AA74-4877-8073-923172FFDF0B}" dt="2026-04-28T15:33:12.921" v="29" actId="478"/>
        <pc:sldMkLst>
          <pc:docMk/>
          <pc:sldMk cId="0" sldId="281"/>
        </pc:sldMkLst>
        <pc:picChg chg="del">
          <ac:chgData name="Gundula Koblmiller" userId="507e76f70a112ac3" providerId="LiveId" clId="{FFE5D631-AA74-4877-8073-923172FFDF0B}" dt="2026-04-28T15:33:12.921" v="29" actId="478"/>
          <ac:picMkLst>
            <pc:docMk/>
            <pc:sldMk cId="0" sldId="281"/>
            <ac:picMk id="4" creationId="{AC3E72D5-8719-E02D-4CEF-CB608BC75AAF}"/>
          </ac:picMkLst>
        </pc:picChg>
        <pc:picChg chg="del">
          <ac:chgData name="Gundula Koblmiller" userId="507e76f70a112ac3" providerId="LiveId" clId="{FFE5D631-AA74-4877-8073-923172FFDF0B}" dt="2026-04-28T15:33:08.432" v="27" actId="478"/>
          <ac:picMkLst>
            <pc:docMk/>
            <pc:sldMk cId="0" sldId="281"/>
            <ac:picMk id="20" creationId="{4004D57C-124D-BB2D-F622-DB17B0A3098A}"/>
          </ac:picMkLst>
        </pc:picChg>
        <pc:picChg chg="del">
          <ac:chgData name="Gundula Koblmiller" userId="507e76f70a112ac3" providerId="LiveId" clId="{FFE5D631-AA74-4877-8073-923172FFDF0B}" dt="2026-04-28T15:33:09.872" v="28" actId="478"/>
          <ac:picMkLst>
            <pc:docMk/>
            <pc:sldMk cId="0" sldId="281"/>
            <ac:picMk id="21" creationId="{7B11A205-DC24-8F85-A9B0-40C145F5D32B}"/>
          </ac:picMkLst>
        </pc:picChg>
      </pc:sldChg>
      <pc:sldChg chg="add del">
        <pc:chgData name="Gundula Koblmiller" userId="507e76f70a112ac3" providerId="LiveId" clId="{FFE5D631-AA74-4877-8073-923172FFDF0B}" dt="2026-04-28T15:33:26.260" v="33" actId="47"/>
        <pc:sldMkLst>
          <pc:docMk/>
          <pc:sldMk cId="1551746637" sldId="283"/>
        </pc:sldMkLst>
      </pc:sldChg>
      <pc:sldChg chg="addSp delSp modSp mod">
        <pc:chgData name="Gundula Koblmiller" userId="507e76f70a112ac3" providerId="LiveId" clId="{FFE5D631-AA74-4877-8073-923172FFDF0B}" dt="2026-04-28T15:40:37.724" v="226" actId="1076"/>
        <pc:sldMkLst>
          <pc:docMk/>
          <pc:sldMk cId="0" sldId="284"/>
        </pc:sldMkLst>
        <pc:spChg chg="add mod">
          <ac:chgData name="Gundula Koblmiller" userId="507e76f70a112ac3" providerId="LiveId" clId="{FFE5D631-AA74-4877-8073-923172FFDF0B}" dt="2026-04-28T15:40:37.724" v="226" actId="1076"/>
          <ac:spMkLst>
            <pc:docMk/>
            <pc:sldMk cId="0" sldId="284"/>
            <ac:spMk id="21" creationId="{BBE3359E-A2CB-2ED6-84BE-7FAB289A944C}"/>
          </ac:spMkLst>
        </pc:spChg>
        <pc:picChg chg="del">
          <ac:chgData name="Gundula Koblmiller" userId="507e76f70a112ac3" providerId="LiveId" clId="{FFE5D631-AA74-4877-8073-923172FFDF0B}" dt="2026-04-28T15:32:14.994" v="10" actId="478"/>
          <ac:picMkLst>
            <pc:docMk/>
            <pc:sldMk cId="0" sldId="284"/>
            <ac:picMk id="19" creationId="{7F3A8755-8C18-4B47-F44B-D3765158655E}"/>
          </ac:picMkLst>
        </pc:picChg>
        <pc:picChg chg="del">
          <ac:chgData name="Gundula Koblmiller" userId="507e76f70a112ac3" providerId="LiveId" clId="{FFE5D631-AA74-4877-8073-923172FFDF0B}" dt="2026-04-28T15:32:24.566" v="13" actId="478"/>
          <ac:picMkLst>
            <pc:docMk/>
            <pc:sldMk cId="0" sldId="284"/>
            <ac:picMk id="20" creationId="{716FC4D1-326C-BB11-476E-F51A154562FB}"/>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8712200" cy="566738"/>
          </a:xfrm>
          <a:prstGeom prst="rect">
            <a:avLst/>
          </a:prstGeom>
        </p:spPr>
        <p:txBody>
          <a:bodyPr vert="horz" lIns="91440" tIns="45720" rIns="91440" bIns="45720" rtlCol="0"/>
          <a:lstStyle>
            <a:lvl1pPr algn="l">
              <a:defRPr sz="1200"/>
            </a:lvl1pPr>
          </a:lstStyle>
          <a:p>
            <a:endParaRPr lang="de-AT"/>
          </a:p>
        </p:txBody>
      </p:sp>
      <p:sp>
        <p:nvSpPr>
          <p:cNvPr id="3" name="Datumsplatzhalter 2"/>
          <p:cNvSpPr>
            <a:spLocks noGrp="1"/>
          </p:cNvSpPr>
          <p:nvPr>
            <p:ph type="dt" idx="1"/>
          </p:nvPr>
        </p:nvSpPr>
        <p:spPr>
          <a:xfrm>
            <a:off x="11387138" y="0"/>
            <a:ext cx="8712200" cy="566738"/>
          </a:xfrm>
          <a:prstGeom prst="rect">
            <a:avLst/>
          </a:prstGeom>
        </p:spPr>
        <p:txBody>
          <a:bodyPr vert="horz" lIns="91440" tIns="45720" rIns="91440" bIns="45720" rtlCol="0"/>
          <a:lstStyle>
            <a:lvl1pPr algn="r">
              <a:defRPr sz="1200"/>
            </a:lvl1pPr>
          </a:lstStyle>
          <a:p>
            <a:fld id="{100E4773-B7D1-4C14-979A-B41BAC9534B1}" type="datetimeFigureOut">
              <a:rPr lang="de-AT" smtClean="0"/>
              <a:t>30.04.26</a:t>
            </a:fld>
            <a:endParaRPr lang="de-AT"/>
          </a:p>
        </p:txBody>
      </p:sp>
      <p:sp>
        <p:nvSpPr>
          <p:cNvPr id="4" name="Folienbildplatzhalter 3"/>
          <p:cNvSpPr>
            <a:spLocks noGrp="1" noRot="1" noChangeAspect="1"/>
          </p:cNvSpPr>
          <p:nvPr>
            <p:ph type="sldImg" idx="2"/>
          </p:nvPr>
        </p:nvSpPr>
        <p:spPr>
          <a:xfrm>
            <a:off x="6659563" y="1414463"/>
            <a:ext cx="6784975" cy="3816350"/>
          </a:xfrm>
          <a:prstGeom prst="rect">
            <a:avLst/>
          </a:prstGeom>
          <a:noFill/>
          <a:ln w="12700">
            <a:solidFill>
              <a:prstClr val="black"/>
            </a:solidFill>
          </a:ln>
        </p:spPr>
        <p:txBody>
          <a:bodyPr vert="horz" lIns="91440" tIns="45720" rIns="91440" bIns="45720" rtlCol="0" anchor="ctr"/>
          <a:lstStyle/>
          <a:p>
            <a:endParaRPr lang="de-AT"/>
          </a:p>
        </p:txBody>
      </p:sp>
      <p:sp>
        <p:nvSpPr>
          <p:cNvPr id="5" name="Notizenplatzhalter 4"/>
          <p:cNvSpPr>
            <a:spLocks noGrp="1"/>
          </p:cNvSpPr>
          <p:nvPr>
            <p:ph type="body" sz="quarter" idx="3"/>
          </p:nvPr>
        </p:nvSpPr>
        <p:spPr>
          <a:xfrm>
            <a:off x="2009775" y="5441950"/>
            <a:ext cx="16084550" cy="4454525"/>
          </a:xfrm>
          <a:prstGeom prst="rect">
            <a:avLst/>
          </a:prstGeom>
        </p:spPr>
        <p:txBody>
          <a:bodyPr vert="horz" lIns="91440" tIns="45720" rIns="91440" bIns="45720" rtl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AT"/>
          </a:p>
        </p:txBody>
      </p:sp>
      <p:sp>
        <p:nvSpPr>
          <p:cNvPr id="6" name="Fußzeilenplatzhalter 5"/>
          <p:cNvSpPr>
            <a:spLocks noGrp="1"/>
          </p:cNvSpPr>
          <p:nvPr>
            <p:ph type="ftr" sz="quarter" idx="4"/>
          </p:nvPr>
        </p:nvSpPr>
        <p:spPr>
          <a:xfrm>
            <a:off x="0" y="10742613"/>
            <a:ext cx="8712200" cy="566737"/>
          </a:xfrm>
          <a:prstGeom prst="rect">
            <a:avLst/>
          </a:prstGeom>
        </p:spPr>
        <p:txBody>
          <a:bodyPr vert="horz" lIns="91440" tIns="45720" rIns="91440" bIns="45720" rtlCol="0" anchor="b"/>
          <a:lstStyle>
            <a:lvl1pPr algn="l">
              <a:defRPr sz="1200"/>
            </a:lvl1pPr>
          </a:lstStyle>
          <a:p>
            <a:endParaRPr lang="de-AT"/>
          </a:p>
        </p:txBody>
      </p:sp>
      <p:sp>
        <p:nvSpPr>
          <p:cNvPr id="7" name="Foliennummernplatzhalter 6"/>
          <p:cNvSpPr>
            <a:spLocks noGrp="1"/>
          </p:cNvSpPr>
          <p:nvPr>
            <p:ph type="sldNum" sz="quarter" idx="5"/>
          </p:nvPr>
        </p:nvSpPr>
        <p:spPr>
          <a:xfrm>
            <a:off x="11387138" y="10742613"/>
            <a:ext cx="8712200" cy="566737"/>
          </a:xfrm>
          <a:prstGeom prst="rect">
            <a:avLst/>
          </a:prstGeom>
        </p:spPr>
        <p:txBody>
          <a:bodyPr vert="horz" lIns="91440" tIns="45720" rIns="91440" bIns="45720" rtlCol="0" anchor="b"/>
          <a:lstStyle>
            <a:lvl1pPr algn="r">
              <a:defRPr sz="1200"/>
            </a:lvl1pPr>
          </a:lstStyle>
          <a:p>
            <a:fld id="{29E4A235-2154-4763-BED8-788AFE984D1B}" type="slidenum">
              <a:rPr lang="de-AT" smtClean="0"/>
              <a:t>‹Nr.›</a:t>
            </a:fld>
            <a:endParaRPr lang="de-AT"/>
          </a:p>
        </p:txBody>
      </p:sp>
    </p:spTree>
    <p:extLst>
      <p:ext uri="{BB962C8B-B14F-4D97-AF65-F5344CB8AC3E}">
        <p14:creationId xmlns:p14="http://schemas.microsoft.com/office/powerpoint/2010/main" val="17572846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AT" dirty="0"/>
          </a:p>
        </p:txBody>
      </p:sp>
      <p:sp>
        <p:nvSpPr>
          <p:cNvPr id="4" name="Foliennummernplatzhalter 3"/>
          <p:cNvSpPr>
            <a:spLocks noGrp="1"/>
          </p:cNvSpPr>
          <p:nvPr>
            <p:ph type="sldNum" sz="quarter" idx="5"/>
          </p:nvPr>
        </p:nvSpPr>
        <p:spPr/>
        <p:txBody>
          <a:bodyPr/>
          <a:lstStyle/>
          <a:p>
            <a:fld id="{29E4A235-2154-4763-BED8-788AFE984D1B}" type="slidenum">
              <a:rPr lang="de-AT" smtClean="0"/>
              <a:t>13</a:t>
            </a:fld>
            <a:endParaRPr lang="de-AT"/>
          </a:p>
        </p:txBody>
      </p:sp>
    </p:spTree>
    <p:extLst>
      <p:ext uri="{BB962C8B-B14F-4D97-AF65-F5344CB8AC3E}">
        <p14:creationId xmlns:p14="http://schemas.microsoft.com/office/powerpoint/2010/main" val="262207247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1507807" y="3505898"/>
            <a:ext cx="17088486" cy="2374963"/>
          </a:xfrm>
          <a:prstGeom prst="rect">
            <a:avLst/>
          </a:prstGeom>
        </p:spPr>
        <p:txBody>
          <a:bodyPr wrap="square" lIns="0" tIns="0" rIns="0" bIns="0">
            <a:spAutoFit/>
          </a:bodyPr>
          <a:lstStyle>
            <a:lvl1pPr>
              <a:defRPr sz="2600" b="1" i="0">
                <a:solidFill>
                  <a:srgbClr val="A00A55"/>
                </a:solidFill>
                <a:latin typeface="Century Gothic"/>
                <a:cs typeface="Century Gothic"/>
              </a:defRPr>
            </a:lvl1pPr>
          </a:lstStyle>
          <a:p>
            <a:endParaRPr/>
          </a:p>
        </p:txBody>
      </p:sp>
      <p:sp>
        <p:nvSpPr>
          <p:cNvPr id="3" name="Holder 3"/>
          <p:cNvSpPr>
            <a:spLocks noGrp="1"/>
          </p:cNvSpPr>
          <p:nvPr>
            <p:ph type="subTitle" idx="4"/>
          </p:nvPr>
        </p:nvSpPr>
        <p:spPr>
          <a:xfrm>
            <a:off x="3015615" y="6333236"/>
            <a:ext cx="14072870" cy="2827337"/>
          </a:xfrm>
          <a:prstGeom prst="rect">
            <a:avLst/>
          </a:prstGeom>
        </p:spPr>
        <p:txBody>
          <a:bodyPr wrap="square" lIns="0" tIns="0" rIns="0" bIns="0">
            <a:spAutoFit/>
          </a:bodyPr>
          <a:lstStyle>
            <a:lvl1pPr>
              <a:defRPr b="0" i="0">
                <a:solidFill>
                  <a:schemeClr val="tx1"/>
                </a:solidFil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4/30/26</a:t>
            </a:fld>
            <a:endParaRPr lang="en-US"/>
          </a:p>
        </p:txBody>
      </p:sp>
      <p:sp>
        <p:nvSpPr>
          <p:cNvPr id="6" name="Holder 6"/>
          <p:cNvSpPr>
            <a:spLocks noGrp="1"/>
          </p:cNvSpPr>
          <p:nvPr>
            <p:ph type="sldNum" sz="quarter" idx="7"/>
          </p:nvPr>
        </p:nvSpPr>
        <p:spPr/>
        <p:txBody>
          <a:bodyPr lIns="0" tIns="0" rIns="0" bIns="0"/>
          <a:lstStyle>
            <a:lvl1pPr>
              <a:defRPr sz="1100" b="0" i="0">
                <a:solidFill>
                  <a:schemeClr val="tx1"/>
                </a:solidFill>
                <a:latin typeface="Century Gothic"/>
                <a:cs typeface="Century Gothic"/>
              </a:defRPr>
            </a:lvl1pPr>
          </a:lstStyle>
          <a:p>
            <a:pPr marL="12700">
              <a:lnSpc>
                <a:spcPct val="100000"/>
              </a:lnSpc>
              <a:spcBef>
                <a:spcPts val="95"/>
              </a:spcBef>
            </a:pPr>
            <a:r>
              <a:rPr dirty="0"/>
              <a:t>Signifikante</a:t>
            </a:r>
            <a:r>
              <a:rPr spc="180" dirty="0"/>
              <a:t> </a:t>
            </a:r>
            <a:r>
              <a:rPr dirty="0"/>
              <a:t>Unterschiede:</a:t>
            </a:r>
            <a:r>
              <a:rPr spc="170" dirty="0"/>
              <a:t> </a:t>
            </a:r>
            <a:r>
              <a:rPr dirty="0">
                <a:solidFill>
                  <a:srgbClr val="008000"/>
                </a:solidFill>
              </a:rPr>
              <a:t>grün=sig.</a:t>
            </a:r>
            <a:r>
              <a:rPr spc="190" dirty="0">
                <a:solidFill>
                  <a:srgbClr val="008000"/>
                </a:solidFill>
              </a:rPr>
              <a:t> </a:t>
            </a:r>
            <a:r>
              <a:rPr dirty="0">
                <a:solidFill>
                  <a:srgbClr val="008000"/>
                </a:solidFill>
              </a:rPr>
              <a:t>höher</a:t>
            </a:r>
            <a:r>
              <a:rPr spc="150" dirty="0">
                <a:solidFill>
                  <a:srgbClr val="008000"/>
                </a:solidFill>
              </a:rPr>
              <a:t> </a:t>
            </a:r>
            <a:r>
              <a:rPr dirty="0"/>
              <a:t>/</a:t>
            </a:r>
            <a:r>
              <a:rPr spc="175" dirty="0"/>
              <a:t> </a:t>
            </a:r>
            <a:r>
              <a:rPr dirty="0">
                <a:solidFill>
                  <a:srgbClr val="FF0000"/>
                </a:solidFill>
              </a:rPr>
              <a:t>rot=sig.</a:t>
            </a:r>
            <a:r>
              <a:rPr spc="190" dirty="0">
                <a:solidFill>
                  <a:srgbClr val="FF0000"/>
                </a:solidFill>
              </a:rPr>
              <a:t> </a:t>
            </a:r>
            <a:r>
              <a:rPr spc="-10" dirty="0">
                <a:solidFill>
                  <a:srgbClr val="FF0000"/>
                </a:solidFill>
              </a:rPr>
              <a:t>niedriger</a:t>
            </a:r>
          </a:p>
          <a:p>
            <a:pPr marR="43180" algn="r">
              <a:lnSpc>
                <a:spcPct val="100000"/>
              </a:lnSpc>
              <a:spcBef>
                <a:spcPts val="1170"/>
              </a:spcBef>
            </a:pPr>
            <a:r>
              <a:rPr sz="1300" dirty="0">
                <a:solidFill>
                  <a:srgbClr val="393843"/>
                </a:solidFill>
              </a:rPr>
              <a:t>Seite</a:t>
            </a:r>
            <a:r>
              <a:rPr sz="1300" spc="5" dirty="0">
                <a:solidFill>
                  <a:srgbClr val="393843"/>
                </a:solidFill>
              </a:rPr>
              <a:t> </a:t>
            </a:r>
            <a:fld id="{81D60167-4931-47E6-BA6A-407CBD079E47}" type="slidenum">
              <a:rPr sz="1300" b="1" spc="-25" dirty="0">
                <a:solidFill>
                  <a:srgbClr val="393843"/>
                </a:solidFill>
                <a:latin typeface="Century Gothic"/>
                <a:cs typeface="Century Gothic"/>
              </a:rPr>
              <a:t>‹Nr.›</a:t>
            </a:fld>
            <a:endParaRPr sz="1300">
              <a:latin typeface="Century Gothic"/>
              <a:cs typeface="Century Gothic"/>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600" b="1" i="0">
                <a:solidFill>
                  <a:srgbClr val="A00A55"/>
                </a:solidFill>
                <a:latin typeface="Century Gothic"/>
                <a:cs typeface="Century Gothic"/>
              </a:defRPr>
            </a:lvl1pPr>
          </a:lstStyle>
          <a:p>
            <a:endParaRPr/>
          </a:p>
        </p:txBody>
      </p:sp>
      <p:sp>
        <p:nvSpPr>
          <p:cNvPr id="3" name="Holder 3"/>
          <p:cNvSpPr>
            <a:spLocks noGrp="1"/>
          </p:cNvSpPr>
          <p:nvPr>
            <p:ph type="body" idx="1"/>
          </p:nvPr>
        </p:nvSpPr>
        <p:spPr/>
        <p:txBody>
          <a:bodyPr lIns="0" tIns="0" rIns="0" bIns="0"/>
          <a:lstStyle>
            <a:lvl1pPr>
              <a:defRPr b="0" i="0">
                <a:solidFill>
                  <a:schemeClr val="tx1"/>
                </a:solidFil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4/30/26</a:t>
            </a:fld>
            <a:endParaRPr lang="en-US"/>
          </a:p>
        </p:txBody>
      </p:sp>
      <p:sp>
        <p:nvSpPr>
          <p:cNvPr id="6" name="Holder 6"/>
          <p:cNvSpPr>
            <a:spLocks noGrp="1"/>
          </p:cNvSpPr>
          <p:nvPr>
            <p:ph type="sldNum" sz="quarter" idx="7"/>
          </p:nvPr>
        </p:nvSpPr>
        <p:spPr/>
        <p:txBody>
          <a:bodyPr lIns="0" tIns="0" rIns="0" bIns="0"/>
          <a:lstStyle>
            <a:lvl1pPr>
              <a:defRPr sz="1100" b="0" i="0">
                <a:solidFill>
                  <a:schemeClr val="tx1"/>
                </a:solidFill>
                <a:latin typeface="Century Gothic"/>
                <a:cs typeface="Century Gothic"/>
              </a:defRPr>
            </a:lvl1pPr>
          </a:lstStyle>
          <a:p>
            <a:pPr marL="12700">
              <a:lnSpc>
                <a:spcPct val="100000"/>
              </a:lnSpc>
              <a:spcBef>
                <a:spcPts val="95"/>
              </a:spcBef>
            </a:pPr>
            <a:r>
              <a:rPr dirty="0"/>
              <a:t>Signifikante</a:t>
            </a:r>
            <a:r>
              <a:rPr spc="180" dirty="0"/>
              <a:t> </a:t>
            </a:r>
            <a:r>
              <a:rPr dirty="0"/>
              <a:t>Unterschiede:</a:t>
            </a:r>
            <a:r>
              <a:rPr spc="170" dirty="0"/>
              <a:t> </a:t>
            </a:r>
            <a:r>
              <a:rPr dirty="0">
                <a:solidFill>
                  <a:srgbClr val="008000"/>
                </a:solidFill>
              </a:rPr>
              <a:t>grün=sig.</a:t>
            </a:r>
            <a:r>
              <a:rPr spc="190" dirty="0">
                <a:solidFill>
                  <a:srgbClr val="008000"/>
                </a:solidFill>
              </a:rPr>
              <a:t> </a:t>
            </a:r>
            <a:r>
              <a:rPr dirty="0">
                <a:solidFill>
                  <a:srgbClr val="008000"/>
                </a:solidFill>
              </a:rPr>
              <a:t>höher</a:t>
            </a:r>
            <a:r>
              <a:rPr spc="150" dirty="0">
                <a:solidFill>
                  <a:srgbClr val="008000"/>
                </a:solidFill>
              </a:rPr>
              <a:t> </a:t>
            </a:r>
            <a:r>
              <a:rPr dirty="0"/>
              <a:t>/</a:t>
            </a:r>
            <a:r>
              <a:rPr spc="175" dirty="0"/>
              <a:t> </a:t>
            </a:r>
            <a:r>
              <a:rPr dirty="0">
                <a:solidFill>
                  <a:srgbClr val="FF0000"/>
                </a:solidFill>
              </a:rPr>
              <a:t>rot=sig.</a:t>
            </a:r>
            <a:r>
              <a:rPr spc="190" dirty="0">
                <a:solidFill>
                  <a:srgbClr val="FF0000"/>
                </a:solidFill>
              </a:rPr>
              <a:t> </a:t>
            </a:r>
            <a:r>
              <a:rPr spc="-10" dirty="0">
                <a:solidFill>
                  <a:srgbClr val="FF0000"/>
                </a:solidFill>
              </a:rPr>
              <a:t>niedriger</a:t>
            </a:r>
          </a:p>
          <a:p>
            <a:pPr marR="43180" algn="r">
              <a:lnSpc>
                <a:spcPct val="100000"/>
              </a:lnSpc>
              <a:spcBef>
                <a:spcPts val="1170"/>
              </a:spcBef>
            </a:pPr>
            <a:r>
              <a:rPr sz="1300" dirty="0">
                <a:solidFill>
                  <a:srgbClr val="393843"/>
                </a:solidFill>
              </a:rPr>
              <a:t>Seite</a:t>
            </a:r>
            <a:r>
              <a:rPr sz="1300" spc="5" dirty="0">
                <a:solidFill>
                  <a:srgbClr val="393843"/>
                </a:solidFill>
              </a:rPr>
              <a:t> </a:t>
            </a:r>
            <a:fld id="{81D60167-4931-47E6-BA6A-407CBD079E47}" type="slidenum">
              <a:rPr sz="1300" b="1" spc="-25" dirty="0">
                <a:solidFill>
                  <a:srgbClr val="393843"/>
                </a:solidFill>
                <a:latin typeface="Century Gothic"/>
                <a:cs typeface="Century Gothic"/>
              </a:rPr>
              <a:t>‹Nr.›</a:t>
            </a:fld>
            <a:endParaRPr sz="1300">
              <a:latin typeface="Century Gothic"/>
              <a:cs typeface="Century Gothic"/>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600" b="1" i="0">
                <a:solidFill>
                  <a:srgbClr val="A00A55"/>
                </a:solidFill>
                <a:latin typeface="Century Gothic"/>
                <a:cs typeface="Century Gothic"/>
              </a:defRPr>
            </a:lvl1pPr>
          </a:lstStyle>
          <a:p>
            <a:endParaRPr/>
          </a:p>
        </p:txBody>
      </p:sp>
      <p:sp>
        <p:nvSpPr>
          <p:cNvPr id="3" name="Holder 3"/>
          <p:cNvSpPr>
            <a:spLocks noGrp="1"/>
          </p:cNvSpPr>
          <p:nvPr>
            <p:ph sz="half" idx="2"/>
          </p:nvPr>
        </p:nvSpPr>
        <p:spPr>
          <a:xfrm>
            <a:off x="1005205" y="2601150"/>
            <a:ext cx="8745284" cy="7464171"/>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10353611" y="2601150"/>
            <a:ext cx="8745284" cy="7464171"/>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4/30/26</a:t>
            </a:fld>
            <a:endParaRPr lang="en-US"/>
          </a:p>
        </p:txBody>
      </p:sp>
      <p:sp>
        <p:nvSpPr>
          <p:cNvPr id="7" name="Holder 7"/>
          <p:cNvSpPr>
            <a:spLocks noGrp="1"/>
          </p:cNvSpPr>
          <p:nvPr>
            <p:ph type="sldNum" sz="quarter" idx="7"/>
          </p:nvPr>
        </p:nvSpPr>
        <p:spPr/>
        <p:txBody>
          <a:bodyPr lIns="0" tIns="0" rIns="0" bIns="0"/>
          <a:lstStyle>
            <a:lvl1pPr>
              <a:defRPr sz="1100" b="0" i="0">
                <a:solidFill>
                  <a:schemeClr val="tx1"/>
                </a:solidFill>
                <a:latin typeface="Century Gothic"/>
                <a:cs typeface="Century Gothic"/>
              </a:defRPr>
            </a:lvl1pPr>
          </a:lstStyle>
          <a:p>
            <a:pPr marL="12700">
              <a:lnSpc>
                <a:spcPct val="100000"/>
              </a:lnSpc>
              <a:spcBef>
                <a:spcPts val="95"/>
              </a:spcBef>
            </a:pPr>
            <a:r>
              <a:rPr dirty="0"/>
              <a:t>Signifikante</a:t>
            </a:r>
            <a:r>
              <a:rPr spc="180" dirty="0"/>
              <a:t> </a:t>
            </a:r>
            <a:r>
              <a:rPr dirty="0"/>
              <a:t>Unterschiede:</a:t>
            </a:r>
            <a:r>
              <a:rPr spc="170" dirty="0"/>
              <a:t> </a:t>
            </a:r>
            <a:r>
              <a:rPr dirty="0">
                <a:solidFill>
                  <a:srgbClr val="008000"/>
                </a:solidFill>
              </a:rPr>
              <a:t>grün=sig.</a:t>
            </a:r>
            <a:r>
              <a:rPr spc="190" dirty="0">
                <a:solidFill>
                  <a:srgbClr val="008000"/>
                </a:solidFill>
              </a:rPr>
              <a:t> </a:t>
            </a:r>
            <a:r>
              <a:rPr dirty="0">
                <a:solidFill>
                  <a:srgbClr val="008000"/>
                </a:solidFill>
              </a:rPr>
              <a:t>höher</a:t>
            </a:r>
            <a:r>
              <a:rPr spc="150" dirty="0">
                <a:solidFill>
                  <a:srgbClr val="008000"/>
                </a:solidFill>
              </a:rPr>
              <a:t> </a:t>
            </a:r>
            <a:r>
              <a:rPr dirty="0"/>
              <a:t>/</a:t>
            </a:r>
            <a:r>
              <a:rPr spc="175" dirty="0"/>
              <a:t> </a:t>
            </a:r>
            <a:r>
              <a:rPr dirty="0">
                <a:solidFill>
                  <a:srgbClr val="FF0000"/>
                </a:solidFill>
              </a:rPr>
              <a:t>rot=sig.</a:t>
            </a:r>
            <a:r>
              <a:rPr spc="190" dirty="0">
                <a:solidFill>
                  <a:srgbClr val="FF0000"/>
                </a:solidFill>
              </a:rPr>
              <a:t> </a:t>
            </a:r>
            <a:r>
              <a:rPr spc="-10" dirty="0">
                <a:solidFill>
                  <a:srgbClr val="FF0000"/>
                </a:solidFill>
              </a:rPr>
              <a:t>niedriger</a:t>
            </a:r>
          </a:p>
          <a:p>
            <a:pPr marR="43180" algn="r">
              <a:lnSpc>
                <a:spcPct val="100000"/>
              </a:lnSpc>
              <a:spcBef>
                <a:spcPts val="1170"/>
              </a:spcBef>
            </a:pPr>
            <a:r>
              <a:rPr sz="1300" dirty="0">
                <a:solidFill>
                  <a:srgbClr val="393843"/>
                </a:solidFill>
              </a:rPr>
              <a:t>Seite</a:t>
            </a:r>
            <a:r>
              <a:rPr sz="1300" spc="5" dirty="0">
                <a:solidFill>
                  <a:srgbClr val="393843"/>
                </a:solidFill>
              </a:rPr>
              <a:t> </a:t>
            </a:r>
            <a:fld id="{81D60167-4931-47E6-BA6A-407CBD079E47}" type="slidenum">
              <a:rPr sz="1300" b="1" spc="-25" dirty="0">
                <a:solidFill>
                  <a:srgbClr val="393843"/>
                </a:solidFill>
                <a:latin typeface="Century Gothic"/>
                <a:cs typeface="Century Gothic"/>
              </a:rPr>
              <a:t>‹Nr.›</a:t>
            </a:fld>
            <a:endParaRPr sz="1300">
              <a:latin typeface="Century Gothic"/>
              <a:cs typeface="Century Gothic"/>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obj" preserve="1">
  <p:cSld name="Title Only">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0" y="-50"/>
            <a:ext cx="20104100" cy="11306175"/>
          </a:xfrm>
          <a:custGeom>
            <a:avLst/>
            <a:gdLst/>
            <a:ahLst/>
            <a:cxnLst/>
            <a:rect l="l" t="t" r="r" b="b"/>
            <a:pathLst>
              <a:path w="20104100" h="11306175">
                <a:moveTo>
                  <a:pt x="20104099" y="0"/>
                </a:moveTo>
                <a:lnTo>
                  <a:pt x="0" y="0"/>
                </a:lnTo>
                <a:lnTo>
                  <a:pt x="0" y="11305781"/>
                </a:lnTo>
                <a:lnTo>
                  <a:pt x="20104099" y="11305781"/>
                </a:lnTo>
                <a:lnTo>
                  <a:pt x="20104099" y="0"/>
                </a:lnTo>
                <a:close/>
              </a:path>
            </a:pathLst>
          </a:custGeom>
          <a:solidFill>
            <a:srgbClr val="9DBABA"/>
          </a:solidFill>
        </p:spPr>
        <p:txBody>
          <a:bodyPr wrap="square" lIns="0" tIns="0" rIns="0" bIns="0" rtlCol="0"/>
          <a:lstStyle/>
          <a:p>
            <a:endParaRPr/>
          </a:p>
        </p:txBody>
      </p:sp>
      <p:pic>
        <p:nvPicPr>
          <p:cNvPr id="17" name="bg object 17"/>
          <p:cNvPicPr/>
          <p:nvPr/>
        </p:nvPicPr>
        <p:blipFill>
          <a:blip r:embed="rId2" cstate="print"/>
          <a:stretch>
            <a:fillRect/>
          </a:stretch>
        </p:blipFill>
        <p:spPr>
          <a:xfrm>
            <a:off x="8367285" y="10001806"/>
            <a:ext cx="3369528" cy="979826"/>
          </a:xfrm>
          <a:prstGeom prst="rect">
            <a:avLst/>
          </a:prstGeom>
        </p:spPr>
      </p:pic>
      <p:sp>
        <p:nvSpPr>
          <p:cNvPr id="18" name="bg object 18"/>
          <p:cNvSpPr/>
          <p:nvPr/>
        </p:nvSpPr>
        <p:spPr>
          <a:xfrm>
            <a:off x="1010104" y="0"/>
            <a:ext cx="5699125" cy="11306175"/>
          </a:xfrm>
          <a:custGeom>
            <a:avLst/>
            <a:gdLst/>
            <a:ahLst/>
            <a:cxnLst/>
            <a:rect l="l" t="t" r="r" b="b"/>
            <a:pathLst>
              <a:path w="5699125" h="11306175">
                <a:moveTo>
                  <a:pt x="1948702" y="0"/>
                </a:moveTo>
                <a:lnTo>
                  <a:pt x="0" y="0"/>
                </a:lnTo>
                <a:lnTo>
                  <a:pt x="3750097" y="5652838"/>
                </a:lnTo>
                <a:lnTo>
                  <a:pt x="0" y="11305730"/>
                </a:lnTo>
                <a:lnTo>
                  <a:pt x="1948702" y="11305730"/>
                </a:lnTo>
                <a:lnTo>
                  <a:pt x="5698799" y="5652838"/>
                </a:lnTo>
                <a:lnTo>
                  <a:pt x="1948702" y="0"/>
                </a:lnTo>
                <a:close/>
              </a:path>
            </a:pathLst>
          </a:custGeom>
          <a:solidFill>
            <a:srgbClr val="746F85"/>
          </a:solidFill>
        </p:spPr>
        <p:txBody>
          <a:bodyPr wrap="square" lIns="0" tIns="0" rIns="0" bIns="0" rtlCol="0"/>
          <a:lstStyle/>
          <a:p>
            <a:endParaRPr/>
          </a:p>
        </p:txBody>
      </p:sp>
      <p:sp>
        <p:nvSpPr>
          <p:cNvPr id="19" name="bg object 19"/>
          <p:cNvSpPr/>
          <p:nvPr/>
        </p:nvSpPr>
        <p:spPr>
          <a:xfrm>
            <a:off x="3211228" y="0"/>
            <a:ext cx="5699125" cy="11306175"/>
          </a:xfrm>
          <a:custGeom>
            <a:avLst/>
            <a:gdLst/>
            <a:ahLst/>
            <a:cxnLst/>
            <a:rect l="l" t="t" r="r" b="b"/>
            <a:pathLst>
              <a:path w="5699125" h="11306175">
                <a:moveTo>
                  <a:pt x="1948702" y="0"/>
                </a:moveTo>
                <a:lnTo>
                  <a:pt x="0" y="0"/>
                </a:lnTo>
                <a:lnTo>
                  <a:pt x="3750097" y="5652838"/>
                </a:lnTo>
                <a:lnTo>
                  <a:pt x="0" y="11305730"/>
                </a:lnTo>
                <a:lnTo>
                  <a:pt x="1948702" y="11305730"/>
                </a:lnTo>
                <a:lnTo>
                  <a:pt x="5698799" y="5652838"/>
                </a:lnTo>
                <a:lnTo>
                  <a:pt x="1948702" y="0"/>
                </a:lnTo>
                <a:close/>
              </a:path>
            </a:pathLst>
          </a:custGeom>
          <a:solidFill>
            <a:srgbClr val="F47B8D"/>
          </a:solidFill>
        </p:spPr>
        <p:txBody>
          <a:bodyPr wrap="square" lIns="0" tIns="0" rIns="0" bIns="0" rtlCol="0"/>
          <a:lstStyle/>
          <a:p>
            <a:endParaRPr/>
          </a:p>
        </p:txBody>
      </p:sp>
      <p:sp>
        <p:nvSpPr>
          <p:cNvPr id="20" name="bg object 20"/>
          <p:cNvSpPr/>
          <p:nvPr/>
        </p:nvSpPr>
        <p:spPr>
          <a:xfrm>
            <a:off x="0" y="0"/>
            <a:ext cx="4553585" cy="11306175"/>
          </a:xfrm>
          <a:custGeom>
            <a:avLst/>
            <a:gdLst/>
            <a:ahLst/>
            <a:cxnLst/>
            <a:rect l="l" t="t" r="r" b="b"/>
            <a:pathLst>
              <a:path w="4553584" h="11306175">
                <a:moveTo>
                  <a:pt x="802911" y="0"/>
                </a:moveTo>
                <a:lnTo>
                  <a:pt x="0" y="0"/>
                </a:lnTo>
                <a:lnTo>
                  <a:pt x="0" y="1727146"/>
                </a:lnTo>
                <a:lnTo>
                  <a:pt x="2604307" y="5652838"/>
                </a:lnTo>
                <a:lnTo>
                  <a:pt x="0" y="9578567"/>
                </a:lnTo>
                <a:lnTo>
                  <a:pt x="0" y="11305730"/>
                </a:lnTo>
                <a:lnTo>
                  <a:pt x="802911" y="11305730"/>
                </a:lnTo>
                <a:lnTo>
                  <a:pt x="4553009" y="5652838"/>
                </a:lnTo>
                <a:lnTo>
                  <a:pt x="802911" y="0"/>
                </a:lnTo>
                <a:close/>
              </a:path>
            </a:pathLst>
          </a:custGeom>
          <a:solidFill>
            <a:srgbClr val="1C5864"/>
          </a:solidFill>
        </p:spPr>
        <p:txBody>
          <a:bodyPr wrap="square" lIns="0" tIns="0" rIns="0" bIns="0" rtlCol="0"/>
          <a:lstStyle/>
          <a:p>
            <a:endParaRPr/>
          </a:p>
        </p:txBody>
      </p:sp>
      <p:sp>
        <p:nvSpPr>
          <p:cNvPr id="2" name="Holder 2"/>
          <p:cNvSpPr>
            <a:spLocks noGrp="1"/>
          </p:cNvSpPr>
          <p:nvPr>
            <p:ph type="title"/>
          </p:nvPr>
        </p:nvSpPr>
        <p:spPr/>
        <p:txBody>
          <a:bodyPr lIns="0" tIns="0" rIns="0" bIns="0"/>
          <a:lstStyle>
            <a:lvl1pPr>
              <a:defRPr sz="2600" b="1" i="0">
                <a:solidFill>
                  <a:srgbClr val="A00A55"/>
                </a:solidFill>
                <a:latin typeface="Century Gothic"/>
                <a:cs typeface="Century Gothic"/>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4/30/26</a:t>
            </a:fld>
            <a:endParaRPr lang="en-US"/>
          </a:p>
        </p:txBody>
      </p:sp>
      <p:sp>
        <p:nvSpPr>
          <p:cNvPr id="5" name="Holder 5"/>
          <p:cNvSpPr>
            <a:spLocks noGrp="1"/>
          </p:cNvSpPr>
          <p:nvPr>
            <p:ph type="sldNum" sz="quarter" idx="7"/>
          </p:nvPr>
        </p:nvSpPr>
        <p:spPr/>
        <p:txBody>
          <a:bodyPr lIns="0" tIns="0" rIns="0" bIns="0"/>
          <a:lstStyle>
            <a:lvl1pPr>
              <a:defRPr sz="1100" b="0" i="0">
                <a:solidFill>
                  <a:schemeClr val="tx1"/>
                </a:solidFill>
                <a:latin typeface="Century Gothic"/>
                <a:cs typeface="Century Gothic"/>
              </a:defRPr>
            </a:lvl1pPr>
          </a:lstStyle>
          <a:p>
            <a:pPr marL="12700">
              <a:lnSpc>
                <a:spcPct val="100000"/>
              </a:lnSpc>
              <a:spcBef>
                <a:spcPts val="95"/>
              </a:spcBef>
            </a:pPr>
            <a:r>
              <a:rPr dirty="0"/>
              <a:t>Signifikante</a:t>
            </a:r>
            <a:r>
              <a:rPr spc="180" dirty="0"/>
              <a:t> </a:t>
            </a:r>
            <a:r>
              <a:rPr dirty="0"/>
              <a:t>Unterschiede:</a:t>
            </a:r>
            <a:r>
              <a:rPr spc="170" dirty="0"/>
              <a:t> </a:t>
            </a:r>
            <a:r>
              <a:rPr dirty="0">
                <a:solidFill>
                  <a:srgbClr val="008000"/>
                </a:solidFill>
              </a:rPr>
              <a:t>grün=sig.</a:t>
            </a:r>
            <a:r>
              <a:rPr spc="190" dirty="0">
                <a:solidFill>
                  <a:srgbClr val="008000"/>
                </a:solidFill>
              </a:rPr>
              <a:t> </a:t>
            </a:r>
            <a:r>
              <a:rPr dirty="0">
                <a:solidFill>
                  <a:srgbClr val="008000"/>
                </a:solidFill>
              </a:rPr>
              <a:t>höher</a:t>
            </a:r>
            <a:r>
              <a:rPr spc="150" dirty="0">
                <a:solidFill>
                  <a:srgbClr val="008000"/>
                </a:solidFill>
              </a:rPr>
              <a:t> </a:t>
            </a:r>
            <a:r>
              <a:rPr dirty="0"/>
              <a:t>/</a:t>
            </a:r>
            <a:r>
              <a:rPr spc="175" dirty="0"/>
              <a:t> </a:t>
            </a:r>
            <a:r>
              <a:rPr dirty="0">
                <a:solidFill>
                  <a:srgbClr val="FF0000"/>
                </a:solidFill>
              </a:rPr>
              <a:t>rot=sig.</a:t>
            </a:r>
            <a:r>
              <a:rPr spc="190" dirty="0">
                <a:solidFill>
                  <a:srgbClr val="FF0000"/>
                </a:solidFill>
              </a:rPr>
              <a:t> </a:t>
            </a:r>
            <a:r>
              <a:rPr spc="-10" dirty="0">
                <a:solidFill>
                  <a:srgbClr val="FF0000"/>
                </a:solidFill>
              </a:rPr>
              <a:t>niedriger</a:t>
            </a:r>
          </a:p>
          <a:p>
            <a:pPr marR="43180" algn="r">
              <a:lnSpc>
                <a:spcPct val="100000"/>
              </a:lnSpc>
              <a:spcBef>
                <a:spcPts val="1170"/>
              </a:spcBef>
            </a:pPr>
            <a:r>
              <a:rPr sz="1300" dirty="0">
                <a:solidFill>
                  <a:srgbClr val="393843"/>
                </a:solidFill>
              </a:rPr>
              <a:t>Seite</a:t>
            </a:r>
            <a:r>
              <a:rPr sz="1300" spc="5" dirty="0">
                <a:solidFill>
                  <a:srgbClr val="393843"/>
                </a:solidFill>
              </a:rPr>
              <a:t> </a:t>
            </a:r>
            <a:fld id="{81D60167-4931-47E6-BA6A-407CBD079E47}" type="slidenum">
              <a:rPr sz="1300" b="1" spc="-25" dirty="0">
                <a:solidFill>
                  <a:srgbClr val="393843"/>
                </a:solidFill>
                <a:latin typeface="Century Gothic"/>
                <a:cs typeface="Century Gothic"/>
              </a:rPr>
              <a:t>‹Nr.›</a:t>
            </a:fld>
            <a:endParaRPr sz="1300">
              <a:latin typeface="Century Gothic"/>
              <a:cs typeface="Century Gothic"/>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4/30/26</a:t>
            </a:fld>
            <a:endParaRPr lang="en-US"/>
          </a:p>
        </p:txBody>
      </p:sp>
      <p:sp>
        <p:nvSpPr>
          <p:cNvPr id="4" name="Holder 4"/>
          <p:cNvSpPr>
            <a:spLocks noGrp="1"/>
          </p:cNvSpPr>
          <p:nvPr>
            <p:ph type="sldNum" sz="quarter" idx="7"/>
          </p:nvPr>
        </p:nvSpPr>
        <p:spPr/>
        <p:txBody>
          <a:bodyPr lIns="0" tIns="0" rIns="0" bIns="0"/>
          <a:lstStyle>
            <a:lvl1pPr>
              <a:defRPr sz="1100" b="0" i="0">
                <a:solidFill>
                  <a:schemeClr val="tx1"/>
                </a:solidFill>
                <a:latin typeface="Century Gothic"/>
                <a:cs typeface="Century Gothic"/>
              </a:defRPr>
            </a:lvl1pPr>
          </a:lstStyle>
          <a:p>
            <a:pPr marL="12700">
              <a:lnSpc>
                <a:spcPct val="100000"/>
              </a:lnSpc>
              <a:spcBef>
                <a:spcPts val="95"/>
              </a:spcBef>
            </a:pPr>
            <a:r>
              <a:rPr dirty="0"/>
              <a:t>Signifikante</a:t>
            </a:r>
            <a:r>
              <a:rPr spc="180" dirty="0"/>
              <a:t> </a:t>
            </a:r>
            <a:r>
              <a:rPr dirty="0"/>
              <a:t>Unterschiede:</a:t>
            </a:r>
            <a:r>
              <a:rPr spc="170" dirty="0"/>
              <a:t> </a:t>
            </a:r>
            <a:r>
              <a:rPr dirty="0">
                <a:solidFill>
                  <a:srgbClr val="008000"/>
                </a:solidFill>
              </a:rPr>
              <a:t>grün=sig.</a:t>
            </a:r>
            <a:r>
              <a:rPr spc="190" dirty="0">
                <a:solidFill>
                  <a:srgbClr val="008000"/>
                </a:solidFill>
              </a:rPr>
              <a:t> </a:t>
            </a:r>
            <a:r>
              <a:rPr dirty="0">
                <a:solidFill>
                  <a:srgbClr val="008000"/>
                </a:solidFill>
              </a:rPr>
              <a:t>höher</a:t>
            </a:r>
            <a:r>
              <a:rPr spc="150" dirty="0">
                <a:solidFill>
                  <a:srgbClr val="008000"/>
                </a:solidFill>
              </a:rPr>
              <a:t> </a:t>
            </a:r>
            <a:r>
              <a:rPr dirty="0"/>
              <a:t>/</a:t>
            </a:r>
            <a:r>
              <a:rPr spc="175" dirty="0"/>
              <a:t> </a:t>
            </a:r>
            <a:r>
              <a:rPr dirty="0">
                <a:solidFill>
                  <a:srgbClr val="FF0000"/>
                </a:solidFill>
              </a:rPr>
              <a:t>rot=sig.</a:t>
            </a:r>
            <a:r>
              <a:rPr spc="190" dirty="0">
                <a:solidFill>
                  <a:srgbClr val="FF0000"/>
                </a:solidFill>
              </a:rPr>
              <a:t> </a:t>
            </a:r>
            <a:r>
              <a:rPr spc="-10" dirty="0">
                <a:solidFill>
                  <a:srgbClr val="FF0000"/>
                </a:solidFill>
              </a:rPr>
              <a:t>niedriger</a:t>
            </a:r>
          </a:p>
          <a:p>
            <a:pPr marR="43180" algn="r">
              <a:lnSpc>
                <a:spcPct val="100000"/>
              </a:lnSpc>
              <a:spcBef>
                <a:spcPts val="1170"/>
              </a:spcBef>
            </a:pPr>
            <a:r>
              <a:rPr sz="1300" dirty="0">
                <a:solidFill>
                  <a:srgbClr val="393843"/>
                </a:solidFill>
              </a:rPr>
              <a:t>Seite</a:t>
            </a:r>
            <a:r>
              <a:rPr sz="1300" spc="5" dirty="0">
                <a:solidFill>
                  <a:srgbClr val="393843"/>
                </a:solidFill>
              </a:rPr>
              <a:t> </a:t>
            </a:r>
            <a:fld id="{81D60167-4931-47E6-BA6A-407CBD079E47}" type="slidenum">
              <a:rPr sz="1300" b="1" spc="-25" dirty="0">
                <a:solidFill>
                  <a:srgbClr val="393843"/>
                </a:solidFill>
                <a:latin typeface="Century Gothic"/>
                <a:cs typeface="Century Gothic"/>
              </a:rPr>
              <a:t>‹Nr.›</a:t>
            </a:fld>
            <a:endParaRPr sz="1300">
              <a:latin typeface="Century Gothic"/>
              <a:cs typeface="Century Gothic"/>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6" name="bg object 16"/>
          <p:cNvPicPr/>
          <p:nvPr/>
        </p:nvPicPr>
        <p:blipFill>
          <a:blip r:embed="rId7" cstate="print"/>
          <a:stretch>
            <a:fillRect/>
          </a:stretch>
        </p:blipFill>
        <p:spPr>
          <a:xfrm>
            <a:off x="1393105" y="10461567"/>
            <a:ext cx="1708187" cy="469893"/>
          </a:xfrm>
          <a:prstGeom prst="rect">
            <a:avLst/>
          </a:prstGeom>
        </p:spPr>
      </p:pic>
      <p:sp>
        <p:nvSpPr>
          <p:cNvPr id="2" name="Holder 2"/>
          <p:cNvSpPr>
            <a:spLocks noGrp="1"/>
          </p:cNvSpPr>
          <p:nvPr>
            <p:ph type="title"/>
          </p:nvPr>
        </p:nvSpPr>
        <p:spPr>
          <a:xfrm>
            <a:off x="1439623" y="916003"/>
            <a:ext cx="17224853" cy="786130"/>
          </a:xfrm>
          <a:prstGeom prst="rect">
            <a:avLst/>
          </a:prstGeom>
        </p:spPr>
        <p:txBody>
          <a:bodyPr wrap="square" lIns="0" tIns="0" rIns="0" bIns="0">
            <a:spAutoFit/>
          </a:bodyPr>
          <a:lstStyle>
            <a:lvl1pPr>
              <a:defRPr sz="2600" b="1" i="0">
                <a:solidFill>
                  <a:srgbClr val="A00A55"/>
                </a:solidFill>
                <a:latin typeface="Century Gothic"/>
                <a:cs typeface="Century Gothic"/>
              </a:defRPr>
            </a:lvl1pPr>
          </a:lstStyle>
          <a:p>
            <a:endParaRPr/>
          </a:p>
        </p:txBody>
      </p:sp>
      <p:sp>
        <p:nvSpPr>
          <p:cNvPr id="3" name="Holder 3"/>
          <p:cNvSpPr>
            <a:spLocks noGrp="1"/>
          </p:cNvSpPr>
          <p:nvPr>
            <p:ph type="body" idx="1"/>
          </p:nvPr>
        </p:nvSpPr>
        <p:spPr>
          <a:xfrm>
            <a:off x="3580027" y="4616455"/>
            <a:ext cx="8964295" cy="4226559"/>
          </a:xfrm>
          <a:prstGeom prst="rect">
            <a:avLst/>
          </a:prstGeom>
        </p:spPr>
        <p:txBody>
          <a:bodyPr wrap="square" lIns="0" tIns="0" rIns="0" bIns="0">
            <a:spAutoFit/>
          </a:bodyPr>
          <a:lstStyle>
            <a:lvl1pPr>
              <a:defRPr b="0" i="0">
                <a:solidFill>
                  <a:schemeClr val="tx1"/>
                </a:solidFill>
              </a:defRPr>
            </a:lvl1pPr>
          </a:lstStyle>
          <a:p>
            <a:endParaRPr/>
          </a:p>
        </p:txBody>
      </p:sp>
      <p:sp>
        <p:nvSpPr>
          <p:cNvPr id="4" name="Holder 4"/>
          <p:cNvSpPr>
            <a:spLocks noGrp="1"/>
          </p:cNvSpPr>
          <p:nvPr>
            <p:ph type="ftr" sz="quarter" idx="5"/>
          </p:nvPr>
        </p:nvSpPr>
        <p:spPr>
          <a:xfrm>
            <a:off x="6835394" y="10517696"/>
            <a:ext cx="6433312" cy="565467"/>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1005205" y="10517696"/>
            <a:ext cx="4623943" cy="565467"/>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4/30/26</a:t>
            </a:fld>
            <a:endParaRPr lang="en-US"/>
          </a:p>
        </p:txBody>
      </p:sp>
      <p:sp>
        <p:nvSpPr>
          <p:cNvPr id="6" name="Holder 6"/>
          <p:cNvSpPr>
            <a:spLocks noGrp="1"/>
          </p:cNvSpPr>
          <p:nvPr>
            <p:ph type="sldNum" sz="quarter" idx="7"/>
          </p:nvPr>
        </p:nvSpPr>
        <p:spPr>
          <a:xfrm>
            <a:off x="14427150" y="10255715"/>
            <a:ext cx="4420869" cy="542925"/>
          </a:xfrm>
          <a:prstGeom prst="rect">
            <a:avLst/>
          </a:prstGeom>
        </p:spPr>
        <p:txBody>
          <a:bodyPr wrap="square" lIns="0" tIns="0" rIns="0" bIns="0">
            <a:spAutoFit/>
          </a:bodyPr>
          <a:lstStyle>
            <a:lvl1pPr>
              <a:defRPr sz="1100" b="0" i="0">
                <a:solidFill>
                  <a:schemeClr val="tx1"/>
                </a:solidFill>
                <a:latin typeface="Century Gothic"/>
                <a:cs typeface="Century Gothic"/>
              </a:defRPr>
            </a:lvl1pPr>
          </a:lstStyle>
          <a:p>
            <a:pPr marL="12700">
              <a:lnSpc>
                <a:spcPct val="100000"/>
              </a:lnSpc>
              <a:spcBef>
                <a:spcPts val="95"/>
              </a:spcBef>
            </a:pPr>
            <a:r>
              <a:rPr dirty="0"/>
              <a:t>Signifikante</a:t>
            </a:r>
            <a:r>
              <a:rPr spc="180" dirty="0"/>
              <a:t> </a:t>
            </a:r>
            <a:r>
              <a:rPr dirty="0"/>
              <a:t>Unterschiede:</a:t>
            </a:r>
            <a:r>
              <a:rPr spc="170" dirty="0"/>
              <a:t> </a:t>
            </a:r>
            <a:r>
              <a:rPr dirty="0">
                <a:solidFill>
                  <a:srgbClr val="008000"/>
                </a:solidFill>
              </a:rPr>
              <a:t>grün=sig.</a:t>
            </a:r>
            <a:r>
              <a:rPr spc="190" dirty="0">
                <a:solidFill>
                  <a:srgbClr val="008000"/>
                </a:solidFill>
              </a:rPr>
              <a:t> </a:t>
            </a:r>
            <a:r>
              <a:rPr dirty="0">
                <a:solidFill>
                  <a:srgbClr val="008000"/>
                </a:solidFill>
              </a:rPr>
              <a:t>höher</a:t>
            </a:r>
            <a:r>
              <a:rPr spc="150" dirty="0">
                <a:solidFill>
                  <a:srgbClr val="008000"/>
                </a:solidFill>
              </a:rPr>
              <a:t> </a:t>
            </a:r>
            <a:r>
              <a:rPr dirty="0"/>
              <a:t>/</a:t>
            </a:r>
            <a:r>
              <a:rPr spc="175" dirty="0"/>
              <a:t> </a:t>
            </a:r>
            <a:r>
              <a:rPr dirty="0">
                <a:solidFill>
                  <a:srgbClr val="FF0000"/>
                </a:solidFill>
              </a:rPr>
              <a:t>rot=sig.</a:t>
            </a:r>
            <a:r>
              <a:rPr spc="190" dirty="0">
                <a:solidFill>
                  <a:srgbClr val="FF0000"/>
                </a:solidFill>
              </a:rPr>
              <a:t> </a:t>
            </a:r>
            <a:r>
              <a:rPr spc="-10" dirty="0">
                <a:solidFill>
                  <a:srgbClr val="FF0000"/>
                </a:solidFill>
              </a:rPr>
              <a:t>niedriger</a:t>
            </a:r>
          </a:p>
          <a:p>
            <a:pPr marR="43180" algn="r">
              <a:lnSpc>
                <a:spcPct val="100000"/>
              </a:lnSpc>
              <a:spcBef>
                <a:spcPts val="1170"/>
              </a:spcBef>
            </a:pPr>
            <a:r>
              <a:rPr sz="1300" dirty="0">
                <a:solidFill>
                  <a:srgbClr val="393843"/>
                </a:solidFill>
              </a:rPr>
              <a:t>Seite</a:t>
            </a:r>
            <a:r>
              <a:rPr sz="1300" spc="5" dirty="0">
                <a:solidFill>
                  <a:srgbClr val="393843"/>
                </a:solidFill>
              </a:rPr>
              <a:t> </a:t>
            </a:r>
            <a:fld id="{81D60167-4931-47E6-BA6A-407CBD079E47}" type="slidenum">
              <a:rPr sz="1300" b="1" spc="-25" dirty="0">
                <a:solidFill>
                  <a:srgbClr val="393843"/>
                </a:solidFill>
                <a:latin typeface="Century Gothic"/>
                <a:cs typeface="Century Gothic"/>
              </a:rPr>
              <a:t>‹Nr.›</a:t>
            </a:fld>
            <a:endParaRPr sz="1300">
              <a:latin typeface="Century Gothic"/>
              <a:cs typeface="Century Gothic"/>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3655976" y="1823967"/>
            <a:ext cx="490220" cy="490220"/>
          </a:xfrm>
          <a:custGeom>
            <a:avLst/>
            <a:gdLst/>
            <a:ahLst/>
            <a:cxnLst/>
            <a:rect l="l" t="t" r="r" b="b"/>
            <a:pathLst>
              <a:path w="490220" h="490219">
                <a:moveTo>
                  <a:pt x="489976" y="0"/>
                </a:moveTo>
                <a:lnTo>
                  <a:pt x="0" y="0"/>
                </a:lnTo>
                <a:lnTo>
                  <a:pt x="0" y="489913"/>
                </a:lnTo>
                <a:lnTo>
                  <a:pt x="489976" y="489913"/>
                </a:lnTo>
                <a:lnTo>
                  <a:pt x="489976" y="0"/>
                </a:lnTo>
                <a:close/>
              </a:path>
            </a:pathLst>
          </a:custGeom>
          <a:solidFill>
            <a:srgbClr val="991250"/>
          </a:solidFill>
        </p:spPr>
        <p:txBody>
          <a:bodyPr wrap="square" lIns="0" tIns="0" rIns="0" bIns="0" rtlCol="0"/>
          <a:lstStyle/>
          <a:p>
            <a:endParaRPr/>
          </a:p>
        </p:txBody>
      </p:sp>
      <p:sp>
        <p:nvSpPr>
          <p:cNvPr id="3" name="object 3"/>
          <p:cNvSpPr/>
          <p:nvPr/>
        </p:nvSpPr>
        <p:spPr>
          <a:xfrm>
            <a:off x="2170971" y="2826471"/>
            <a:ext cx="1726564" cy="1718945"/>
          </a:xfrm>
          <a:custGeom>
            <a:avLst/>
            <a:gdLst/>
            <a:ahLst/>
            <a:cxnLst/>
            <a:rect l="l" t="t" r="r" b="b"/>
            <a:pathLst>
              <a:path w="1726564" h="1718945">
                <a:moveTo>
                  <a:pt x="1726223" y="0"/>
                </a:moveTo>
                <a:lnTo>
                  <a:pt x="0" y="0"/>
                </a:lnTo>
                <a:lnTo>
                  <a:pt x="0" y="1718476"/>
                </a:lnTo>
                <a:lnTo>
                  <a:pt x="1726223" y="1718476"/>
                </a:lnTo>
                <a:lnTo>
                  <a:pt x="1726223" y="0"/>
                </a:lnTo>
                <a:close/>
              </a:path>
            </a:pathLst>
          </a:custGeom>
          <a:solidFill>
            <a:srgbClr val="1C5864"/>
          </a:solidFill>
        </p:spPr>
        <p:txBody>
          <a:bodyPr wrap="square" lIns="0" tIns="0" rIns="0" bIns="0" rtlCol="0"/>
          <a:lstStyle/>
          <a:p>
            <a:endParaRPr/>
          </a:p>
        </p:txBody>
      </p:sp>
      <p:sp>
        <p:nvSpPr>
          <p:cNvPr id="4" name="object 4"/>
          <p:cNvSpPr/>
          <p:nvPr/>
        </p:nvSpPr>
        <p:spPr>
          <a:xfrm>
            <a:off x="17315005" y="9315892"/>
            <a:ext cx="490220" cy="490220"/>
          </a:xfrm>
          <a:custGeom>
            <a:avLst/>
            <a:gdLst/>
            <a:ahLst/>
            <a:cxnLst/>
            <a:rect l="l" t="t" r="r" b="b"/>
            <a:pathLst>
              <a:path w="490219" h="490220">
                <a:moveTo>
                  <a:pt x="489976" y="0"/>
                </a:moveTo>
                <a:lnTo>
                  <a:pt x="0" y="0"/>
                </a:lnTo>
                <a:lnTo>
                  <a:pt x="0" y="489913"/>
                </a:lnTo>
                <a:lnTo>
                  <a:pt x="489976" y="489913"/>
                </a:lnTo>
                <a:lnTo>
                  <a:pt x="489976" y="0"/>
                </a:lnTo>
                <a:close/>
              </a:path>
            </a:pathLst>
          </a:custGeom>
          <a:solidFill>
            <a:srgbClr val="89ACAC"/>
          </a:solidFill>
        </p:spPr>
        <p:txBody>
          <a:bodyPr wrap="square" lIns="0" tIns="0" rIns="0" bIns="0" rtlCol="0"/>
          <a:lstStyle/>
          <a:p>
            <a:endParaRPr/>
          </a:p>
        </p:txBody>
      </p:sp>
      <p:sp>
        <p:nvSpPr>
          <p:cNvPr id="5" name="object 5"/>
          <p:cNvSpPr/>
          <p:nvPr/>
        </p:nvSpPr>
        <p:spPr>
          <a:xfrm>
            <a:off x="17767290" y="7454234"/>
            <a:ext cx="1356995" cy="1349375"/>
          </a:xfrm>
          <a:custGeom>
            <a:avLst/>
            <a:gdLst/>
            <a:ahLst/>
            <a:cxnLst/>
            <a:rect l="l" t="t" r="r" b="b"/>
            <a:pathLst>
              <a:path w="1356994" h="1349375">
                <a:moveTo>
                  <a:pt x="1356857" y="0"/>
                </a:moveTo>
                <a:lnTo>
                  <a:pt x="0" y="0"/>
                </a:lnTo>
                <a:lnTo>
                  <a:pt x="0" y="1349109"/>
                </a:lnTo>
                <a:lnTo>
                  <a:pt x="1356857" y="1349109"/>
                </a:lnTo>
                <a:lnTo>
                  <a:pt x="1356857" y="0"/>
                </a:lnTo>
                <a:close/>
              </a:path>
            </a:pathLst>
          </a:custGeom>
          <a:solidFill>
            <a:srgbClr val="EFB93E"/>
          </a:solidFill>
        </p:spPr>
        <p:txBody>
          <a:bodyPr wrap="square" lIns="0" tIns="0" rIns="0" bIns="0" rtlCol="0"/>
          <a:lstStyle/>
          <a:p>
            <a:endParaRPr/>
          </a:p>
        </p:txBody>
      </p:sp>
      <p:pic>
        <p:nvPicPr>
          <p:cNvPr id="6" name="object 6"/>
          <p:cNvPicPr/>
          <p:nvPr/>
        </p:nvPicPr>
        <p:blipFill>
          <a:blip r:embed="rId2" cstate="print"/>
          <a:stretch>
            <a:fillRect/>
          </a:stretch>
        </p:blipFill>
        <p:spPr>
          <a:xfrm>
            <a:off x="8393669" y="10001806"/>
            <a:ext cx="3305454" cy="911730"/>
          </a:xfrm>
          <a:prstGeom prst="rect">
            <a:avLst/>
          </a:prstGeom>
        </p:spPr>
      </p:pic>
      <p:sp>
        <p:nvSpPr>
          <p:cNvPr id="7" name="object 7"/>
          <p:cNvSpPr/>
          <p:nvPr/>
        </p:nvSpPr>
        <p:spPr>
          <a:xfrm>
            <a:off x="14111313" y="10491709"/>
            <a:ext cx="5013325" cy="361950"/>
          </a:xfrm>
          <a:custGeom>
            <a:avLst/>
            <a:gdLst/>
            <a:ahLst/>
            <a:cxnLst/>
            <a:rect l="l" t="t" r="r" b="b"/>
            <a:pathLst>
              <a:path w="5013325" h="361950">
                <a:moveTo>
                  <a:pt x="5012833" y="0"/>
                </a:moveTo>
                <a:lnTo>
                  <a:pt x="0" y="0"/>
                </a:lnTo>
                <a:lnTo>
                  <a:pt x="0" y="361786"/>
                </a:lnTo>
                <a:lnTo>
                  <a:pt x="5012833" y="361786"/>
                </a:lnTo>
                <a:lnTo>
                  <a:pt x="5012833" y="0"/>
                </a:lnTo>
                <a:close/>
              </a:path>
            </a:pathLst>
          </a:custGeom>
          <a:solidFill>
            <a:srgbClr val="746F85"/>
          </a:solidFill>
        </p:spPr>
        <p:txBody>
          <a:bodyPr wrap="square" lIns="0" tIns="0" rIns="0" bIns="0" rtlCol="0"/>
          <a:lstStyle/>
          <a:p>
            <a:endParaRPr/>
          </a:p>
        </p:txBody>
      </p:sp>
      <p:sp>
        <p:nvSpPr>
          <p:cNvPr id="8" name="object 8" descr="$PPTXTitle"/>
          <p:cNvSpPr txBox="1">
            <a:spLocks noGrp="1"/>
          </p:cNvSpPr>
          <p:nvPr>
            <p:ph type="title"/>
          </p:nvPr>
        </p:nvSpPr>
        <p:spPr>
          <a:xfrm>
            <a:off x="5175250" y="2826471"/>
            <a:ext cx="11582400" cy="2278829"/>
          </a:xfrm>
          <a:prstGeom prst="rect">
            <a:avLst/>
          </a:prstGeom>
        </p:spPr>
        <p:txBody>
          <a:bodyPr vert="horz" wrap="square" lIns="0" tIns="16510" rIns="0" bIns="0" rtlCol="0">
            <a:spAutoFit/>
          </a:bodyPr>
          <a:lstStyle/>
          <a:p>
            <a:pPr marL="12700" algn="l">
              <a:lnSpc>
                <a:spcPct val="100000"/>
              </a:lnSpc>
              <a:spcBef>
                <a:spcPts val="130"/>
              </a:spcBef>
            </a:pPr>
            <a:r>
              <a:rPr sz="4900" dirty="0" err="1">
                <a:solidFill>
                  <a:srgbClr val="000000"/>
                </a:solidFill>
              </a:rPr>
              <a:t>Umfrage</a:t>
            </a:r>
            <a:r>
              <a:rPr sz="4900" dirty="0">
                <a:solidFill>
                  <a:srgbClr val="000000"/>
                </a:solidFill>
              </a:rPr>
              <a:t> </a:t>
            </a:r>
            <a:r>
              <a:rPr lang="de-DE" sz="4900" dirty="0">
                <a:solidFill>
                  <a:srgbClr val="000000"/>
                </a:solidFill>
              </a:rPr>
              <a:t>über </a:t>
            </a:r>
            <a:r>
              <a:rPr lang="de-DE" sz="4900">
                <a:solidFill>
                  <a:srgbClr val="000000"/>
                </a:solidFill>
              </a:rPr>
              <a:t>Versorgungszufriedenheit von Menschen </a:t>
            </a:r>
            <a:r>
              <a:rPr lang="de-DE" sz="4900" dirty="0">
                <a:solidFill>
                  <a:srgbClr val="000000"/>
                </a:solidFill>
              </a:rPr>
              <a:t>mit </a:t>
            </a:r>
            <a:r>
              <a:rPr sz="4900" dirty="0">
                <a:solidFill>
                  <a:srgbClr val="000000"/>
                </a:solidFill>
              </a:rPr>
              <a:t>Asthma</a:t>
            </a:r>
            <a:r>
              <a:rPr sz="4900" spc="40" dirty="0">
                <a:solidFill>
                  <a:srgbClr val="000000"/>
                </a:solidFill>
              </a:rPr>
              <a:t> </a:t>
            </a:r>
            <a:r>
              <a:rPr sz="4900" dirty="0">
                <a:solidFill>
                  <a:srgbClr val="000000"/>
                </a:solidFill>
              </a:rPr>
              <a:t>und</a:t>
            </a:r>
            <a:r>
              <a:rPr sz="4900" spc="40" dirty="0">
                <a:solidFill>
                  <a:srgbClr val="000000"/>
                </a:solidFill>
              </a:rPr>
              <a:t> </a:t>
            </a:r>
            <a:r>
              <a:rPr sz="4900" spc="-20" dirty="0">
                <a:solidFill>
                  <a:srgbClr val="000000"/>
                </a:solidFill>
              </a:rPr>
              <a:t>COPD</a:t>
            </a:r>
            <a:endParaRPr sz="4900" dirty="0"/>
          </a:p>
        </p:txBody>
      </p:sp>
      <p:sp>
        <p:nvSpPr>
          <p:cNvPr id="9" name="object 9"/>
          <p:cNvSpPr txBox="1"/>
          <p:nvPr/>
        </p:nvSpPr>
        <p:spPr>
          <a:xfrm>
            <a:off x="8342127" y="5251769"/>
            <a:ext cx="3322954" cy="1669414"/>
          </a:xfrm>
          <a:prstGeom prst="rect">
            <a:avLst/>
          </a:prstGeom>
        </p:spPr>
        <p:txBody>
          <a:bodyPr vert="horz" wrap="square" lIns="0" tIns="15240" rIns="0" bIns="0" rtlCol="0">
            <a:spAutoFit/>
          </a:bodyPr>
          <a:lstStyle/>
          <a:p>
            <a:pPr marL="98425" algn="ctr">
              <a:lnSpc>
                <a:spcPct val="100000"/>
              </a:lnSpc>
              <a:spcBef>
                <a:spcPts val="120"/>
              </a:spcBef>
            </a:pPr>
            <a:r>
              <a:rPr sz="3600" dirty="0">
                <a:latin typeface="Century Gothic"/>
                <a:cs typeface="Century Gothic"/>
              </a:rPr>
              <a:t>Februar</a:t>
            </a:r>
            <a:r>
              <a:rPr sz="3600" spc="10" dirty="0">
                <a:latin typeface="Century Gothic"/>
                <a:cs typeface="Century Gothic"/>
              </a:rPr>
              <a:t> </a:t>
            </a:r>
            <a:r>
              <a:rPr sz="3600" spc="-20" dirty="0">
                <a:latin typeface="Century Gothic"/>
                <a:cs typeface="Century Gothic"/>
              </a:rPr>
              <a:t>2026</a:t>
            </a:r>
            <a:endParaRPr sz="3600">
              <a:latin typeface="Century Gothic"/>
              <a:cs typeface="Century Gothic"/>
            </a:endParaRPr>
          </a:p>
          <a:p>
            <a:pPr algn="ctr">
              <a:lnSpc>
                <a:spcPct val="100000"/>
              </a:lnSpc>
              <a:spcBef>
                <a:spcPts val="4275"/>
              </a:spcBef>
            </a:pPr>
            <a:r>
              <a:rPr sz="3600" dirty="0">
                <a:latin typeface="Century Gothic"/>
                <a:cs typeface="Century Gothic"/>
              </a:rPr>
              <a:t>im</a:t>
            </a:r>
            <a:r>
              <a:rPr sz="3600" spc="5" dirty="0">
                <a:latin typeface="Century Gothic"/>
                <a:cs typeface="Century Gothic"/>
              </a:rPr>
              <a:t> </a:t>
            </a:r>
            <a:r>
              <a:rPr sz="3600" dirty="0">
                <a:latin typeface="Century Gothic"/>
                <a:cs typeface="Century Gothic"/>
              </a:rPr>
              <a:t>Auftrag</a:t>
            </a:r>
            <a:r>
              <a:rPr sz="3600" spc="30" dirty="0">
                <a:latin typeface="Century Gothic"/>
                <a:cs typeface="Century Gothic"/>
              </a:rPr>
              <a:t> </a:t>
            </a:r>
            <a:r>
              <a:rPr sz="3600" spc="-25" dirty="0">
                <a:latin typeface="Century Gothic"/>
                <a:cs typeface="Century Gothic"/>
              </a:rPr>
              <a:t>von</a:t>
            </a:r>
            <a:endParaRPr sz="3600">
              <a:latin typeface="Century Gothic"/>
              <a:cs typeface="Century Gothic"/>
            </a:endParaRPr>
          </a:p>
        </p:txBody>
      </p:sp>
      <p:pic>
        <p:nvPicPr>
          <p:cNvPr id="10" name="object 10"/>
          <p:cNvPicPr/>
          <p:nvPr/>
        </p:nvPicPr>
        <p:blipFill>
          <a:blip r:embed="rId3" cstate="print"/>
          <a:stretch>
            <a:fillRect/>
          </a:stretch>
        </p:blipFill>
        <p:spPr>
          <a:xfrm>
            <a:off x="6520308" y="7297980"/>
            <a:ext cx="6825109" cy="1198218"/>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descr="$PPTXTitle"/>
          <p:cNvSpPr txBox="1">
            <a:spLocks noGrp="1"/>
          </p:cNvSpPr>
          <p:nvPr>
            <p:ph type="title"/>
          </p:nvPr>
        </p:nvSpPr>
        <p:spPr>
          <a:prstGeom prst="rect">
            <a:avLst/>
          </a:prstGeom>
        </p:spPr>
        <p:txBody>
          <a:bodyPr vert="horz" wrap="square" lIns="0" tIns="136798" rIns="0" bIns="0" rtlCol="0">
            <a:spAutoFit/>
          </a:bodyPr>
          <a:lstStyle/>
          <a:p>
            <a:pPr marL="18415">
              <a:lnSpc>
                <a:spcPct val="100000"/>
              </a:lnSpc>
              <a:spcBef>
                <a:spcPts val="125"/>
              </a:spcBef>
            </a:pPr>
            <a:r>
              <a:rPr sz="3300" spc="-10" dirty="0"/>
              <a:t>Studieneckdaten</a:t>
            </a:r>
            <a:endParaRPr sz="3300"/>
          </a:p>
        </p:txBody>
      </p:sp>
      <p:sp>
        <p:nvSpPr>
          <p:cNvPr id="3" name="object 3"/>
          <p:cNvSpPr/>
          <p:nvPr/>
        </p:nvSpPr>
        <p:spPr>
          <a:xfrm>
            <a:off x="4854533" y="4017281"/>
            <a:ext cx="13373100" cy="844550"/>
          </a:xfrm>
          <a:custGeom>
            <a:avLst/>
            <a:gdLst/>
            <a:ahLst/>
            <a:cxnLst/>
            <a:rect l="l" t="t" r="r" b="b"/>
            <a:pathLst>
              <a:path w="13373100" h="844550">
                <a:moveTo>
                  <a:pt x="13231869" y="0"/>
                </a:moveTo>
                <a:lnTo>
                  <a:pt x="140711" y="0"/>
                </a:lnTo>
                <a:lnTo>
                  <a:pt x="96246" y="7176"/>
                </a:lnTo>
                <a:lnTo>
                  <a:pt x="57621" y="27157"/>
                </a:lnTo>
                <a:lnTo>
                  <a:pt x="27157" y="57621"/>
                </a:lnTo>
                <a:lnTo>
                  <a:pt x="7176" y="96246"/>
                </a:lnTo>
                <a:lnTo>
                  <a:pt x="0" y="140711"/>
                </a:lnTo>
                <a:lnTo>
                  <a:pt x="0" y="703450"/>
                </a:lnTo>
                <a:lnTo>
                  <a:pt x="7176" y="747955"/>
                </a:lnTo>
                <a:lnTo>
                  <a:pt x="27157" y="786585"/>
                </a:lnTo>
                <a:lnTo>
                  <a:pt x="57621" y="817034"/>
                </a:lnTo>
                <a:lnTo>
                  <a:pt x="96246" y="836995"/>
                </a:lnTo>
                <a:lnTo>
                  <a:pt x="140711" y="844161"/>
                </a:lnTo>
                <a:lnTo>
                  <a:pt x="13231869" y="844161"/>
                </a:lnTo>
                <a:lnTo>
                  <a:pt x="13276334" y="836995"/>
                </a:lnTo>
                <a:lnTo>
                  <a:pt x="13314959" y="817034"/>
                </a:lnTo>
                <a:lnTo>
                  <a:pt x="13345423" y="786585"/>
                </a:lnTo>
                <a:lnTo>
                  <a:pt x="13365404" y="747955"/>
                </a:lnTo>
                <a:lnTo>
                  <a:pt x="13372580" y="703450"/>
                </a:lnTo>
                <a:lnTo>
                  <a:pt x="13372580" y="140711"/>
                </a:lnTo>
                <a:lnTo>
                  <a:pt x="13365404" y="96246"/>
                </a:lnTo>
                <a:lnTo>
                  <a:pt x="13345423" y="57621"/>
                </a:lnTo>
                <a:lnTo>
                  <a:pt x="13314959" y="27157"/>
                </a:lnTo>
                <a:lnTo>
                  <a:pt x="13276334" y="7176"/>
                </a:lnTo>
                <a:lnTo>
                  <a:pt x="13231869" y="0"/>
                </a:lnTo>
                <a:close/>
              </a:path>
            </a:pathLst>
          </a:custGeom>
          <a:solidFill>
            <a:srgbClr val="95BBBA"/>
          </a:solidFill>
        </p:spPr>
        <p:txBody>
          <a:bodyPr wrap="square" lIns="0" tIns="0" rIns="0" bIns="0" rtlCol="0"/>
          <a:lstStyle/>
          <a:p>
            <a:endParaRPr/>
          </a:p>
        </p:txBody>
      </p:sp>
      <p:sp>
        <p:nvSpPr>
          <p:cNvPr id="4" name="object 4"/>
          <p:cNvSpPr txBox="1"/>
          <p:nvPr/>
        </p:nvSpPr>
        <p:spPr>
          <a:xfrm>
            <a:off x="5635636" y="4298881"/>
            <a:ext cx="8184515" cy="278765"/>
          </a:xfrm>
          <a:prstGeom prst="rect">
            <a:avLst/>
          </a:prstGeom>
        </p:spPr>
        <p:txBody>
          <a:bodyPr vert="horz" wrap="square" lIns="0" tIns="13970" rIns="0" bIns="0" rtlCol="0">
            <a:spAutoFit/>
          </a:bodyPr>
          <a:lstStyle/>
          <a:p>
            <a:pPr marL="12700">
              <a:lnSpc>
                <a:spcPct val="100000"/>
              </a:lnSpc>
              <a:spcBef>
                <a:spcPts val="110"/>
              </a:spcBef>
            </a:pPr>
            <a:r>
              <a:rPr sz="1650" dirty="0">
                <a:latin typeface="Century Gothic"/>
                <a:cs typeface="Century Gothic"/>
              </a:rPr>
              <a:t>Computer</a:t>
            </a:r>
            <a:r>
              <a:rPr sz="1650" spc="-50" dirty="0">
                <a:latin typeface="Century Gothic"/>
                <a:cs typeface="Century Gothic"/>
              </a:rPr>
              <a:t> </a:t>
            </a:r>
            <a:r>
              <a:rPr sz="1650" dirty="0">
                <a:latin typeface="Century Gothic"/>
                <a:cs typeface="Century Gothic"/>
              </a:rPr>
              <a:t>Assisted</a:t>
            </a:r>
            <a:r>
              <a:rPr sz="1650" spc="-50" dirty="0">
                <a:latin typeface="Century Gothic"/>
                <a:cs typeface="Century Gothic"/>
              </a:rPr>
              <a:t> </a:t>
            </a:r>
            <a:r>
              <a:rPr sz="1650" dirty="0">
                <a:latin typeface="Century Gothic"/>
                <a:cs typeface="Century Gothic"/>
              </a:rPr>
              <a:t>Web</a:t>
            </a:r>
            <a:r>
              <a:rPr sz="1650" spc="-80" dirty="0">
                <a:latin typeface="Century Gothic"/>
                <a:cs typeface="Century Gothic"/>
              </a:rPr>
              <a:t> </a:t>
            </a:r>
            <a:r>
              <a:rPr sz="1650" dirty="0">
                <a:latin typeface="Century Gothic"/>
                <a:cs typeface="Century Gothic"/>
              </a:rPr>
              <a:t>Interviews</a:t>
            </a:r>
            <a:r>
              <a:rPr sz="1650" spc="-65" dirty="0">
                <a:latin typeface="Century Gothic"/>
                <a:cs typeface="Century Gothic"/>
              </a:rPr>
              <a:t> </a:t>
            </a:r>
            <a:r>
              <a:rPr sz="1650" dirty="0">
                <a:latin typeface="Century Gothic"/>
                <a:cs typeface="Century Gothic"/>
              </a:rPr>
              <a:t>(CAWI),</a:t>
            </a:r>
            <a:r>
              <a:rPr sz="1650" spc="-60" dirty="0">
                <a:latin typeface="Century Gothic"/>
                <a:cs typeface="Century Gothic"/>
              </a:rPr>
              <a:t> </a:t>
            </a:r>
            <a:r>
              <a:rPr sz="1650" dirty="0">
                <a:latin typeface="Century Gothic"/>
                <a:cs typeface="Century Gothic"/>
              </a:rPr>
              <a:t>rekrutiert</a:t>
            </a:r>
            <a:r>
              <a:rPr sz="1650" spc="-50" dirty="0">
                <a:latin typeface="Century Gothic"/>
                <a:cs typeface="Century Gothic"/>
              </a:rPr>
              <a:t> </a:t>
            </a:r>
            <a:r>
              <a:rPr sz="1650" dirty="0">
                <a:latin typeface="Century Gothic"/>
                <a:cs typeface="Century Gothic"/>
              </a:rPr>
              <a:t>über</a:t>
            </a:r>
            <a:r>
              <a:rPr sz="1650" spc="-40" dirty="0">
                <a:latin typeface="Century Gothic"/>
                <a:cs typeface="Century Gothic"/>
              </a:rPr>
              <a:t> </a:t>
            </a:r>
            <a:r>
              <a:rPr sz="1650" dirty="0">
                <a:latin typeface="Century Gothic"/>
                <a:cs typeface="Century Gothic"/>
              </a:rPr>
              <a:t>das</a:t>
            </a:r>
            <a:r>
              <a:rPr sz="1650" spc="-15" dirty="0">
                <a:latin typeface="Century Gothic"/>
                <a:cs typeface="Century Gothic"/>
              </a:rPr>
              <a:t> </a:t>
            </a:r>
            <a:r>
              <a:rPr sz="1650" spc="-10" dirty="0">
                <a:latin typeface="Century Gothic"/>
                <a:cs typeface="Century Gothic"/>
              </a:rPr>
              <a:t>Onlinepanel</a:t>
            </a:r>
            <a:r>
              <a:rPr sz="1650" spc="-55" dirty="0">
                <a:latin typeface="Century Gothic"/>
                <a:cs typeface="Century Gothic"/>
              </a:rPr>
              <a:t> </a:t>
            </a:r>
            <a:r>
              <a:rPr sz="1650" spc="-10" dirty="0">
                <a:latin typeface="Century Gothic"/>
                <a:cs typeface="Century Gothic"/>
              </a:rPr>
              <a:t>„Talk“</a:t>
            </a:r>
            <a:endParaRPr sz="1650">
              <a:latin typeface="Century Gothic"/>
              <a:cs typeface="Century Gothic"/>
            </a:endParaRPr>
          </a:p>
        </p:txBody>
      </p:sp>
      <p:grpSp>
        <p:nvGrpSpPr>
          <p:cNvPr id="5" name="object 5"/>
          <p:cNvGrpSpPr/>
          <p:nvPr/>
        </p:nvGrpSpPr>
        <p:grpSpPr>
          <a:xfrm>
            <a:off x="1627598" y="4016651"/>
            <a:ext cx="3589654" cy="890905"/>
            <a:chOff x="1627598" y="4016651"/>
            <a:chExt cx="3589654" cy="890905"/>
          </a:xfrm>
        </p:grpSpPr>
        <p:sp>
          <p:nvSpPr>
            <p:cNvPr id="6" name="object 6"/>
            <p:cNvSpPr/>
            <p:nvPr/>
          </p:nvSpPr>
          <p:spPr>
            <a:xfrm>
              <a:off x="1643304" y="4032357"/>
              <a:ext cx="3558540" cy="859790"/>
            </a:xfrm>
            <a:custGeom>
              <a:avLst/>
              <a:gdLst/>
              <a:ahLst/>
              <a:cxnLst/>
              <a:rect l="l" t="t" r="r" b="b"/>
              <a:pathLst>
                <a:path w="3558540" h="859789">
                  <a:moveTo>
                    <a:pt x="3414757" y="0"/>
                  </a:moveTo>
                  <a:lnTo>
                    <a:pt x="143223" y="0"/>
                  </a:lnTo>
                  <a:lnTo>
                    <a:pt x="97934" y="7306"/>
                  </a:lnTo>
                  <a:lnTo>
                    <a:pt x="58616" y="27649"/>
                  </a:lnTo>
                  <a:lnTo>
                    <a:pt x="27619" y="58661"/>
                  </a:lnTo>
                  <a:lnTo>
                    <a:pt x="7296" y="97975"/>
                  </a:lnTo>
                  <a:lnTo>
                    <a:pt x="0" y="143223"/>
                  </a:lnTo>
                  <a:lnTo>
                    <a:pt x="0" y="716014"/>
                  </a:lnTo>
                  <a:lnTo>
                    <a:pt x="7296" y="761303"/>
                  </a:lnTo>
                  <a:lnTo>
                    <a:pt x="27619" y="800621"/>
                  </a:lnTo>
                  <a:lnTo>
                    <a:pt x="58616" y="831618"/>
                  </a:lnTo>
                  <a:lnTo>
                    <a:pt x="97934" y="851941"/>
                  </a:lnTo>
                  <a:lnTo>
                    <a:pt x="143223" y="859238"/>
                  </a:lnTo>
                  <a:lnTo>
                    <a:pt x="3414757" y="859238"/>
                  </a:lnTo>
                  <a:lnTo>
                    <a:pt x="3460045" y="851941"/>
                  </a:lnTo>
                  <a:lnTo>
                    <a:pt x="3499364" y="831618"/>
                  </a:lnTo>
                  <a:lnTo>
                    <a:pt x="3530361" y="800621"/>
                  </a:lnTo>
                  <a:lnTo>
                    <a:pt x="3550684" y="761303"/>
                  </a:lnTo>
                  <a:lnTo>
                    <a:pt x="3557980" y="716014"/>
                  </a:lnTo>
                  <a:lnTo>
                    <a:pt x="3557980" y="143223"/>
                  </a:lnTo>
                  <a:lnTo>
                    <a:pt x="3550684" y="97975"/>
                  </a:lnTo>
                  <a:lnTo>
                    <a:pt x="3530361" y="58661"/>
                  </a:lnTo>
                  <a:lnTo>
                    <a:pt x="3499364" y="27649"/>
                  </a:lnTo>
                  <a:lnTo>
                    <a:pt x="3460045" y="7306"/>
                  </a:lnTo>
                  <a:lnTo>
                    <a:pt x="3414757" y="0"/>
                  </a:lnTo>
                  <a:close/>
                </a:path>
              </a:pathLst>
            </a:custGeom>
            <a:solidFill>
              <a:srgbClr val="991250"/>
            </a:solidFill>
          </p:spPr>
          <p:txBody>
            <a:bodyPr wrap="square" lIns="0" tIns="0" rIns="0" bIns="0" rtlCol="0"/>
            <a:lstStyle/>
            <a:p>
              <a:endParaRPr/>
            </a:p>
          </p:txBody>
        </p:sp>
        <p:sp>
          <p:nvSpPr>
            <p:cNvPr id="7" name="object 7"/>
            <p:cNvSpPr/>
            <p:nvPr/>
          </p:nvSpPr>
          <p:spPr>
            <a:xfrm>
              <a:off x="1643304" y="4032357"/>
              <a:ext cx="3558540" cy="859790"/>
            </a:xfrm>
            <a:custGeom>
              <a:avLst/>
              <a:gdLst/>
              <a:ahLst/>
              <a:cxnLst/>
              <a:rect l="l" t="t" r="r" b="b"/>
              <a:pathLst>
                <a:path w="3558540" h="859789">
                  <a:moveTo>
                    <a:pt x="0" y="143223"/>
                  </a:moveTo>
                  <a:lnTo>
                    <a:pt x="7296" y="97975"/>
                  </a:lnTo>
                  <a:lnTo>
                    <a:pt x="27619" y="58661"/>
                  </a:lnTo>
                  <a:lnTo>
                    <a:pt x="58616" y="27649"/>
                  </a:lnTo>
                  <a:lnTo>
                    <a:pt x="97934" y="7306"/>
                  </a:lnTo>
                  <a:lnTo>
                    <a:pt x="143223" y="0"/>
                  </a:lnTo>
                  <a:lnTo>
                    <a:pt x="3414757" y="0"/>
                  </a:lnTo>
                  <a:lnTo>
                    <a:pt x="3460045" y="7306"/>
                  </a:lnTo>
                  <a:lnTo>
                    <a:pt x="3499364" y="27649"/>
                  </a:lnTo>
                  <a:lnTo>
                    <a:pt x="3530361" y="58661"/>
                  </a:lnTo>
                  <a:lnTo>
                    <a:pt x="3550684" y="97975"/>
                  </a:lnTo>
                  <a:lnTo>
                    <a:pt x="3557980" y="143223"/>
                  </a:lnTo>
                  <a:lnTo>
                    <a:pt x="3557980" y="716014"/>
                  </a:lnTo>
                  <a:lnTo>
                    <a:pt x="3550684" y="761303"/>
                  </a:lnTo>
                  <a:lnTo>
                    <a:pt x="3530361" y="800621"/>
                  </a:lnTo>
                  <a:lnTo>
                    <a:pt x="3499364" y="831618"/>
                  </a:lnTo>
                  <a:lnTo>
                    <a:pt x="3460045" y="851941"/>
                  </a:lnTo>
                  <a:lnTo>
                    <a:pt x="3414757" y="859238"/>
                  </a:lnTo>
                  <a:lnTo>
                    <a:pt x="143223" y="859238"/>
                  </a:lnTo>
                  <a:lnTo>
                    <a:pt x="97934" y="851941"/>
                  </a:lnTo>
                  <a:lnTo>
                    <a:pt x="58616" y="831618"/>
                  </a:lnTo>
                  <a:lnTo>
                    <a:pt x="27619" y="800621"/>
                  </a:lnTo>
                  <a:lnTo>
                    <a:pt x="7296" y="761303"/>
                  </a:lnTo>
                  <a:lnTo>
                    <a:pt x="0" y="716014"/>
                  </a:lnTo>
                  <a:lnTo>
                    <a:pt x="0" y="143223"/>
                  </a:lnTo>
                  <a:close/>
                </a:path>
              </a:pathLst>
            </a:custGeom>
            <a:ln w="31412">
              <a:solidFill>
                <a:srgbClr val="FFFFFF"/>
              </a:solidFill>
            </a:ln>
          </p:spPr>
          <p:txBody>
            <a:bodyPr wrap="square" lIns="0" tIns="0" rIns="0" bIns="0" rtlCol="0"/>
            <a:lstStyle/>
            <a:p>
              <a:endParaRPr/>
            </a:p>
          </p:txBody>
        </p:sp>
      </p:grpSp>
      <p:sp>
        <p:nvSpPr>
          <p:cNvPr id="8" name="object 8"/>
          <p:cNvSpPr txBox="1"/>
          <p:nvPr/>
        </p:nvSpPr>
        <p:spPr>
          <a:xfrm>
            <a:off x="2859104" y="4300137"/>
            <a:ext cx="1125855" cy="324485"/>
          </a:xfrm>
          <a:prstGeom prst="rect">
            <a:avLst/>
          </a:prstGeom>
        </p:spPr>
        <p:txBody>
          <a:bodyPr vert="horz" wrap="square" lIns="0" tIns="13335" rIns="0" bIns="0" rtlCol="0">
            <a:spAutoFit/>
          </a:bodyPr>
          <a:lstStyle/>
          <a:p>
            <a:pPr marL="12700">
              <a:lnSpc>
                <a:spcPct val="100000"/>
              </a:lnSpc>
              <a:spcBef>
                <a:spcPts val="105"/>
              </a:spcBef>
            </a:pPr>
            <a:r>
              <a:rPr sz="1950" b="1" spc="-10" dirty="0">
                <a:solidFill>
                  <a:srgbClr val="FFFFFF"/>
                </a:solidFill>
                <a:latin typeface="Century Gothic"/>
                <a:cs typeface="Century Gothic"/>
              </a:rPr>
              <a:t>Methode</a:t>
            </a:r>
            <a:endParaRPr sz="1950">
              <a:latin typeface="Century Gothic"/>
              <a:cs typeface="Century Gothic"/>
            </a:endParaRPr>
          </a:p>
        </p:txBody>
      </p:sp>
      <p:sp>
        <p:nvSpPr>
          <p:cNvPr id="9" name="object 9"/>
          <p:cNvSpPr/>
          <p:nvPr/>
        </p:nvSpPr>
        <p:spPr>
          <a:xfrm>
            <a:off x="4854533" y="2057690"/>
            <a:ext cx="13373100" cy="1711325"/>
          </a:xfrm>
          <a:custGeom>
            <a:avLst/>
            <a:gdLst/>
            <a:ahLst/>
            <a:cxnLst/>
            <a:rect l="l" t="t" r="r" b="b"/>
            <a:pathLst>
              <a:path w="13373100" h="1711325">
                <a:moveTo>
                  <a:pt x="13087389" y="0"/>
                </a:moveTo>
                <a:lnTo>
                  <a:pt x="285191" y="0"/>
                </a:lnTo>
                <a:lnTo>
                  <a:pt x="238942" y="3730"/>
                </a:lnTo>
                <a:lnTo>
                  <a:pt x="195065" y="14532"/>
                </a:lnTo>
                <a:lnTo>
                  <a:pt x="154149" y="31818"/>
                </a:lnTo>
                <a:lnTo>
                  <a:pt x="116780" y="55001"/>
                </a:lnTo>
                <a:lnTo>
                  <a:pt x="83547" y="83494"/>
                </a:lnTo>
                <a:lnTo>
                  <a:pt x="55038" y="116712"/>
                </a:lnTo>
                <a:lnTo>
                  <a:pt x="31840" y="154066"/>
                </a:lnTo>
                <a:lnTo>
                  <a:pt x="14543" y="194971"/>
                </a:lnTo>
                <a:lnTo>
                  <a:pt x="3733" y="238840"/>
                </a:lnTo>
                <a:lnTo>
                  <a:pt x="0" y="285086"/>
                </a:lnTo>
                <a:lnTo>
                  <a:pt x="0" y="1425746"/>
                </a:lnTo>
                <a:lnTo>
                  <a:pt x="3733" y="1471995"/>
                </a:lnTo>
                <a:lnTo>
                  <a:pt x="14543" y="1515872"/>
                </a:lnTo>
                <a:lnTo>
                  <a:pt x="31840" y="1556789"/>
                </a:lnTo>
                <a:lnTo>
                  <a:pt x="55038" y="1594158"/>
                </a:lnTo>
                <a:lnTo>
                  <a:pt x="83547" y="1627390"/>
                </a:lnTo>
                <a:lnTo>
                  <a:pt x="116780" y="1655900"/>
                </a:lnTo>
                <a:lnTo>
                  <a:pt x="154149" y="1679097"/>
                </a:lnTo>
                <a:lnTo>
                  <a:pt x="195065" y="1696394"/>
                </a:lnTo>
                <a:lnTo>
                  <a:pt x="238942" y="1707204"/>
                </a:lnTo>
                <a:lnTo>
                  <a:pt x="285191" y="1710938"/>
                </a:lnTo>
                <a:lnTo>
                  <a:pt x="13087389" y="1710938"/>
                </a:lnTo>
                <a:lnTo>
                  <a:pt x="13133638" y="1707204"/>
                </a:lnTo>
                <a:lnTo>
                  <a:pt x="13177514" y="1696394"/>
                </a:lnTo>
                <a:lnTo>
                  <a:pt x="13218431" y="1679097"/>
                </a:lnTo>
                <a:lnTo>
                  <a:pt x="13255800" y="1655900"/>
                </a:lnTo>
                <a:lnTo>
                  <a:pt x="13289033" y="1627390"/>
                </a:lnTo>
                <a:lnTo>
                  <a:pt x="13317542" y="1594158"/>
                </a:lnTo>
                <a:lnTo>
                  <a:pt x="13340739" y="1556789"/>
                </a:lnTo>
                <a:lnTo>
                  <a:pt x="13358037" y="1515872"/>
                </a:lnTo>
                <a:lnTo>
                  <a:pt x="13368846" y="1471995"/>
                </a:lnTo>
                <a:lnTo>
                  <a:pt x="13372580" y="1425746"/>
                </a:lnTo>
                <a:lnTo>
                  <a:pt x="13372580" y="285086"/>
                </a:lnTo>
                <a:lnTo>
                  <a:pt x="13368846" y="238840"/>
                </a:lnTo>
                <a:lnTo>
                  <a:pt x="13358037" y="194971"/>
                </a:lnTo>
                <a:lnTo>
                  <a:pt x="13340739" y="154066"/>
                </a:lnTo>
                <a:lnTo>
                  <a:pt x="13317542" y="116712"/>
                </a:lnTo>
                <a:lnTo>
                  <a:pt x="13289033" y="83494"/>
                </a:lnTo>
                <a:lnTo>
                  <a:pt x="13255800" y="55001"/>
                </a:lnTo>
                <a:lnTo>
                  <a:pt x="13218431" y="31818"/>
                </a:lnTo>
                <a:lnTo>
                  <a:pt x="13177514" y="14532"/>
                </a:lnTo>
                <a:lnTo>
                  <a:pt x="13133638" y="3730"/>
                </a:lnTo>
                <a:lnTo>
                  <a:pt x="13087389" y="0"/>
                </a:lnTo>
                <a:close/>
              </a:path>
            </a:pathLst>
          </a:custGeom>
          <a:solidFill>
            <a:srgbClr val="95BBBA"/>
          </a:solidFill>
        </p:spPr>
        <p:txBody>
          <a:bodyPr wrap="square" lIns="0" tIns="0" rIns="0" bIns="0" rtlCol="0"/>
          <a:lstStyle/>
          <a:p>
            <a:endParaRPr/>
          </a:p>
        </p:txBody>
      </p:sp>
      <p:sp>
        <p:nvSpPr>
          <p:cNvPr id="10" name="object 10"/>
          <p:cNvSpPr txBox="1"/>
          <p:nvPr/>
        </p:nvSpPr>
        <p:spPr>
          <a:xfrm>
            <a:off x="5678352" y="2646991"/>
            <a:ext cx="12261215" cy="776605"/>
          </a:xfrm>
          <a:prstGeom prst="rect">
            <a:avLst/>
          </a:prstGeom>
        </p:spPr>
        <p:txBody>
          <a:bodyPr vert="horz" wrap="square" lIns="0" tIns="24130" rIns="0" bIns="0" rtlCol="0">
            <a:spAutoFit/>
          </a:bodyPr>
          <a:lstStyle/>
          <a:p>
            <a:pPr marL="12700" marR="5080">
              <a:lnSpc>
                <a:spcPts val="1960"/>
              </a:lnSpc>
              <a:spcBef>
                <a:spcPts val="190"/>
              </a:spcBef>
            </a:pPr>
            <a:r>
              <a:rPr sz="1650" b="1" dirty="0">
                <a:latin typeface="Century Gothic"/>
                <a:cs typeface="Century Gothic"/>
              </a:rPr>
              <a:t>Personen</a:t>
            </a:r>
            <a:r>
              <a:rPr sz="1650" b="1" spc="-40" dirty="0">
                <a:latin typeface="Century Gothic"/>
                <a:cs typeface="Century Gothic"/>
              </a:rPr>
              <a:t> </a:t>
            </a:r>
            <a:r>
              <a:rPr sz="1650" b="1" dirty="0">
                <a:latin typeface="Century Gothic"/>
                <a:cs typeface="Century Gothic"/>
              </a:rPr>
              <a:t>mit</a:t>
            </a:r>
            <a:r>
              <a:rPr sz="1650" b="1" spc="-70" dirty="0">
                <a:latin typeface="Century Gothic"/>
                <a:cs typeface="Century Gothic"/>
              </a:rPr>
              <a:t> </a:t>
            </a:r>
            <a:r>
              <a:rPr sz="1650" b="1" dirty="0">
                <a:latin typeface="Century Gothic"/>
                <a:cs typeface="Century Gothic"/>
              </a:rPr>
              <a:t>Lungen-</a:t>
            </a:r>
            <a:r>
              <a:rPr sz="1650" b="1" spc="-65" dirty="0">
                <a:latin typeface="Century Gothic"/>
                <a:cs typeface="Century Gothic"/>
              </a:rPr>
              <a:t> </a:t>
            </a:r>
            <a:r>
              <a:rPr sz="1650" b="1" dirty="0">
                <a:latin typeface="Century Gothic"/>
                <a:cs typeface="Century Gothic"/>
              </a:rPr>
              <a:t>oder</a:t>
            </a:r>
            <a:r>
              <a:rPr sz="1650" b="1" spc="-95" dirty="0">
                <a:latin typeface="Century Gothic"/>
                <a:cs typeface="Century Gothic"/>
              </a:rPr>
              <a:t> </a:t>
            </a:r>
            <a:r>
              <a:rPr sz="1650" b="1" dirty="0">
                <a:latin typeface="Century Gothic"/>
                <a:cs typeface="Century Gothic"/>
              </a:rPr>
              <a:t>Atemwegserkrankungen</a:t>
            </a:r>
            <a:r>
              <a:rPr sz="1650" b="1" spc="-50" dirty="0">
                <a:latin typeface="Century Gothic"/>
                <a:cs typeface="Century Gothic"/>
              </a:rPr>
              <a:t> </a:t>
            </a:r>
            <a:r>
              <a:rPr sz="1650" dirty="0">
                <a:latin typeface="Century Gothic"/>
                <a:cs typeface="Century Gothic"/>
              </a:rPr>
              <a:t>(Asthma,</a:t>
            </a:r>
            <a:r>
              <a:rPr sz="1650" spc="-80" dirty="0">
                <a:latin typeface="Century Gothic"/>
                <a:cs typeface="Century Gothic"/>
              </a:rPr>
              <a:t> </a:t>
            </a:r>
            <a:r>
              <a:rPr sz="1650" dirty="0">
                <a:latin typeface="Century Gothic"/>
                <a:cs typeface="Century Gothic"/>
              </a:rPr>
              <a:t>chronisch</a:t>
            </a:r>
            <a:r>
              <a:rPr sz="1650" spc="-50" dirty="0">
                <a:latin typeface="Century Gothic"/>
                <a:cs typeface="Century Gothic"/>
              </a:rPr>
              <a:t> </a:t>
            </a:r>
            <a:r>
              <a:rPr sz="1650" dirty="0">
                <a:latin typeface="Century Gothic"/>
                <a:cs typeface="Century Gothic"/>
              </a:rPr>
              <a:t>obstruktive</a:t>
            </a:r>
            <a:r>
              <a:rPr sz="1650" spc="-105" dirty="0">
                <a:latin typeface="Century Gothic"/>
                <a:cs typeface="Century Gothic"/>
              </a:rPr>
              <a:t> </a:t>
            </a:r>
            <a:r>
              <a:rPr sz="1650" dirty="0">
                <a:latin typeface="Century Gothic"/>
                <a:cs typeface="Century Gothic"/>
              </a:rPr>
              <a:t>Lungenerkrankung</a:t>
            </a:r>
            <a:r>
              <a:rPr sz="1650" spc="-30" dirty="0">
                <a:latin typeface="Century Gothic"/>
                <a:cs typeface="Century Gothic"/>
              </a:rPr>
              <a:t> </a:t>
            </a:r>
            <a:r>
              <a:rPr sz="1650" dirty="0">
                <a:latin typeface="Century Gothic"/>
                <a:cs typeface="Century Gothic"/>
              </a:rPr>
              <a:t>(COPD)</a:t>
            </a:r>
            <a:r>
              <a:rPr sz="1650" spc="-60" dirty="0">
                <a:latin typeface="Century Gothic"/>
                <a:cs typeface="Century Gothic"/>
              </a:rPr>
              <a:t> </a:t>
            </a:r>
            <a:r>
              <a:rPr sz="1650" spc="-20" dirty="0">
                <a:latin typeface="Century Gothic"/>
                <a:cs typeface="Century Gothic"/>
              </a:rPr>
              <a:t>oder </a:t>
            </a:r>
            <a:r>
              <a:rPr sz="1650" dirty="0">
                <a:latin typeface="Century Gothic"/>
                <a:cs typeface="Century Gothic"/>
              </a:rPr>
              <a:t>unspezifische</a:t>
            </a:r>
            <a:r>
              <a:rPr sz="1650" spc="-25" dirty="0">
                <a:latin typeface="Century Gothic"/>
                <a:cs typeface="Century Gothic"/>
              </a:rPr>
              <a:t> </a:t>
            </a:r>
            <a:r>
              <a:rPr sz="1650" dirty="0">
                <a:latin typeface="Century Gothic"/>
                <a:cs typeface="Century Gothic"/>
              </a:rPr>
              <a:t>obstruktive</a:t>
            </a:r>
            <a:r>
              <a:rPr sz="1650" spc="-25" dirty="0">
                <a:latin typeface="Century Gothic"/>
                <a:cs typeface="Century Gothic"/>
              </a:rPr>
              <a:t> </a:t>
            </a:r>
            <a:r>
              <a:rPr sz="1650" spc="-10" dirty="0">
                <a:latin typeface="Century Gothic"/>
                <a:cs typeface="Century Gothic"/>
              </a:rPr>
              <a:t>Lungenerkrankung</a:t>
            </a:r>
            <a:r>
              <a:rPr sz="1650" spc="-60" dirty="0">
                <a:latin typeface="Century Gothic"/>
                <a:cs typeface="Century Gothic"/>
              </a:rPr>
              <a:t> </a:t>
            </a:r>
            <a:r>
              <a:rPr sz="1650" dirty="0">
                <a:latin typeface="Century Gothic"/>
                <a:cs typeface="Century Gothic"/>
              </a:rPr>
              <a:t>und</a:t>
            </a:r>
            <a:r>
              <a:rPr sz="1650" spc="-20" dirty="0">
                <a:latin typeface="Century Gothic"/>
                <a:cs typeface="Century Gothic"/>
              </a:rPr>
              <a:t> </a:t>
            </a:r>
            <a:r>
              <a:rPr sz="1650" dirty="0">
                <a:latin typeface="Century Gothic"/>
                <a:cs typeface="Century Gothic"/>
              </a:rPr>
              <a:t>haben</a:t>
            </a:r>
            <a:r>
              <a:rPr sz="1650" spc="-20" dirty="0">
                <a:latin typeface="Century Gothic"/>
                <a:cs typeface="Century Gothic"/>
              </a:rPr>
              <a:t> </a:t>
            </a:r>
            <a:r>
              <a:rPr sz="1650" dirty="0">
                <a:latin typeface="Century Gothic"/>
                <a:cs typeface="Century Gothic"/>
              </a:rPr>
              <a:t>vom</a:t>
            </a:r>
            <a:r>
              <a:rPr sz="1650" spc="-30" dirty="0">
                <a:latin typeface="Century Gothic"/>
                <a:cs typeface="Century Gothic"/>
              </a:rPr>
              <a:t> </a:t>
            </a:r>
            <a:r>
              <a:rPr sz="1650" dirty="0">
                <a:latin typeface="Century Gothic"/>
                <a:cs typeface="Century Gothic"/>
              </a:rPr>
              <a:t>Arzt</a:t>
            </a:r>
            <a:r>
              <a:rPr sz="1650" spc="-40" dirty="0">
                <a:latin typeface="Century Gothic"/>
                <a:cs typeface="Century Gothic"/>
              </a:rPr>
              <a:t> </a:t>
            </a:r>
            <a:r>
              <a:rPr sz="1650" dirty="0">
                <a:latin typeface="Century Gothic"/>
                <a:cs typeface="Century Gothic"/>
              </a:rPr>
              <a:t>eine</a:t>
            </a:r>
            <a:r>
              <a:rPr sz="1650" spc="-20" dirty="0">
                <a:latin typeface="Century Gothic"/>
                <a:cs typeface="Century Gothic"/>
              </a:rPr>
              <a:t> </a:t>
            </a:r>
            <a:r>
              <a:rPr sz="1650" dirty="0">
                <a:latin typeface="Century Gothic"/>
                <a:cs typeface="Century Gothic"/>
              </a:rPr>
              <a:t>Therapie</a:t>
            </a:r>
            <a:r>
              <a:rPr sz="1650" spc="-80" dirty="0">
                <a:latin typeface="Century Gothic"/>
                <a:cs typeface="Century Gothic"/>
              </a:rPr>
              <a:t> </a:t>
            </a:r>
            <a:r>
              <a:rPr sz="1650" dirty="0">
                <a:latin typeface="Century Gothic"/>
                <a:cs typeface="Century Gothic"/>
              </a:rPr>
              <a:t>für</a:t>
            </a:r>
            <a:r>
              <a:rPr sz="1650" spc="-35" dirty="0">
                <a:latin typeface="Century Gothic"/>
                <a:cs typeface="Century Gothic"/>
              </a:rPr>
              <a:t> </a:t>
            </a:r>
            <a:r>
              <a:rPr sz="1650" spc="-10" dirty="0">
                <a:latin typeface="Century Gothic"/>
                <a:cs typeface="Century Gothic"/>
              </a:rPr>
              <a:t>Atemwegserkrankungen</a:t>
            </a:r>
            <a:r>
              <a:rPr sz="1650" spc="-75" dirty="0">
                <a:latin typeface="Century Gothic"/>
                <a:cs typeface="Century Gothic"/>
              </a:rPr>
              <a:t> </a:t>
            </a:r>
            <a:r>
              <a:rPr sz="1650" spc="-10" dirty="0">
                <a:latin typeface="Century Gothic"/>
                <a:cs typeface="Century Gothic"/>
              </a:rPr>
              <a:t>verschrieben bekommen</a:t>
            </a:r>
            <a:endParaRPr sz="1650">
              <a:latin typeface="Century Gothic"/>
              <a:cs typeface="Century Gothic"/>
            </a:endParaRPr>
          </a:p>
        </p:txBody>
      </p:sp>
      <p:grpSp>
        <p:nvGrpSpPr>
          <p:cNvPr id="11" name="object 11"/>
          <p:cNvGrpSpPr/>
          <p:nvPr/>
        </p:nvGrpSpPr>
        <p:grpSpPr>
          <a:xfrm>
            <a:off x="1627598" y="2041984"/>
            <a:ext cx="3589654" cy="1780539"/>
            <a:chOff x="1627598" y="2041984"/>
            <a:chExt cx="3589654" cy="1780539"/>
          </a:xfrm>
        </p:grpSpPr>
        <p:sp>
          <p:nvSpPr>
            <p:cNvPr id="12" name="object 12"/>
            <p:cNvSpPr/>
            <p:nvPr/>
          </p:nvSpPr>
          <p:spPr>
            <a:xfrm>
              <a:off x="1643304" y="2057690"/>
              <a:ext cx="3558540" cy="1748789"/>
            </a:xfrm>
            <a:custGeom>
              <a:avLst/>
              <a:gdLst/>
              <a:ahLst/>
              <a:cxnLst/>
              <a:rect l="l" t="t" r="r" b="b"/>
              <a:pathLst>
                <a:path w="3558540" h="1748789">
                  <a:moveTo>
                    <a:pt x="3266507" y="0"/>
                  </a:moveTo>
                  <a:lnTo>
                    <a:pt x="291473" y="0"/>
                  </a:lnTo>
                  <a:lnTo>
                    <a:pt x="244183" y="3813"/>
                  </a:lnTo>
                  <a:lnTo>
                    <a:pt x="199327" y="14854"/>
                  </a:lnTo>
                  <a:lnTo>
                    <a:pt x="157504" y="32522"/>
                  </a:lnTo>
                  <a:lnTo>
                    <a:pt x="119312" y="56217"/>
                  </a:lnTo>
                  <a:lnTo>
                    <a:pt x="85353" y="85340"/>
                  </a:lnTo>
                  <a:lnTo>
                    <a:pt x="56224" y="119290"/>
                  </a:lnTo>
                  <a:lnTo>
                    <a:pt x="32524" y="157468"/>
                  </a:lnTo>
                  <a:lnTo>
                    <a:pt x="14855" y="199273"/>
                  </a:lnTo>
                  <a:lnTo>
                    <a:pt x="3813" y="244107"/>
                  </a:lnTo>
                  <a:lnTo>
                    <a:pt x="0" y="291368"/>
                  </a:lnTo>
                  <a:lnTo>
                    <a:pt x="0" y="1457155"/>
                  </a:lnTo>
                  <a:lnTo>
                    <a:pt x="3813" y="1504416"/>
                  </a:lnTo>
                  <a:lnTo>
                    <a:pt x="14855" y="1549250"/>
                  </a:lnTo>
                  <a:lnTo>
                    <a:pt x="32524" y="1591055"/>
                  </a:lnTo>
                  <a:lnTo>
                    <a:pt x="56224" y="1629233"/>
                  </a:lnTo>
                  <a:lnTo>
                    <a:pt x="85353" y="1663183"/>
                  </a:lnTo>
                  <a:lnTo>
                    <a:pt x="119312" y="1692306"/>
                  </a:lnTo>
                  <a:lnTo>
                    <a:pt x="157504" y="1716001"/>
                  </a:lnTo>
                  <a:lnTo>
                    <a:pt x="199327" y="1733669"/>
                  </a:lnTo>
                  <a:lnTo>
                    <a:pt x="244183" y="1744710"/>
                  </a:lnTo>
                  <a:lnTo>
                    <a:pt x="291473" y="1748523"/>
                  </a:lnTo>
                  <a:lnTo>
                    <a:pt x="3266507" y="1748523"/>
                  </a:lnTo>
                  <a:lnTo>
                    <a:pt x="3313797" y="1744710"/>
                  </a:lnTo>
                  <a:lnTo>
                    <a:pt x="3358653" y="1733669"/>
                  </a:lnTo>
                  <a:lnTo>
                    <a:pt x="3400476" y="1716001"/>
                  </a:lnTo>
                  <a:lnTo>
                    <a:pt x="3438667" y="1692306"/>
                  </a:lnTo>
                  <a:lnTo>
                    <a:pt x="3472627" y="1663183"/>
                  </a:lnTo>
                  <a:lnTo>
                    <a:pt x="3501756" y="1629233"/>
                  </a:lnTo>
                  <a:lnTo>
                    <a:pt x="3525455" y="1591055"/>
                  </a:lnTo>
                  <a:lnTo>
                    <a:pt x="3543125" y="1549250"/>
                  </a:lnTo>
                  <a:lnTo>
                    <a:pt x="3554167" y="1504416"/>
                  </a:lnTo>
                  <a:lnTo>
                    <a:pt x="3557980" y="1457155"/>
                  </a:lnTo>
                  <a:lnTo>
                    <a:pt x="3557980" y="291368"/>
                  </a:lnTo>
                  <a:lnTo>
                    <a:pt x="3554167" y="244107"/>
                  </a:lnTo>
                  <a:lnTo>
                    <a:pt x="3543125" y="199273"/>
                  </a:lnTo>
                  <a:lnTo>
                    <a:pt x="3525455" y="157468"/>
                  </a:lnTo>
                  <a:lnTo>
                    <a:pt x="3501756" y="119290"/>
                  </a:lnTo>
                  <a:lnTo>
                    <a:pt x="3472627" y="85340"/>
                  </a:lnTo>
                  <a:lnTo>
                    <a:pt x="3438667" y="56217"/>
                  </a:lnTo>
                  <a:lnTo>
                    <a:pt x="3400476" y="32522"/>
                  </a:lnTo>
                  <a:lnTo>
                    <a:pt x="3358653" y="14854"/>
                  </a:lnTo>
                  <a:lnTo>
                    <a:pt x="3313797" y="3813"/>
                  </a:lnTo>
                  <a:lnTo>
                    <a:pt x="3266507" y="0"/>
                  </a:lnTo>
                  <a:close/>
                </a:path>
              </a:pathLst>
            </a:custGeom>
            <a:solidFill>
              <a:srgbClr val="991250"/>
            </a:solidFill>
          </p:spPr>
          <p:txBody>
            <a:bodyPr wrap="square" lIns="0" tIns="0" rIns="0" bIns="0" rtlCol="0"/>
            <a:lstStyle/>
            <a:p>
              <a:endParaRPr/>
            </a:p>
          </p:txBody>
        </p:sp>
        <p:sp>
          <p:nvSpPr>
            <p:cNvPr id="13" name="object 13"/>
            <p:cNvSpPr/>
            <p:nvPr/>
          </p:nvSpPr>
          <p:spPr>
            <a:xfrm>
              <a:off x="1643304" y="2057690"/>
              <a:ext cx="3558540" cy="1748789"/>
            </a:xfrm>
            <a:custGeom>
              <a:avLst/>
              <a:gdLst/>
              <a:ahLst/>
              <a:cxnLst/>
              <a:rect l="l" t="t" r="r" b="b"/>
              <a:pathLst>
                <a:path w="3558540" h="1748789">
                  <a:moveTo>
                    <a:pt x="0" y="291368"/>
                  </a:moveTo>
                  <a:lnTo>
                    <a:pt x="3813" y="244107"/>
                  </a:lnTo>
                  <a:lnTo>
                    <a:pt x="14855" y="199273"/>
                  </a:lnTo>
                  <a:lnTo>
                    <a:pt x="32524" y="157468"/>
                  </a:lnTo>
                  <a:lnTo>
                    <a:pt x="56224" y="119290"/>
                  </a:lnTo>
                  <a:lnTo>
                    <a:pt x="85353" y="85340"/>
                  </a:lnTo>
                  <a:lnTo>
                    <a:pt x="119312" y="56217"/>
                  </a:lnTo>
                  <a:lnTo>
                    <a:pt x="157504" y="32522"/>
                  </a:lnTo>
                  <a:lnTo>
                    <a:pt x="199327" y="14854"/>
                  </a:lnTo>
                  <a:lnTo>
                    <a:pt x="244183" y="3813"/>
                  </a:lnTo>
                  <a:lnTo>
                    <a:pt x="291473" y="0"/>
                  </a:lnTo>
                  <a:lnTo>
                    <a:pt x="3266507" y="0"/>
                  </a:lnTo>
                  <a:lnTo>
                    <a:pt x="3313797" y="3813"/>
                  </a:lnTo>
                  <a:lnTo>
                    <a:pt x="3358653" y="14854"/>
                  </a:lnTo>
                  <a:lnTo>
                    <a:pt x="3400476" y="32522"/>
                  </a:lnTo>
                  <a:lnTo>
                    <a:pt x="3438667" y="56217"/>
                  </a:lnTo>
                  <a:lnTo>
                    <a:pt x="3472627" y="85340"/>
                  </a:lnTo>
                  <a:lnTo>
                    <a:pt x="3501756" y="119290"/>
                  </a:lnTo>
                  <a:lnTo>
                    <a:pt x="3525455" y="157468"/>
                  </a:lnTo>
                  <a:lnTo>
                    <a:pt x="3543125" y="199273"/>
                  </a:lnTo>
                  <a:lnTo>
                    <a:pt x="3554167" y="244107"/>
                  </a:lnTo>
                  <a:lnTo>
                    <a:pt x="3557980" y="291368"/>
                  </a:lnTo>
                  <a:lnTo>
                    <a:pt x="3557980" y="1457155"/>
                  </a:lnTo>
                  <a:lnTo>
                    <a:pt x="3554167" y="1504416"/>
                  </a:lnTo>
                  <a:lnTo>
                    <a:pt x="3543125" y="1549250"/>
                  </a:lnTo>
                  <a:lnTo>
                    <a:pt x="3525455" y="1591055"/>
                  </a:lnTo>
                  <a:lnTo>
                    <a:pt x="3501756" y="1629233"/>
                  </a:lnTo>
                  <a:lnTo>
                    <a:pt x="3472627" y="1663183"/>
                  </a:lnTo>
                  <a:lnTo>
                    <a:pt x="3438667" y="1692306"/>
                  </a:lnTo>
                  <a:lnTo>
                    <a:pt x="3400476" y="1716001"/>
                  </a:lnTo>
                  <a:lnTo>
                    <a:pt x="3358653" y="1733669"/>
                  </a:lnTo>
                  <a:lnTo>
                    <a:pt x="3313797" y="1744710"/>
                  </a:lnTo>
                  <a:lnTo>
                    <a:pt x="3266507" y="1748523"/>
                  </a:lnTo>
                  <a:lnTo>
                    <a:pt x="291473" y="1748523"/>
                  </a:lnTo>
                  <a:lnTo>
                    <a:pt x="244183" y="1744710"/>
                  </a:lnTo>
                  <a:lnTo>
                    <a:pt x="199327" y="1733669"/>
                  </a:lnTo>
                  <a:lnTo>
                    <a:pt x="157504" y="1716001"/>
                  </a:lnTo>
                  <a:lnTo>
                    <a:pt x="119312" y="1692306"/>
                  </a:lnTo>
                  <a:lnTo>
                    <a:pt x="85353" y="1663183"/>
                  </a:lnTo>
                  <a:lnTo>
                    <a:pt x="56224" y="1629233"/>
                  </a:lnTo>
                  <a:lnTo>
                    <a:pt x="32524" y="1591055"/>
                  </a:lnTo>
                  <a:lnTo>
                    <a:pt x="14855" y="1549250"/>
                  </a:lnTo>
                  <a:lnTo>
                    <a:pt x="3813" y="1504416"/>
                  </a:lnTo>
                  <a:lnTo>
                    <a:pt x="0" y="1457155"/>
                  </a:lnTo>
                  <a:lnTo>
                    <a:pt x="0" y="291368"/>
                  </a:lnTo>
                  <a:close/>
                </a:path>
              </a:pathLst>
            </a:custGeom>
            <a:ln w="31412">
              <a:solidFill>
                <a:srgbClr val="FFFFFF"/>
              </a:solidFill>
            </a:ln>
          </p:spPr>
          <p:txBody>
            <a:bodyPr wrap="square" lIns="0" tIns="0" rIns="0" bIns="0" rtlCol="0"/>
            <a:lstStyle/>
            <a:p>
              <a:endParaRPr/>
            </a:p>
          </p:txBody>
        </p:sp>
      </p:grpSp>
      <p:sp>
        <p:nvSpPr>
          <p:cNvPr id="14" name="object 14"/>
          <p:cNvSpPr txBox="1"/>
          <p:nvPr/>
        </p:nvSpPr>
        <p:spPr>
          <a:xfrm>
            <a:off x="2761319" y="2769380"/>
            <a:ext cx="1323340" cy="324485"/>
          </a:xfrm>
          <a:prstGeom prst="rect">
            <a:avLst/>
          </a:prstGeom>
        </p:spPr>
        <p:txBody>
          <a:bodyPr vert="horz" wrap="square" lIns="0" tIns="13335" rIns="0" bIns="0" rtlCol="0">
            <a:spAutoFit/>
          </a:bodyPr>
          <a:lstStyle/>
          <a:p>
            <a:pPr marL="12700">
              <a:lnSpc>
                <a:spcPct val="100000"/>
              </a:lnSpc>
              <a:spcBef>
                <a:spcPts val="105"/>
              </a:spcBef>
            </a:pPr>
            <a:r>
              <a:rPr sz="1950" b="1" spc="-10" dirty="0">
                <a:solidFill>
                  <a:srgbClr val="FFFFFF"/>
                </a:solidFill>
                <a:latin typeface="Century Gothic"/>
                <a:cs typeface="Century Gothic"/>
              </a:rPr>
              <a:t>Zielgruppe</a:t>
            </a:r>
            <a:endParaRPr sz="1950">
              <a:latin typeface="Century Gothic"/>
              <a:cs typeface="Century Gothic"/>
            </a:endParaRPr>
          </a:p>
        </p:txBody>
      </p:sp>
      <p:sp>
        <p:nvSpPr>
          <p:cNvPr id="15" name="object 15"/>
          <p:cNvSpPr/>
          <p:nvPr/>
        </p:nvSpPr>
        <p:spPr>
          <a:xfrm>
            <a:off x="4854533" y="5080048"/>
            <a:ext cx="13373100" cy="852169"/>
          </a:xfrm>
          <a:custGeom>
            <a:avLst/>
            <a:gdLst/>
            <a:ahLst/>
            <a:cxnLst/>
            <a:rect l="l" t="t" r="r" b="b"/>
            <a:pathLst>
              <a:path w="13373100" h="852170">
                <a:moveTo>
                  <a:pt x="13230613" y="0"/>
                </a:moveTo>
                <a:lnTo>
                  <a:pt x="141967" y="0"/>
                </a:lnTo>
                <a:lnTo>
                  <a:pt x="97090" y="7236"/>
                </a:lnTo>
                <a:lnTo>
                  <a:pt x="58118" y="27388"/>
                </a:lnTo>
                <a:lnTo>
                  <a:pt x="27388" y="58118"/>
                </a:lnTo>
                <a:lnTo>
                  <a:pt x="7236" y="97090"/>
                </a:lnTo>
                <a:lnTo>
                  <a:pt x="0" y="141967"/>
                </a:lnTo>
                <a:lnTo>
                  <a:pt x="0" y="709732"/>
                </a:lnTo>
                <a:lnTo>
                  <a:pt x="7236" y="754609"/>
                </a:lnTo>
                <a:lnTo>
                  <a:pt x="27388" y="793581"/>
                </a:lnTo>
                <a:lnTo>
                  <a:pt x="58118" y="824311"/>
                </a:lnTo>
                <a:lnTo>
                  <a:pt x="97090" y="844463"/>
                </a:lnTo>
                <a:lnTo>
                  <a:pt x="141967" y="851700"/>
                </a:lnTo>
                <a:lnTo>
                  <a:pt x="13230613" y="851700"/>
                </a:lnTo>
                <a:lnTo>
                  <a:pt x="13275490" y="844463"/>
                </a:lnTo>
                <a:lnTo>
                  <a:pt x="13314462" y="824311"/>
                </a:lnTo>
                <a:lnTo>
                  <a:pt x="13345192" y="793581"/>
                </a:lnTo>
                <a:lnTo>
                  <a:pt x="13365344" y="754609"/>
                </a:lnTo>
                <a:lnTo>
                  <a:pt x="13372580" y="709732"/>
                </a:lnTo>
                <a:lnTo>
                  <a:pt x="13372580" y="141967"/>
                </a:lnTo>
                <a:lnTo>
                  <a:pt x="13365344" y="97090"/>
                </a:lnTo>
                <a:lnTo>
                  <a:pt x="13345192" y="58118"/>
                </a:lnTo>
                <a:lnTo>
                  <a:pt x="13314462" y="27388"/>
                </a:lnTo>
                <a:lnTo>
                  <a:pt x="13275490" y="7236"/>
                </a:lnTo>
                <a:lnTo>
                  <a:pt x="13230613" y="0"/>
                </a:lnTo>
                <a:close/>
              </a:path>
            </a:pathLst>
          </a:custGeom>
          <a:solidFill>
            <a:srgbClr val="95BBBA"/>
          </a:solidFill>
        </p:spPr>
        <p:txBody>
          <a:bodyPr wrap="square" lIns="0" tIns="0" rIns="0" bIns="0" rtlCol="0"/>
          <a:lstStyle/>
          <a:p>
            <a:endParaRPr/>
          </a:p>
        </p:txBody>
      </p:sp>
      <p:sp>
        <p:nvSpPr>
          <p:cNvPr id="16" name="object 16"/>
          <p:cNvSpPr txBox="1"/>
          <p:nvPr/>
        </p:nvSpPr>
        <p:spPr>
          <a:xfrm>
            <a:off x="5636474" y="5362171"/>
            <a:ext cx="2776599" cy="268022"/>
          </a:xfrm>
          <a:prstGeom prst="rect">
            <a:avLst/>
          </a:prstGeom>
        </p:spPr>
        <p:txBody>
          <a:bodyPr vert="horz" wrap="square" lIns="0" tIns="13970" rIns="0" bIns="0" rtlCol="0">
            <a:spAutoFit/>
          </a:bodyPr>
          <a:lstStyle/>
          <a:p>
            <a:pPr marL="12700">
              <a:lnSpc>
                <a:spcPct val="100000"/>
              </a:lnSpc>
              <a:spcBef>
                <a:spcPts val="110"/>
              </a:spcBef>
            </a:pPr>
            <a:r>
              <a:rPr sz="1650" dirty="0">
                <a:latin typeface="Century Gothic"/>
                <a:cs typeface="Century Gothic"/>
              </a:rPr>
              <a:t>Befragung:</a:t>
            </a:r>
            <a:r>
              <a:rPr sz="1650" spc="-60" dirty="0">
                <a:latin typeface="Century Gothic"/>
                <a:cs typeface="Century Gothic"/>
              </a:rPr>
              <a:t> </a:t>
            </a:r>
            <a:r>
              <a:rPr sz="1650" b="1" dirty="0">
                <a:latin typeface="Century Gothic"/>
                <a:cs typeface="Century Gothic"/>
              </a:rPr>
              <a:t>n(</a:t>
            </a:r>
            <a:r>
              <a:rPr sz="1650" b="1" dirty="0" err="1">
                <a:latin typeface="Century Gothic"/>
                <a:cs typeface="Century Gothic"/>
              </a:rPr>
              <a:t>netto</a:t>
            </a:r>
            <a:r>
              <a:rPr sz="1650" b="1" dirty="0">
                <a:latin typeface="Century Gothic"/>
                <a:cs typeface="Century Gothic"/>
              </a:rPr>
              <a:t>)</a:t>
            </a:r>
            <a:r>
              <a:rPr lang="de-DE" sz="1650" b="1" dirty="0">
                <a:latin typeface="Century Gothic"/>
                <a:cs typeface="Century Gothic"/>
              </a:rPr>
              <a:t> </a:t>
            </a:r>
            <a:r>
              <a:rPr sz="1650" b="1" dirty="0">
                <a:latin typeface="Century Gothic"/>
                <a:cs typeface="Century Gothic"/>
              </a:rPr>
              <a:t>=</a:t>
            </a:r>
            <a:r>
              <a:rPr sz="1650" b="1" spc="-100" dirty="0">
                <a:latin typeface="Century Gothic"/>
                <a:cs typeface="Century Gothic"/>
              </a:rPr>
              <a:t> </a:t>
            </a:r>
            <a:r>
              <a:rPr sz="1650" b="1" spc="-25" dirty="0">
                <a:latin typeface="Century Gothic"/>
                <a:cs typeface="Century Gothic"/>
              </a:rPr>
              <a:t>309</a:t>
            </a:r>
            <a:endParaRPr sz="1650" dirty="0">
              <a:latin typeface="Century Gothic"/>
              <a:cs typeface="Century Gothic"/>
            </a:endParaRPr>
          </a:p>
        </p:txBody>
      </p:sp>
      <p:grpSp>
        <p:nvGrpSpPr>
          <p:cNvPr id="17" name="object 17"/>
          <p:cNvGrpSpPr/>
          <p:nvPr/>
        </p:nvGrpSpPr>
        <p:grpSpPr>
          <a:xfrm>
            <a:off x="1627598" y="5064341"/>
            <a:ext cx="3589654" cy="883285"/>
            <a:chOff x="1627598" y="5064341"/>
            <a:chExt cx="3589654" cy="883285"/>
          </a:xfrm>
        </p:grpSpPr>
        <p:sp>
          <p:nvSpPr>
            <p:cNvPr id="18" name="object 18"/>
            <p:cNvSpPr/>
            <p:nvPr/>
          </p:nvSpPr>
          <p:spPr>
            <a:xfrm>
              <a:off x="1643304" y="5080048"/>
              <a:ext cx="3558540" cy="852169"/>
            </a:xfrm>
            <a:custGeom>
              <a:avLst/>
              <a:gdLst/>
              <a:ahLst/>
              <a:cxnLst/>
              <a:rect l="l" t="t" r="r" b="b"/>
              <a:pathLst>
                <a:path w="3558540" h="852170">
                  <a:moveTo>
                    <a:pt x="3416013" y="0"/>
                  </a:moveTo>
                  <a:lnTo>
                    <a:pt x="141967" y="0"/>
                  </a:lnTo>
                  <a:lnTo>
                    <a:pt x="97090" y="7236"/>
                  </a:lnTo>
                  <a:lnTo>
                    <a:pt x="58118" y="27388"/>
                  </a:lnTo>
                  <a:lnTo>
                    <a:pt x="27388" y="58118"/>
                  </a:lnTo>
                  <a:lnTo>
                    <a:pt x="7236" y="97090"/>
                  </a:lnTo>
                  <a:lnTo>
                    <a:pt x="0" y="141967"/>
                  </a:lnTo>
                  <a:lnTo>
                    <a:pt x="0" y="709732"/>
                  </a:lnTo>
                  <a:lnTo>
                    <a:pt x="7236" y="754609"/>
                  </a:lnTo>
                  <a:lnTo>
                    <a:pt x="27388" y="793581"/>
                  </a:lnTo>
                  <a:lnTo>
                    <a:pt x="58118" y="824311"/>
                  </a:lnTo>
                  <a:lnTo>
                    <a:pt x="97090" y="844463"/>
                  </a:lnTo>
                  <a:lnTo>
                    <a:pt x="141967" y="851700"/>
                  </a:lnTo>
                  <a:lnTo>
                    <a:pt x="3416013" y="851700"/>
                  </a:lnTo>
                  <a:lnTo>
                    <a:pt x="3460890" y="844463"/>
                  </a:lnTo>
                  <a:lnTo>
                    <a:pt x="3499862" y="824311"/>
                  </a:lnTo>
                  <a:lnTo>
                    <a:pt x="3530592" y="793581"/>
                  </a:lnTo>
                  <a:lnTo>
                    <a:pt x="3550744" y="754609"/>
                  </a:lnTo>
                  <a:lnTo>
                    <a:pt x="3557980" y="709732"/>
                  </a:lnTo>
                  <a:lnTo>
                    <a:pt x="3557980" y="141967"/>
                  </a:lnTo>
                  <a:lnTo>
                    <a:pt x="3550744" y="97090"/>
                  </a:lnTo>
                  <a:lnTo>
                    <a:pt x="3530592" y="58118"/>
                  </a:lnTo>
                  <a:lnTo>
                    <a:pt x="3499862" y="27388"/>
                  </a:lnTo>
                  <a:lnTo>
                    <a:pt x="3460890" y="7236"/>
                  </a:lnTo>
                  <a:lnTo>
                    <a:pt x="3416013" y="0"/>
                  </a:lnTo>
                  <a:close/>
                </a:path>
              </a:pathLst>
            </a:custGeom>
            <a:solidFill>
              <a:srgbClr val="991250"/>
            </a:solidFill>
          </p:spPr>
          <p:txBody>
            <a:bodyPr wrap="square" lIns="0" tIns="0" rIns="0" bIns="0" rtlCol="0"/>
            <a:lstStyle/>
            <a:p>
              <a:endParaRPr/>
            </a:p>
          </p:txBody>
        </p:sp>
        <p:sp>
          <p:nvSpPr>
            <p:cNvPr id="19" name="object 19"/>
            <p:cNvSpPr/>
            <p:nvPr/>
          </p:nvSpPr>
          <p:spPr>
            <a:xfrm>
              <a:off x="1643304" y="5080048"/>
              <a:ext cx="3558540" cy="852169"/>
            </a:xfrm>
            <a:custGeom>
              <a:avLst/>
              <a:gdLst/>
              <a:ahLst/>
              <a:cxnLst/>
              <a:rect l="l" t="t" r="r" b="b"/>
              <a:pathLst>
                <a:path w="3558540" h="852170">
                  <a:moveTo>
                    <a:pt x="0" y="141967"/>
                  </a:moveTo>
                  <a:lnTo>
                    <a:pt x="7236" y="97090"/>
                  </a:lnTo>
                  <a:lnTo>
                    <a:pt x="27388" y="58118"/>
                  </a:lnTo>
                  <a:lnTo>
                    <a:pt x="58118" y="27388"/>
                  </a:lnTo>
                  <a:lnTo>
                    <a:pt x="97090" y="7236"/>
                  </a:lnTo>
                  <a:lnTo>
                    <a:pt x="141967" y="0"/>
                  </a:lnTo>
                  <a:lnTo>
                    <a:pt x="3416013" y="0"/>
                  </a:lnTo>
                  <a:lnTo>
                    <a:pt x="3460890" y="7236"/>
                  </a:lnTo>
                  <a:lnTo>
                    <a:pt x="3499862" y="27388"/>
                  </a:lnTo>
                  <a:lnTo>
                    <a:pt x="3530592" y="58118"/>
                  </a:lnTo>
                  <a:lnTo>
                    <a:pt x="3550744" y="97090"/>
                  </a:lnTo>
                  <a:lnTo>
                    <a:pt x="3557980" y="141967"/>
                  </a:lnTo>
                  <a:lnTo>
                    <a:pt x="3557980" y="709732"/>
                  </a:lnTo>
                  <a:lnTo>
                    <a:pt x="3550744" y="754609"/>
                  </a:lnTo>
                  <a:lnTo>
                    <a:pt x="3530592" y="793581"/>
                  </a:lnTo>
                  <a:lnTo>
                    <a:pt x="3499862" y="824311"/>
                  </a:lnTo>
                  <a:lnTo>
                    <a:pt x="3460890" y="844463"/>
                  </a:lnTo>
                  <a:lnTo>
                    <a:pt x="3416013" y="851700"/>
                  </a:lnTo>
                  <a:lnTo>
                    <a:pt x="141967" y="851700"/>
                  </a:lnTo>
                  <a:lnTo>
                    <a:pt x="97090" y="844463"/>
                  </a:lnTo>
                  <a:lnTo>
                    <a:pt x="58118" y="824311"/>
                  </a:lnTo>
                  <a:lnTo>
                    <a:pt x="27388" y="793581"/>
                  </a:lnTo>
                  <a:lnTo>
                    <a:pt x="7236" y="754609"/>
                  </a:lnTo>
                  <a:lnTo>
                    <a:pt x="0" y="709732"/>
                  </a:lnTo>
                  <a:lnTo>
                    <a:pt x="0" y="141967"/>
                  </a:lnTo>
                  <a:close/>
                </a:path>
              </a:pathLst>
            </a:custGeom>
            <a:ln w="31412">
              <a:solidFill>
                <a:srgbClr val="FFFFFF"/>
              </a:solidFill>
            </a:ln>
          </p:spPr>
          <p:txBody>
            <a:bodyPr wrap="square" lIns="0" tIns="0" rIns="0" bIns="0" rtlCol="0"/>
            <a:lstStyle/>
            <a:p>
              <a:endParaRPr/>
            </a:p>
          </p:txBody>
        </p:sp>
      </p:grpSp>
      <p:sp>
        <p:nvSpPr>
          <p:cNvPr id="20" name="object 20"/>
          <p:cNvSpPr txBox="1"/>
          <p:nvPr/>
        </p:nvSpPr>
        <p:spPr>
          <a:xfrm>
            <a:off x="2318874" y="5345891"/>
            <a:ext cx="2202815" cy="324485"/>
          </a:xfrm>
          <a:prstGeom prst="rect">
            <a:avLst/>
          </a:prstGeom>
        </p:spPr>
        <p:txBody>
          <a:bodyPr vert="horz" wrap="square" lIns="0" tIns="13970" rIns="0" bIns="0" rtlCol="0">
            <a:spAutoFit/>
          </a:bodyPr>
          <a:lstStyle/>
          <a:p>
            <a:pPr marL="12700">
              <a:lnSpc>
                <a:spcPct val="100000"/>
              </a:lnSpc>
              <a:spcBef>
                <a:spcPts val="110"/>
              </a:spcBef>
            </a:pPr>
            <a:r>
              <a:rPr sz="1950" b="1" spc="-10" dirty="0">
                <a:solidFill>
                  <a:srgbClr val="FFFFFF"/>
                </a:solidFill>
                <a:latin typeface="Century Gothic"/>
                <a:cs typeface="Century Gothic"/>
              </a:rPr>
              <a:t>Stichprobengröße</a:t>
            </a:r>
            <a:endParaRPr sz="1950">
              <a:latin typeface="Century Gothic"/>
              <a:cs typeface="Century Gothic"/>
            </a:endParaRPr>
          </a:p>
        </p:txBody>
      </p:sp>
      <p:sp>
        <p:nvSpPr>
          <p:cNvPr id="21" name="object 21"/>
          <p:cNvSpPr/>
          <p:nvPr/>
        </p:nvSpPr>
        <p:spPr>
          <a:xfrm>
            <a:off x="4854533" y="6135276"/>
            <a:ext cx="13373100" cy="829310"/>
          </a:xfrm>
          <a:custGeom>
            <a:avLst/>
            <a:gdLst/>
            <a:ahLst/>
            <a:cxnLst/>
            <a:rect l="l" t="t" r="r" b="b"/>
            <a:pathLst>
              <a:path w="13373100" h="829309">
                <a:moveTo>
                  <a:pt x="13234382" y="0"/>
                </a:moveTo>
                <a:lnTo>
                  <a:pt x="138198" y="0"/>
                </a:lnTo>
                <a:lnTo>
                  <a:pt x="94517" y="7045"/>
                </a:lnTo>
                <a:lnTo>
                  <a:pt x="56580" y="26664"/>
                </a:lnTo>
                <a:lnTo>
                  <a:pt x="26664" y="56580"/>
                </a:lnTo>
                <a:lnTo>
                  <a:pt x="7045" y="94517"/>
                </a:lnTo>
                <a:lnTo>
                  <a:pt x="0" y="138198"/>
                </a:lnTo>
                <a:lnTo>
                  <a:pt x="0" y="690887"/>
                </a:lnTo>
                <a:lnTo>
                  <a:pt x="7045" y="734568"/>
                </a:lnTo>
                <a:lnTo>
                  <a:pt x="26664" y="772504"/>
                </a:lnTo>
                <a:lnTo>
                  <a:pt x="56580" y="802421"/>
                </a:lnTo>
                <a:lnTo>
                  <a:pt x="94517" y="822040"/>
                </a:lnTo>
                <a:lnTo>
                  <a:pt x="138198" y="829085"/>
                </a:lnTo>
                <a:lnTo>
                  <a:pt x="13234382" y="829085"/>
                </a:lnTo>
                <a:lnTo>
                  <a:pt x="13278063" y="822040"/>
                </a:lnTo>
                <a:lnTo>
                  <a:pt x="13315999" y="802421"/>
                </a:lnTo>
                <a:lnTo>
                  <a:pt x="13345915" y="772504"/>
                </a:lnTo>
                <a:lnTo>
                  <a:pt x="13365535" y="734568"/>
                </a:lnTo>
                <a:lnTo>
                  <a:pt x="13372580" y="690887"/>
                </a:lnTo>
                <a:lnTo>
                  <a:pt x="13372580" y="138198"/>
                </a:lnTo>
                <a:lnTo>
                  <a:pt x="13365535" y="94517"/>
                </a:lnTo>
                <a:lnTo>
                  <a:pt x="13345915" y="56580"/>
                </a:lnTo>
                <a:lnTo>
                  <a:pt x="13315999" y="26664"/>
                </a:lnTo>
                <a:lnTo>
                  <a:pt x="13278063" y="7045"/>
                </a:lnTo>
                <a:lnTo>
                  <a:pt x="13234382" y="0"/>
                </a:lnTo>
                <a:close/>
              </a:path>
            </a:pathLst>
          </a:custGeom>
          <a:solidFill>
            <a:srgbClr val="95BBBA"/>
          </a:solidFill>
        </p:spPr>
        <p:txBody>
          <a:bodyPr wrap="square" lIns="0" tIns="0" rIns="0" bIns="0" rtlCol="0"/>
          <a:lstStyle/>
          <a:p>
            <a:endParaRPr/>
          </a:p>
        </p:txBody>
      </p:sp>
      <p:sp>
        <p:nvSpPr>
          <p:cNvPr id="22" name="object 22"/>
          <p:cNvSpPr txBox="1"/>
          <p:nvPr/>
        </p:nvSpPr>
        <p:spPr>
          <a:xfrm>
            <a:off x="5635113" y="6409233"/>
            <a:ext cx="2301240" cy="268022"/>
          </a:xfrm>
          <a:prstGeom prst="rect">
            <a:avLst/>
          </a:prstGeom>
        </p:spPr>
        <p:txBody>
          <a:bodyPr vert="horz" wrap="square" lIns="0" tIns="13970" rIns="0" bIns="0" rtlCol="0">
            <a:spAutoFit/>
          </a:bodyPr>
          <a:lstStyle/>
          <a:p>
            <a:pPr marL="12700">
              <a:lnSpc>
                <a:spcPct val="100000"/>
              </a:lnSpc>
              <a:spcBef>
                <a:spcPts val="110"/>
              </a:spcBef>
            </a:pPr>
            <a:r>
              <a:rPr sz="1650" dirty="0">
                <a:latin typeface="Century Gothic"/>
                <a:cs typeface="Century Gothic"/>
              </a:rPr>
              <a:t>03.02.2026</a:t>
            </a:r>
            <a:r>
              <a:rPr lang="de-DE" sz="1650" spc="-35" dirty="0">
                <a:latin typeface="Century Gothic"/>
                <a:cs typeface="Century Gothic"/>
              </a:rPr>
              <a:t>–</a:t>
            </a:r>
            <a:r>
              <a:rPr sz="1650" spc="-10" dirty="0">
                <a:latin typeface="Century Gothic"/>
                <a:cs typeface="Century Gothic"/>
              </a:rPr>
              <a:t>17.02.2026</a:t>
            </a:r>
            <a:endParaRPr sz="1650" dirty="0">
              <a:latin typeface="Century Gothic"/>
              <a:cs typeface="Century Gothic"/>
            </a:endParaRPr>
          </a:p>
        </p:txBody>
      </p:sp>
      <p:grpSp>
        <p:nvGrpSpPr>
          <p:cNvPr id="23" name="object 23"/>
          <p:cNvGrpSpPr/>
          <p:nvPr/>
        </p:nvGrpSpPr>
        <p:grpSpPr>
          <a:xfrm>
            <a:off x="1627598" y="6104494"/>
            <a:ext cx="3589654" cy="890905"/>
            <a:chOff x="1627598" y="6104494"/>
            <a:chExt cx="3589654" cy="890905"/>
          </a:xfrm>
        </p:grpSpPr>
        <p:sp>
          <p:nvSpPr>
            <p:cNvPr id="24" name="object 24"/>
            <p:cNvSpPr/>
            <p:nvPr/>
          </p:nvSpPr>
          <p:spPr>
            <a:xfrm>
              <a:off x="1643304" y="6120200"/>
              <a:ext cx="3558540" cy="859790"/>
            </a:xfrm>
            <a:custGeom>
              <a:avLst/>
              <a:gdLst/>
              <a:ahLst/>
              <a:cxnLst/>
              <a:rect l="l" t="t" r="r" b="b"/>
              <a:pathLst>
                <a:path w="3558540" h="859790">
                  <a:moveTo>
                    <a:pt x="3414757" y="0"/>
                  </a:moveTo>
                  <a:lnTo>
                    <a:pt x="143223" y="0"/>
                  </a:lnTo>
                  <a:lnTo>
                    <a:pt x="97934" y="7296"/>
                  </a:lnTo>
                  <a:lnTo>
                    <a:pt x="58616" y="27619"/>
                  </a:lnTo>
                  <a:lnTo>
                    <a:pt x="27619" y="58616"/>
                  </a:lnTo>
                  <a:lnTo>
                    <a:pt x="7296" y="97934"/>
                  </a:lnTo>
                  <a:lnTo>
                    <a:pt x="0" y="143223"/>
                  </a:lnTo>
                  <a:lnTo>
                    <a:pt x="0" y="716014"/>
                  </a:lnTo>
                  <a:lnTo>
                    <a:pt x="7296" y="761263"/>
                  </a:lnTo>
                  <a:lnTo>
                    <a:pt x="27619" y="800576"/>
                  </a:lnTo>
                  <a:lnTo>
                    <a:pt x="58616" y="831588"/>
                  </a:lnTo>
                  <a:lnTo>
                    <a:pt x="97934" y="851931"/>
                  </a:lnTo>
                  <a:lnTo>
                    <a:pt x="143223" y="859238"/>
                  </a:lnTo>
                  <a:lnTo>
                    <a:pt x="3414757" y="859238"/>
                  </a:lnTo>
                  <a:lnTo>
                    <a:pt x="3460045" y="851931"/>
                  </a:lnTo>
                  <a:lnTo>
                    <a:pt x="3499364" y="831588"/>
                  </a:lnTo>
                  <a:lnTo>
                    <a:pt x="3530361" y="800576"/>
                  </a:lnTo>
                  <a:lnTo>
                    <a:pt x="3550684" y="761263"/>
                  </a:lnTo>
                  <a:lnTo>
                    <a:pt x="3557980" y="716014"/>
                  </a:lnTo>
                  <a:lnTo>
                    <a:pt x="3557980" y="143223"/>
                  </a:lnTo>
                  <a:lnTo>
                    <a:pt x="3550684" y="97934"/>
                  </a:lnTo>
                  <a:lnTo>
                    <a:pt x="3530361" y="58616"/>
                  </a:lnTo>
                  <a:lnTo>
                    <a:pt x="3499364" y="27619"/>
                  </a:lnTo>
                  <a:lnTo>
                    <a:pt x="3460045" y="7296"/>
                  </a:lnTo>
                  <a:lnTo>
                    <a:pt x="3414757" y="0"/>
                  </a:lnTo>
                  <a:close/>
                </a:path>
              </a:pathLst>
            </a:custGeom>
            <a:solidFill>
              <a:srgbClr val="991250"/>
            </a:solidFill>
          </p:spPr>
          <p:txBody>
            <a:bodyPr wrap="square" lIns="0" tIns="0" rIns="0" bIns="0" rtlCol="0"/>
            <a:lstStyle/>
            <a:p>
              <a:endParaRPr/>
            </a:p>
          </p:txBody>
        </p:sp>
        <p:sp>
          <p:nvSpPr>
            <p:cNvPr id="25" name="object 25"/>
            <p:cNvSpPr/>
            <p:nvPr/>
          </p:nvSpPr>
          <p:spPr>
            <a:xfrm>
              <a:off x="1643304" y="6120200"/>
              <a:ext cx="3558540" cy="859790"/>
            </a:xfrm>
            <a:custGeom>
              <a:avLst/>
              <a:gdLst/>
              <a:ahLst/>
              <a:cxnLst/>
              <a:rect l="l" t="t" r="r" b="b"/>
              <a:pathLst>
                <a:path w="3558540" h="859790">
                  <a:moveTo>
                    <a:pt x="0" y="143223"/>
                  </a:moveTo>
                  <a:lnTo>
                    <a:pt x="7296" y="97934"/>
                  </a:lnTo>
                  <a:lnTo>
                    <a:pt x="27619" y="58616"/>
                  </a:lnTo>
                  <a:lnTo>
                    <a:pt x="58616" y="27619"/>
                  </a:lnTo>
                  <a:lnTo>
                    <a:pt x="97934" y="7296"/>
                  </a:lnTo>
                  <a:lnTo>
                    <a:pt x="143223" y="0"/>
                  </a:lnTo>
                  <a:lnTo>
                    <a:pt x="3414757" y="0"/>
                  </a:lnTo>
                  <a:lnTo>
                    <a:pt x="3460045" y="7296"/>
                  </a:lnTo>
                  <a:lnTo>
                    <a:pt x="3499364" y="27619"/>
                  </a:lnTo>
                  <a:lnTo>
                    <a:pt x="3530361" y="58616"/>
                  </a:lnTo>
                  <a:lnTo>
                    <a:pt x="3550684" y="97934"/>
                  </a:lnTo>
                  <a:lnTo>
                    <a:pt x="3557980" y="143223"/>
                  </a:lnTo>
                  <a:lnTo>
                    <a:pt x="3557980" y="716014"/>
                  </a:lnTo>
                  <a:lnTo>
                    <a:pt x="3550684" y="761263"/>
                  </a:lnTo>
                  <a:lnTo>
                    <a:pt x="3530361" y="800576"/>
                  </a:lnTo>
                  <a:lnTo>
                    <a:pt x="3499364" y="831588"/>
                  </a:lnTo>
                  <a:lnTo>
                    <a:pt x="3460045" y="851931"/>
                  </a:lnTo>
                  <a:lnTo>
                    <a:pt x="3414757" y="859238"/>
                  </a:lnTo>
                  <a:lnTo>
                    <a:pt x="143223" y="859238"/>
                  </a:lnTo>
                  <a:lnTo>
                    <a:pt x="97934" y="851931"/>
                  </a:lnTo>
                  <a:lnTo>
                    <a:pt x="58616" y="831588"/>
                  </a:lnTo>
                  <a:lnTo>
                    <a:pt x="27619" y="800576"/>
                  </a:lnTo>
                  <a:lnTo>
                    <a:pt x="7296" y="761263"/>
                  </a:lnTo>
                  <a:lnTo>
                    <a:pt x="0" y="716014"/>
                  </a:lnTo>
                  <a:lnTo>
                    <a:pt x="0" y="143223"/>
                  </a:lnTo>
                  <a:close/>
                </a:path>
              </a:pathLst>
            </a:custGeom>
            <a:ln w="31412">
              <a:solidFill>
                <a:srgbClr val="FFFFFF"/>
              </a:solidFill>
            </a:ln>
          </p:spPr>
          <p:txBody>
            <a:bodyPr wrap="square" lIns="0" tIns="0" rIns="0" bIns="0" rtlCol="0"/>
            <a:lstStyle/>
            <a:p>
              <a:endParaRPr/>
            </a:p>
          </p:txBody>
        </p:sp>
      </p:grpSp>
      <p:sp>
        <p:nvSpPr>
          <p:cNvPr id="26" name="object 26"/>
          <p:cNvSpPr txBox="1"/>
          <p:nvPr/>
        </p:nvSpPr>
        <p:spPr>
          <a:xfrm>
            <a:off x="2204232" y="6391278"/>
            <a:ext cx="2435225" cy="324485"/>
          </a:xfrm>
          <a:prstGeom prst="rect">
            <a:avLst/>
          </a:prstGeom>
        </p:spPr>
        <p:txBody>
          <a:bodyPr vert="horz" wrap="square" lIns="0" tIns="13970" rIns="0" bIns="0" rtlCol="0">
            <a:spAutoFit/>
          </a:bodyPr>
          <a:lstStyle/>
          <a:p>
            <a:pPr marL="12700">
              <a:lnSpc>
                <a:spcPct val="100000"/>
              </a:lnSpc>
              <a:spcBef>
                <a:spcPts val="110"/>
              </a:spcBef>
            </a:pPr>
            <a:r>
              <a:rPr sz="1950" b="1" spc="-10" dirty="0">
                <a:solidFill>
                  <a:srgbClr val="FFFFFF"/>
                </a:solidFill>
                <a:latin typeface="Century Gothic"/>
                <a:cs typeface="Century Gothic"/>
              </a:rPr>
              <a:t>Befragungszeitraum</a:t>
            </a:r>
            <a:endParaRPr sz="1950">
              <a:latin typeface="Century Gothic"/>
              <a:cs typeface="Century Gothic"/>
            </a:endParaRPr>
          </a:p>
        </p:txBody>
      </p:sp>
      <p:sp>
        <p:nvSpPr>
          <p:cNvPr id="27" name="object 27"/>
          <p:cNvSpPr/>
          <p:nvPr/>
        </p:nvSpPr>
        <p:spPr>
          <a:xfrm>
            <a:off x="4854533" y="7167786"/>
            <a:ext cx="13373100" cy="2630805"/>
          </a:xfrm>
          <a:custGeom>
            <a:avLst/>
            <a:gdLst/>
            <a:ahLst/>
            <a:cxnLst/>
            <a:rect l="l" t="t" r="r" b="b"/>
            <a:pathLst>
              <a:path w="13373100" h="2630804">
                <a:moveTo>
                  <a:pt x="12934114" y="0"/>
                </a:moveTo>
                <a:lnTo>
                  <a:pt x="438465" y="0"/>
                </a:lnTo>
                <a:lnTo>
                  <a:pt x="390689" y="2572"/>
                </a:lnTo>
                <a:lnTo>
                  <a:pt x="344403" y="10112"/>
                </a:lnTo>
                <a:lnTo>
                  <a:pt x="299875" y="22352"/>
                </a:lnTo>
                <a:lnTo>
                  <a:pt x="257372" y="39025"/>
                </a:lnTo>
                <a:lnTo>
                  <a:pt x="217162" y="59862"/>
                </a:lnTo>
                <a:lnTo>
                  <a:pt x="179512" y="84597"/>
                </a:lnTo>
                <a:lnTo>
                  <a:pt x="144689" y="112962"/>
                </a:lnTo>
                <a:lnTo>
                  <a:pt x="112962" y="144689"/>
                </a:lnTo>
                <a:lnTo>
                  <a:pt x="84597" y="179512"/>
                </a:lnTo>
                <a:lnTo>
                  <a:pt x="59862" y="217162"/>
                </a:lnTo>
                <a:lnTo>
                  <a:pt x="39025" y="257372"/>
                </a:lnTo>
                <a:lnTo>
                  <a:pt x="22352" y="299875"/>
                </a:lnTo>
                <a:lnTo>
                  <a:pt x="10112" y="344403"/>
                </a:lnTo>
                <a:lnTo>
                  <a:pt x="2572" y="390689"/>
                </a:lnTo>
                <a:lnTo>
                  <a:pt x="0" y="438465"/>
                </a:lnTo>
                <a:lnTo>
                  <a:pt x="0" y="2192119"/>
                </a:lnTo>
                <a:lnTo>
                  <a:pt x="2572" y="2239876"/>
                </a:lnTo>
                <a:lnTo>
                  <a:pt x="10112" y="2286145"/>
                </a:lnTo>
                <a:lnTo>
                  <a:pt x="22352" y="2330659"/>
                </a:lnTo>
                <a:lnTo>
                  <a:pt x="39025" y="2373149"/>
                </a:lnTo>
                <a:lnTo>
                  <a:pt x="59862" y="2413349"/>
                </a:lnTo>
                <a:lnTo>
                  <a:pt x="84597" y="2450991"/>
                </a:lnTo>
                <a:lnTo>
                  <a:pt x="112962" y="2485807"/>
                </a:lnTo>
                <a:lnTo>
                  <a:pt x="144689" y="2517529"/>
                </a:lnTo>
                <a:lnTo>
                  <a:pt x="179512" y="2545890"/>
                </a:lnTo>
                <a:lnTo>
                  <a:pt x="217162" y="2570622"/>
                </a:lnTo>
                <a:lnTo>
                  <a:pt x="257372" y="2591457"/>
                </a:lnTo>
                <a:lnTo>
                  <a:pt x="299875" y="2608128"/>
                </a:lnTo>
                <a:lnTo>
                  <a:pt x="344403" y="2620368"/>
                </a:lnTo>
                <a:lnTo>
                  <a:pt x="390689" y="2627908"/>
                </a:lnTo>
                <a:lnTo>
                  <a:pt x="438465" y="2630481"/>
                </a:lnTo>
                <a:lnTo>
                  <a:pt x="12934114" y="2630481"/>
                </a:lnTo>
                <a:lnTo>
                  <a:pt x="12981891" y="2627908"/>
                </a:lnTo>
                <a:lnTo>
                  <a:pt x="13028177" y="2620368"/>
                </a:lnTo>
                <a:lnTo>
                  <a:pt x="13072705" y="2608128"/>
                </a:lnTo>
                <a:lnTo>
                  <a:pt x="13115208" y="2591457"/>
                </a:lnTo>
                <a:lnTo>
                  <a:pt x="13155418" y="2570622"/>
                </a:lnTo>
                <a:lnTo>
                  <a:pt x="13193068" y="2545890"/>
                </a:lnTo>
                <a:lnTo>
                  <a:pt x="13227891" y="2517529"/>
                </a:lnTo>
                <a:lnTo>
                  <a:pt x="13259618" y="2485807"/>
                </a:lnTo>
                <a:lnTo>
                  <a:pt x="13287983" y="2450991"/>
                </a:lnTo>
                <a:lnTo>
                  <a:pt x="13312718" y="2413349"/>
                </a:lnTo>
                <a:lnTo>
                  <a:pt x="13333555" y="2373149"/>
                </a:lnTo>
                <a:lnTo>
                  <a:pt x="13350227" y="2330659"/>
                </a:lnTo>
                <a:lnTo>
                  <a:pt x="13362467" y="2286145"/>
                </a:lnTo>
                <a:lnTo>
                  <a:pt x="13370007" y="2239876"/>
                </a:lnTo>
                <a:lnTo>
                  <a:pt x="13372580" y="2192119"/>
                </a:lnTo>
                <a:lnTo>
                  <a:pt x="13372580" y="438465"/>
                </a:lnTo>
                <a:lnTo>
                  <a:pt x="13370007" y="390689"/>
                </a:lnTo>
                <a:lnTo>
                  <a:pt x="13362467" y="344403"/>
                </a:lnTo>
                <a:lnTo>
                  <a:pt x="13350227" y="299875"/>
                </a:lnTo>
                <a:lnTo>
                  <a:pt x="13333555" y="257372"/>
                </a:lnTo>
                <a:lnTo>
                  <a:pt x="13312718" y="217162"/>
                </a:lnTo>
                <a:lnTo>
                  <a:pt x="13287983" y="179512"/>
                </a:lnTo>
                <a:lnTo>
                  <a:pt x="13259618" y="144689"/>
                </a:lnTo>
                <a:lnTo>
                  <a:pt x="13227891" y="112962"/>
                </a:lnTo>
                <a:lnTo>
                  <a:pt x="13193068" y="84597"/>
                </a:lnTo>
                <a:lnTo>
                  <a:pt x="13155418" y="59862"/>
                </a:lnTo>
                <a:lnTo>
                  <a:pt x="13115208" y="39025"/>
                </a:lnTo>
                <a:lnTo>
                  <a:pt x="13072705" y="22352"/>
                </a:lnTo>
                <a:lnTo>
                  <a:pt x="13028177" y="10112"/>
                </a:lnTo>
                <a:lnTo>
                  <a:pt x="12981891" y="2572"/>
                </a:lnTo>
                <a:lnTo>
                  <a:pt x="12934114" y="0"/>
                </a:lnTo>
                <a:close/>
              </a:path>
            </a:pathLst>
          </a:custGeom>
          <a:solidFill>
            <a:srgbClr val="95BBBA"/>
          </a:solidFill>
        </p:spPr>
        <p:txBody>
          <a:bodyPr wrap="square" lIns="0" tIns="0" rIns="0" bIns="0" rtlCol="0"/>
          <a:lstStyle/>
          <a:p>
            <a:endParaRPr/>
          </a:p>
        </p:txBody>
      </p:sp>
      <p:sp>
        <p:nvSpPr>
          <p:cNvPr id="28" name="object 28"/>
          <p:cNvSpPr txBox="1"/>
          <p:nvPr/>
        </p:nvSpPr>
        <p:spPr>
          <a:xfrm>
            <a:off x="5723057" y="7714319"/>
            <a:ext cx="11209655" cy="784860"/>
          </a:xfrm>
          <a:prstGeom prst="rect">
            <a:avLst/>
          </a:prstGeom>
        </p:spPr>
        <p:txBody>
          <a:bodyPr vert="horz" wrap="square" lIns="0" tIns="14605" rIns="0" bIns="0" rtlCol="0">
            <a:spAutoFit/>
          </a:bodyPr>
          <a:lstStyle/>
          <a:p>
            <a:pPr marL="12700">
              <a:lnSpc>
                <a:spcPct val="100000"/>
              </a:lnSpc>
              <a:spcBef>
                <a:spcPts val="115"/>
              </a:spcBef>
            </a:pPr>
            <a:r>
              <a:rPr sz="1650" dirty="0">
                <a:latin typeface="Century Gothic"/>
                <a:cs typeface="Century Gothic"/>
              </a:rPr>
              <a:t>Die</a:t>
            </a:r>
            <a:r>
              <a:rPr sz="1650" spc="-45" dirty="0">
                <a:latin typeface="Century Gothic"/>
                <a:cs typeface="Century Gothic"/>
              </a:rPr>
              <a:t> </a:t>
            </a:r>
            <a:r>
              <a:rPr sz="1650" dirty="0">
                <a:latin typeface="Century Gothic"/>
                <a:cs typeface="Century Gothic"/>
              </a:rPr>
              <a:t>Ergebnisse</a:t>
            </a:r>
            <a:r>
              <a:rPr sz="1650" spc="-45" dirty="0">
                <a:latin typeface="Century Gothic"/>
                <a:cs typeface="Century Gothic"/>
              </a:rPr>
              <a:t> </a:t>
            </a:r>
            <a:r>
              <a:rPr sz="1650" dirty="0">
                <a:latin typeface="Century Gothic"/>
                <a:cs typeface="Century Gothic"/>
              </a:rPr>
              <a:t>sind</a:t>
            </a:r>
            <a:r>
              <a:rPr sz="1650" spc="-40" dirty="0">
                <a:latin typeface="Century Gothic"/>
                <a:cs typeface="Century Gothic"/>
              </a:rPr>
              <a:t> </a:t>
            </a:r>
            <a:r>
              <a:rPr sz="1650" dirty="0">
                <a:latin typeface="Century Gothic"/>
                <a:cs typeface="Century Gothic"/>
              </a:rPr>
              <a:t>für</a:t>
            </a:r>
            <a:r>
              <a:rPr sz="1650" spc="-60" dirty="0">
                <a:latin typeface="Century Gothic"/>
                <a:cs typeface="Century Gothic"/>
              </a:rPr>
              <a:t> </a:t>
            </a:r>
            <a:r>
              <a:rPr sz="1650" dirty="0">
                <a:latin typeface="Century Gothic"/>
                <a:cs typeface="Century Gothic"/>
              </a:rPr>
              <a:t>die</a:t>
            </a:r>
            <a:r>
              <a:rPr sz="1650" spc="-40" dirty="0">
                <a:latin typeface="Century Gothic"/>
                <a:cs typeface="Century Gothic"/>
              </a:rPr>
              <a:t> </a:t>
            </a:r>
            <a:r>
              <a:rPr sz="1650" spc="-10" dirty="0">
                <a:latin typeface="Century Gothic"/>
                <a:cs typeface="Century Gothic"/>
              </a:rPr>
              <a:t>Netto-</a:t>
            </a:r>
            <a:r>
              <a:rPr sz="1650" dirty="0">
                <a:latin typeface="Century Gothic"/>
                <a:cs typeface="Century Gothic"/>
              </a:rPr>
              <a:t>Stichprobe</a:t>
            </a:r>
            <a:r>
              <a:rPr sz="1650" spc="-45" dirty="0">
                <a:latin typeface="Century Gothic"/>
                <a:cs typeface="Century Gothic"/>
              </a:rPr>
              <a:t> </a:t>
            </a:r>
            <a:r>
              <a:rPr sz="1650" dirty="0">
                <a:latin typeface="Century Gothic"/>
                <a:cs typeface="Century Gothic"/>
              </a:rPr>
              <a:t>abgebildet.</a:t>
            </a:r>
            <a:r>
              <a:rPr sz="1650" spc="-20" dirty="0">
                <a:latin typeface="Century Gothic"/>
                <a:cs typeface="Century Gothic"/>
              </a:rPr>
              <a:t> </a:t>
            </a:r>
            <a:r>
              <a:rPr sz="1650" dirty="0">
                <a:latin typeface="Century Gothic"/>
                <a:cs typeface="Century Gothic"/>
              </a:rPr>
              <a:t>Weiters</a:t>
            </a:r>
            <a:r>
              <a:rPr sz="1650" spc="-80" dirty="0">
                <a:latin typeface="Century Gothic"/>
                <a:cs typeface="Century Gothic"/>
              </a:rPr>
              <a:t> </a:t>
            </a:r>
            <a:r>
              <a:rPr sz="1650" dirty="0">
                <a:latin typeface="Century Gothic"/>
                <a:cs typeface="Century Gothic"/>
              </a:rPr>
              <a:t>werden</a:t>
            </a:r>
            <a:r>
              <a:rPr sz="1650" spc="-90" dirty="0">
                <a:latin typeface="Century Gothic"/>
                <a:cs typeface="Century Gothic"/>
              </a:rPr>
              <a:t> </a:t>
            </a:r>
            <a:r>
              <a:rPr sz="1650" dirty="0">
                <a:latin typeface="Century Gothic"/>
                <a:cs typeface="Century Gothic"/>
              </a:rPr>
              <a:t>folgende</a:t>
            </a:r>
            <a:r>
              <a:rPr sz="1650" spc="-90" dirty="0">
                <a:latin typeface="Century Gothic"/>
                <a:cs typeface="Century Gothic"/>
              </a:rPr>
              <a:t> </a:t>
            </a:r>
            <a:r>
              <a:rPr sz="1650" dirty="0">
                <a:latin typeface="Century Gothic"/>
                <a:cs typeface="Century Gothic"/>
              </a:rPr>
              <a:t>Untergruppen</a:t>
            </a:r>
            <a:r>
              <a:rPr sz="1650" spc="-40" dirty="0">
                <a:latin typeface="Century Gothic"/>
                <a:cs typeface="Century Gothic"/>
              </a:rPr>
              <a:t> </a:t>
            </a:r>
            <a:r>
              <a:rPr sz="1650" spc="-10" dirty="0">
                <a:latin typeface="Century Gothic"/>
                <a:cs typeface="Century Gothic"/>
              </a:rPr>
              <a:t>ausgewiesen:</a:t>
            </a:r>
            <a:endParaRPr sz="1650">
              <a:latin typeface="Century Gothic"/>
              <a:cs typeface="Century Gothic"/>
            </a:endParaRPr>
          </a:p>
          <a:p>
            <a:pPr marL="295275" indent="-282575">
              <a:lnSpc>
                <a:spcPts val="1970"/>
              </a:lnSpc>
              <a:spcBef>
                <a:spcPts val="40"/>
              </a:spcBef>
              <a:buFont typeface="Arial"/>
              <a:buChar char="•"/>
              <a:tabLst>
                <a:tab pos="295275" algn="l"/>
              </a:tabLst>
            </a:pPr>
            <a:r>
              <a:rPr sz="1650" b="1" spc="-10" dirty="0">
                <a:latin typeface="Century Gothic"/>
                <a:cs typeface="Century Gothic"/>
              </a:rPr>
              <a:t>Asthma</a:t>
            </a:r>
            <a:endParaRPr sz="1650">
              <a:latin typeface="Century Gothic"/>
              <a:cs typeface="Century Gothic"/>
            </a:endParaRPr>
          </a:p>
          <a:p>
            <a:pPr marL="295275" indent="-282575">
              <a:lnSpc>
                <a:spcPts val="1970"/>
              </a:lnSpc>
              <a:buFont typeface="Arial"/>
              <a:buChar char="•"/>
              <a:tabLst>
                <a:tab pos="295275" algn="l"/>
              </a:tabLst>
            </a:pPr>
            <a:r>
              <a:rPr sz="1650" b="1" spc="-20" dirty="0">
                <a:latin typeface="Century Gothic"/>
                <a:cs typeface="Century Gothic"/>
              </a:rPr>
              <a:t>COPD</a:t>
            </a:r>
            <a:endParaRPr sz="1650">
              <a:latin typeface="Century Gothic"/>
              <a:cs typeface="Century Gothic"/>
            </a:endParaRPr>
          </a:p>
        </p:txBody>
      </p:sp>
      <p:sp>
        <p:nvSpPr>
          <p:cNvPr id="29" name="object 29"/>
          <p:cNvSpPr txBox="1"/>
          <p:nvPr/>
        </p:nvSpPr>
        <p:spPr>
          <a:xfrm>
            <a:off x="5723057" y="8725523"/>
            <a:ext cx="8204834" cy="527685"/>
          </a:xfrm>
          <a:prstGeom prst="rect">
            <a:avLst/>
          </a:prstGeom>
        </p:spPr>
        <p:txBody>
          <a:bodyPr vert="horz" wrap="square" lIns="0" tIns="13970" rIns="0" bIns="0" rtlCol="0">
            <a:spAutoFit/>
          </a:bodyPr>
          <a:lstStyle/>
          <a:p>
            <a:pPr marL="12700">
              <a:lnSpc>
                <a:spcPts val="1970"/>
              </a:lnSpc>
              <a:spcBef>
                <a:spcPts val="110"/>
              </a:spcBef>
            </a:pPr>
            <a:r>
              <a:rPr sz="1650" dirty="0">
                <a:latin typeface="Century Gothic"/>
                <a:cs typeface="Century Gothic"/>
              </a:rPr>
              <a:t>Die</a:t>
            </a:r>
            <a:r>
              <a:rPr sz="1650" spc="-40" dirty="0">
                <a:latin typeface="Century Gothic"/>
                <a:cs typeface="Century Gothic"/>
              </a:rPr>
              <a:t> </a:t>
            </a:r>
            <a:r>
              <a:rPr sz="1650" dirty="0">
                <a:latin typeface="Century Gothic"/>
                <a:cs typeface="Century Gothic"/>
              </a:rPr>
              <a:t>Unterschiede</a:t>
            </a:r>
            <a:r>
              <a:rPr sz="1650" spc="-35" dirty="0">
                <a:latin typeface="Century Gothic"/>
                <a:cs typeface="Century Gothic"/>
              </a:rPr>
              <a:t> </a:t>
            </a:r>
            <a:r>
              <a:rPr sz="1650" dirty="0">
                <a:latin typeface="Century Gothic"/>
                <a:cs typeface="Century Gothic"/>
              </a:rPr>
              <a:t>zwischen</a:t>
            </a:r>
            <a:r>
              <a:rPr sz="1650" spc="-90" dirty="0">
                <a:latin typeface="Century Gothic"/>
                <a:cs typeface="Century Gothic"/>
              </a:rPr>
              <a:t> </a:t>
            </a:r>
            <a:r>
              <a:rPr sz="1650" dirty="0">
                <a:latin typeface="Century Gothic"/>
                <a:cs typeface="Century Gothic"/>
              </a:rPr>
              <a:t>den</a:t>
            </a:r>
            <a:r>
              <a:rPr sz="1650" spc="-30" dirty="0">
                <a:latin typeface="Century Gothic"/>
                <a:cs typeface="Century Gothic"/>
              </a:rPr>
              <a:t> </a:t>
            </a:r>
            <a:r>
              <a:rPr sz="1650" dirty="0">
                <a:latin typeface="Century Gothic"/>
                <a:cs typeface="Century Gothic"/>
              </a:rPr>
              <a:t>Gruppen</a:t>
            </a:r>
            <a:r>
              <a:rPr sz="1650" spc="-30" dirty="0">
                <a:latin typeface="Century Gothic"/>
                <a:cs typeface="Century Gothic"/>
              </a:rPr>
              <a:t> </a:t>
            </a:r>
            <a:r>
              <a:rPr sz="1650" dirty="0">
                <a:latin typeface="Century Gothic"/>
                <a:cs typeface="Century Gothic"/>
              </a:rPr>
              <a:t>sind</a:t>
            </a:r>
            <a:r>
              <a:rPr sz="1650" spc="-45" dirty="0">
                <a:latin typeface="Century Gothic"/>
                <a:cs typeface="Century Gothic"/>
              </a:rPr>
              <a:t> </a:t>
            </a:r>
            <a:r>
              <a:rPr sz="1650" dirty="0">
                <a:latin typeface="Century Gothic"/>
                <a:cs typeface="Century Gothic"/>
              </a:rPr>
              <a:t>farblich</a:t>
            </a:r>
            <a:r>
              <a:rPr sz="1650" spc="-30" dirty="0">
                <a:latin typeface="Century Gothic"/>
                <a:cs typeface="Century Gothic"/>
              </a:rPr>
              <a:t> </a:t>
            </a:r>
            <a:r>
              <a:rPr sz="1650" spc="-10" dirty="0">
                <a:latin typeface="Century Gothic"/>
                <a:cs typeface="Century Gothic"/>
              </a:rPr>
              <a:t>markiert:</a:t>
            </a:r>
            <a:endParaRPr sz="1650">
              <a:latin typeface="Century Gothic"/>
              <a:cs typeface="Century Gothic"/>
            </a:endParaRPr>
          </a:p>
          <a:p>
            <a:pPr marL="12700">
              <a:lnSpc>
                <a:spcPts val="1970"/>
              </a:lnSpc>
            </a:pPr>
            <a:r>
              <a:rPr sz="1650" dirty="0">
                <a:solidFill>
                  <a:srgbClr val="008000"/>
                </a:solidFill>
                <a:latin typeface="Century Gothic"/>
                <a:cs typeface="Century Gothic"/>
              </a:rPr>
              <a:t>signifikant</a:t>
            </a:r>
            <a:r>
              <a:rPr sz="1650" spc="-55" dirty="0">
                <a:solidFill>
                  <a:srgbClr val="008000"/>
                </a:solidFill>
                <a:latin typeface="Century Gothic"/>
                <a:cs typeface="Century Gothic"/>
              </a:rPr>
              <a:t> </a:t>
            </a:r>
            <a:r>
              <a:rPr sz="1650" dirty="0">
                <a:solidFill>
                  <a:srgbClr val="008000"/>
                </a:solidFill>
                <a:latin typeface="Century Gothic"/>
                <a:cs typeface="Century Gothic"/>
              </a:rPr>
              <a:t>höherer</a:t>
            </a:r>
            <a:r>
              <a:rPr sz="1650" spc="-50" dirty="0">
                <a:solidFill>
                  <a:srgbClr val="008000"/>
                </a:solidFill>
                <a:latin typeface="Century Gothic"/>
                <a:cs typeface="Century Gothic"/>
              </a:rPr>
              <a:t> </a:t>
            </a:r>
            <a:r>
              <a:rPr sz="1650" dirty="0">
                <a:solidFill>
                  <a:srgbClr val="008000"/>
                </a:solidFill>
                <a:latin typeface="Century Gothic"/>
                <a:cs typeface="Century Gothic"/>
              </a:rPr>
              <a:t>Wert</a:t>
            </a:r>
            <a:r>
              <a:rPr sz="1650" spc="-50" dirty="0">
                <a:solidFill>
                  <a:srgbClr val="008000"/>
                </a:solidFill>
                <a:latin typeface="Century Gothic"/>
                <a:cs typeface="Century Gothic"/>
              </a:rPr>
              <a:t> </a:t>
            </a:r>
            <a:r>
              <a:rPr sz="1650" dirty="0">
                <a:solidFill>
                  <a:srgbClr val="008000"/>
                </a:solidFill>
                <a:latin typeface="Century Gothic"/>
                <a:cs typeface="Century Gothic"/>
              </a:rPr>
              <a:t>in</a:t>
            </a:r>
            <a:r>
              <a:rPr sz="1650" spc="-35" dirty="0">
                <a:solidFill>
                  <a:srgbClr val="008000"/>
                </a:solidFill>
                <a:latin typeface="Century Gothic"/>
                <a:cs typeface="Century Gothic"/>
              </a:rPr>
              <a:t> </a:t>
            </a:r>
            <a:r>
              <a:rPr sz="1650" dirty="0">
                <a:solidFill>
                  <a:srgbClr val="008000"/>
                </a:solidFill>
                <a:latin typeface="Century Gothic"/>
                <a:cs typeface="Century Gothic"/>
              </a:rPr>
              <a:t>grüner</a:t>
            </a:r>
            <a:r>
              <a:rPr sz="1650" spc="-55" dirty="0">
                <a:solidFill>
                  <a:srgbClr val="008000"/>
                </a:solidFill>
                <a:latin typeface="Century Gothic"/>
                <a:cs typeface="Century Gothic"/>
              </a:rPr>
              <a:t> </a:t>
            </a:r>
            <a:r>
              <a:rPr sz="1650" dirty="0">
                <a:solidFill>
                  <a:srgbClr val="008000"/>
                </a:solidFill>
                <a:latin typeface="Century Gothic"/>
                <a:cs typeface="Century Gothic"/>
              </a:rPr>
              <a:t>Schrift</a:t>
            </a:r>
            <a:r>
              <a:rPr sz="1650" dirty="0">
                <a:latin typeface="Century Gothic"/>
                <a:cs typeface="Century Gothic"/>
              </a:rPr>
              <a:t>,</a:t>
            </a:r>
            <a:r>
              <a:rPr sz="1650" spc="-50" dirty="0">
                <a:latin typeface="Century Gothic"/>
                <a:cs typeface="Century Gothic"/>
              </a:rPr>
              <a:t> </a:t>
            </a:r>
            <a:r>
              <a:rPr sz="1650" dirty="0">
                <a:solidFill>
                  <a:srgbClr val="FF0000"/>
                </a:solidFill>
                <a:latin typeface="Century Gothic"/>
                <a:cs typeface="Century Gothic"/>
              </a:rPr>
              <a:t>signifikant</a:t>
            </a:r>
            <a:r>
              <a:rPr sz="1650" spc="-55" dirty="0">
                <a:solidFill>
                  <a:srgbClr val="FF0000"/>
                </a:solidFill>
                <a:latin typeface="Century Gothic"/>
                <a:cs typeface="Century Gothic"/>
              </a:rPr>
              <a:t> </a:t>
            </a:r>
            <a:r>
              <a:rPr sz="1650" dirty="0">
                <a:solidFill>
                  <a:srgbClr val="FF0000"/>
                </a:solidFill>
                <a:latin typeface="Century Gothic"/>
                <a:cs typeface="Century Gothic"/>
              </a:rPr>
              <a:t>niedrigerer</a:t>
            </a:r>
            <a:r>
              <a:rPr sz="1650" spc="-50" dirty="0">
                <a:solidFill>
                  <a:srgbClr val="FF0000"/>
                </a:solidFill>
                <a:latin typeface="Century Gothic"/>
                <a:cs typeface="Century Gothic"/>
              </a:rPr>
              <a:t> </a:t>
            </a:r>
            <a:r>
              <a:rPr sz="1650" dirty="0">
                <a:solidFill>
                  <a:srgbClr val="FF0000"/>
                </a:solidFill>
                <a:latin typeface="Century Gothic"/>
                <a:cs typeface="Century Gothic"/>
              </a:rPr>
              <a:t>Wert</a:t>
            </a:r>
            <a:r>
              <a:rPr sz="1650" spc="-55" dirty="0">
                <a:solidFill>
                  <a:srgbClr val="FF0000"/>
                </a:solidFill>
                <a:latin typeface="Century Gothic"/>
                <a:cs typeface="Century Gothic"/>
              </a:rPr>
              <a:t> </a:t>
            </a:r>
            <a:r>
              <a:rPr sz="1650" dirty="0">
                <a:solidFill>
                  <a:srgbClr val="FF0000"/>
                </a:solidFill>
                <a:latin typeface="Century Gothic"/>
                <a:cs typeface="Century Gothic"/>
              </a:rPr>
              <a:t>in</a:t>
            </a:r>
            <a:r>
              <a:rPr sz="1650" spc="-35" dirty="0">
                <a:solidFill>
                  <a:srgbClr val="FF0000"/>
                </a:solidFill>
                <a:latin typeface="Century Gothic"/>
                <a:cs typeface="Century Gothic"/>
              </a:rPr>
              <a:t> </a:t>
            </a:r>
            <a:r>
              <a:rPr sz="1650" dirty="0">
                <a:solidFill>
                  <a:srgbClr val="FF0000"/>
                </a:solidFill>
                <a:latin typeface="Century Gothic"/>
                <a:cs typeface="Century Gothic"/>
              </a:rPr>
              <a:t>roter</a:t>
            </a:r>
            <a:r>
              <a:rPr sz="1650" spc="-50" dirty="0">
                <a:solidFill>
                  <a:srgbClr val="FF0000"/>
                </a:solidFill>
                <a:latin typeface="Century Gothic"/>
                <a:cs typeface="Century Gothic"/>
              </a:rPr>
              <a:t> </a:t>
            </a:r>
            <a:r>
              <a:rPr sz="1650" spc="-10" dirty="0">
                <a:solidFill>
                  <a:srgbClr val="FF0000"/>
                </a:solidFill>
                <a:latin typeface="Century Gothic"/>
                <a:cs typeface="Century Gothic"/>
              </a:rPr>
              <a:t>Schrift</a:t>
            </a:r>
            <a:endParaRPr sz="1650">
              <a:latin typeface="Century Gothic"/>
              <a:cs typeface="Century Gothic"/>
            </a:endParaRPr>
          </a:p>
        </p:txBody>
      </p:sp>
      <p:grpSp>
        <p:nvGrpSpPr>
          <p:cNvPr id="30" name="object 30"/>
          <p:cNvGrpSpPr/>
          <p:nvPr/>
        </p:nvGrpSpPr>
        <p:grpSpPr>
          <a:xfrm>
            <a:off x="1627598" y="7152079"/>
            <a:ext cx="3589654" cy="2661920"/>
            <a:chOff x="1627598" y="7152079"/>
            <a:chExt cx="3589654" cy="2661920"/>
          </a:xfrm>
        </p:grpSpPr>
        <p:sp>
          <p:nvSpPr>
            <p:cNvPr id="31" name="object 31"/>
            <p:cNvSpPr/>
            <p:nvPr/>
          </p:nvSpPr>
          <p:spPr>
            <a:xfrm>
              <a:off x="1643304" y="7167786"/>
              <a:ext cx="3558540" cy="2630805"/>
            </a:xfrm>
            <a:custGeom>
              <a:avLst/>
              <a:gdLst/>
              <a:ahLst/>
              <a:cxnLst/>
              <a:rect l="l" t="t" r="r" b="b"/>
              <a:pathLst>
                <a:path w="3558540" h="2630804">
                  <a:moveTo>
                    <a:pt x="3119515" y="0"/>
                  </a:moveTo>
                  <a:lnTo>
                    <a:pt x="438465" y="0"/>
                  </a:lnTo>
                  <a:lnTo>
                    <a:pt x="390689" y="2572"/>
                  </a:lnTo>
                  <a:lnTo>
                    <a:pt x="344403" y="10112"/>
                  </a:lnTo>
                  <a:lnTo>
                    <a:pt x="299875" y="22352"/>
                  </a:lnTo>
                  <a:lnTo>
                    <a:pt x="257372" y="39025"/>
                  </a:lnTo>
                  <a:lnTo>
                    <a:pt x="217162" y="59862"/>
                  </a:lnTo>
                  <a:lnTo>
                    <a:pt x="179512" y="84597"/>
                  </a:lnTo>
                  <a:lnTo>
                    <a:pt x="144689" y="112962"/>
                  </a:lnTo>
                  <a:lnTo>
                    <a:pt x="112962" y="144689"/>
                  </a:lnTo>
                  <a:lnTo>
                    <a:pt x="84597" y="179512"/>
                  </a:lnTo>
                  <a:lnTo>
                    <a:pt x="59862" y="217162"/>
                  </a:lnTo>
                  <a:lnTo>
                    <a:pt x="39025" y="257372"/>
                  </a:lnTo>
                  <a:lnTo>
                    <a:pt x="22352" y="299875"/>
                  </a:lnTo>
                  <a:lnTo>
                    <a:pt x="10112" y="344403"/>
                  </a:lnTo>
                  <a:lnTo>
                    <a:pt x="2572" y="390689"/>
                  </a:lnTo>
                  <a:lnTo>
                    <a:pt x="0" y="438465"/>
                  </a:lnTo>
                  <a:lnTo>
                    <a:pt x="0" y="2192119"/>
                  </a:lnTo>
                  <a:lnTo>
                    <a:pt x="2572" y="2239876"/>
                  </a:lnTo>
                  <a:lnTo>
                    <a:pt x="10112" y="2286145"/>
                  </a:lnTo>
                  <a:lnTo>
                    <a:pt x="22352" y="2330659"/>
                  </a:lnTo>
                  <a:lnTo>
                    <a:pt x="39025" y="2373149"/>
                  </a:lnTo>
                  <a:lnTo>
                    <a:pt x="59862" y="2413349"/>
                  </a:lnTo>
                  <a:lnTo>
                    <a:pt x="84597" y="2450991"/>
                  </a:lnTo>
                  <a:lnTo>
                    <a:pt x="112962" y="2485807"/>
                  </a:lnTo>
                  <a:lnTo>
                    <a:pt x="144689" y="2517529"/>
                  </a:lnTo>
                  <a:lnTo>
                    <a:pt x="179512" y="2545890"/>
                  </a:lnTo>
                  <a:lnTo>
                    <a:pt x="217162" y="2570622"/>
                  </a:lnTo>
                  <a:lnTo>
                    <a:pt x="257372" y="2591457"/>
                  </a:lnTo>
                  <a:lnTo>
                    <a:pt x="299875" y="2608128"/>
                  </a:lnTo>
                  <a:lnTo>
                    <a:pt x="344403" y="2620368"/>
                  </a:lnTo>
                  <a:lnTo>
                    <a:pt x="390689" y="2627908"/>
                  </a:lnTo>
                  <a:lnTo>
                    <a:pt x="438465" y="2630481"/>
                  </a:lnTo>
                  <a:lnTo>
                    <a:pt x="3119515" y="2630481"/>
                  </a:lnTo>
                  <a:lnTo>
                    <a:pt x="3167291" y="2627908"/>
                  </a:lnTo>
                  <a:lnTo>
                    <a:pt x="3213577" y="2620368"/>
                  </a:lnTo>
                  <a:lnTo>
                    <a:pt x="3258105" y="2608128"/>
                  </a:lnTo>
                  <a:lnTo>
                    <a:pt x="3300608" y="2591457"/>
                  </a:lnTo>
                  <a:lnTo>
                    <a:pt x="3340818" y="2570622"/>
                  </a:lnTo>
                  <a:lnTo>
                    <a:pt x="3378468" y="2545890"/>
                  </a:lnTo>
                  <a:lnTo>
                    <a:pt x="3413291" y="2517529"/>
                  </a:lnTo>
                  <a:lnTo>
                    <a:pt x="3445018" y="2485807"/>
                  </a:lnTo>
                  <a:lnTo>
                    <a:pt x="3473383" y="2450991"/>
                  </a:lnTo>
                  <a:lnTo>
                    <a:pt x="3498118" y="2413349"/>
                  </a:lnTo>
                  <a:lnTo>
                    <a:pt x="3518955" y="2373149"/>
                  </a:lnTo>
                  <a:lnTo>
                    <a:pt x="3535627" y="2330659"/>
                  </a:lnTo>
                  <a:lnTo>
                    <a:pt x="3547867" y="2286145"/>
                  </a:lnTo>
                  <a:lnTo>
                    <a:pt x="3555408" y="2239876"/>
                  </a:lnTo>
                  <a:lnTo>
                    <a:pt x="3557980" y="2192119"/>
                  </a:lnTo>
                  <a:lnTo>
                    <a:pt x="3557980" y="438465"/>
                  </a:lnTo>
                  <a:lnTo>
                    <a:pt x="3555408" y="390689"/>
                  </a:lnTo>
                  <a:lnTo>
                    <a:pt x="3547867" y="344403"/>
                  </a:lnTo>
                  <a:lnTo>
                    <a:pt x="3535627" y="299875"/>
                  </a:lnTo>
                  <a:lnTo>
                    <a:pt x="3518955" y="257372"/>
                  </a:lnTo>
                  <a:lnTo>
                    <a:pt x="3498118" y="217162"/>
                  </a:lnTo>
                  <a:lnTo>
                    <a:pt x="3473383" y="179512"/>
                  </a:lnTo>
                  <a:lnTo>
                    <a:pt x="3445018" y="144689"/>
                  </a:lnTo>
                  <a:lnTo>
                    <a:pt x="3413291" y="112962"/>
                  </a:lnTo>
                  <a:lnTo>
                    <a:pt x="3378468" y="84597"/>
                  </a:lnTo>
                  <a:lnTo>
                    <a:pt x="3340818" y="59862"/>
                  </a:lnTo>
                  <a:lnTo>
                    <a:pt x="3300608" y="39025"/>
                  </a:lnTo>
                  <a:lnTo>
                    <a:pt x="3258105" y="22352"/>
                  </a:lnTo>
                  <a:lnTo>
                    <a:pt x="3213577" y="10112"/>
                  </a:lnTo>
                  <a:lnTo>
                    <a:pt x="3167291" y="2572"/>
                  </a:lnTo>
                  <a:lnTo>
                    <a:pt x="3119515" y="0"/>
                  </a:lnTo>
                  <a:close/>
                </a:path>
              </a:pathLst>
            </a:custGeom>
            <a:solidFill>
              <a:srgbClr val="991250"/>
            </a:solidFill>
          </p:spPr>
          <p:txBody>
            <a:bodyPr wrap="square" lIns="0" tIns="0" rIns="0" bIns="0" rtlCol="0"/>
            <a:lstStyle/>
            <a:p>
              <a:endParaRPr/>
            </a:p>
          </p:txBody>
        </p:sp>
        <p:sp>
          <p:nvSpPr>
            <p:cNvPr id="32" name="object 32"/>
            <p:cNvSpPr/>
            <p:nvPr/>
          </p:nvSpPr>
          <p:spPr>
            <a:xfrm>
              <a:off x="1643304" y="7167786"/>
              <a:ext cx="3558540" cy="2630805"/>
            </a:xfrm>
            <a:custGeom>
              <a:avLst/>
              <a:gdLst/>
              <a:ahLst/>
              <a:cxnLst/>
              <a:rect l="l" t="t" r="r" b="b"/>
              <a:pathLst>
                <a:path w="3558540" h="2630804">
                  <a:moveTo>
                    <a:pt x="0" y="438465"/>
                  </a:moveTo>
                  <a:lnTo>
                    <a:pt x="2572" y="390689"/>
                  </a:lnTo>
                  <a:lnTo>
                    <a:pt x="10112" y="344403"/>
                  </a:lnTo>
                  <a:lnTo>
                    <a:pt x="22352" y="299875"/>
                  </a:lnTo>
                  <a:lnTo>
                    <a:pt x="39025" y="257372"/>
                  </a:lnTo>
                  <a:lnTo>
                    <a:pt x="59862" y="217162"/>
                  </a:lnTo>
                  <a:lnTo>
                    <a:pt x="84597" y="179512"/>
                  </a:lnTo>
                  <a:lnTo>
                    <a:pt x="112962" y="144689"/>
                  </a:lnTo>
                  <a:lnTo>
                    <a:pt x="144689" y="112962"/>
                  </a:lnTo>
                  <a:lnTo>
                    <a:pt x="179512" y="84597"/>
                  </a:lnTo>
                  <a:lnTo>
                    <a:pt x="217162" y="59862"/>
                  </a:lnTo>
                  <a:lnTo>
                    <a:pt x="257372" y="39025"/>
                  </a:lnTo>
                  <a:lnTo>
                    <a:pt x="299875" y="22352"/>
                  </a:lnTo>
                  <a:lnTo>
                    <a:pt x="344403" y="10112"/>
                  </a:lnTo>
                  <a:lnTo>
                    <a:pt x="390689" y="2572"/>
                  </a:lnTo>
                  <a:lnTo>
                    <a:pt x="438465" y="0"/>
                  </a:lnTo>
                  <a:lnTo>
                    <a:pt x="3119515" y="0"/>
                  </a:lnTo>
                  <a:lnTo>
                    <a:pt x="3167291" y="2572"/>
                  </a:lnTo>
                  <a:lnTo>
                    <a:pt x="3213577" y="10112"/>
                  </a:lnTo>
                  <a:lnTo>
                    <a:pt x="3258105" y="22352"/>
                  </a:lnTo>
                  <a:lnTo>
                    <a:pt x="3300608" y="39025"/>
                  </a:lnTo>
                  <a:lnTo>
                    <a:pt x="3340818" y="59862"/>
                  </a:lnTo>
                  <a:lnTo>
                    <a:pt x="3378468" y="84597"/>
                  </a:lnTo>
                  <a:lnTo>
                    <a:pt x="3413291" y="112962"/>
                  </a:lnTo>
                  <a:lnTo>
                    <a:pt x="3445018" y="144689"/>
                  </a:lnTo>
                  <a:lnTo>
                    <a:pt x="3473383" y="179512"/>
                  </a:lnTo>
                  <a:lnTo>
                    <a:pt x="3498118" y="217162"/>
                  </a:lnTo>
                  <a:lnTo>
                    <a:pt x="3518955" y="257372"/>
                  </a:lnTo>
                  <a:lnTo>
                    <a:pt x="3535627" y="299875"/>
                  </a:lnTo>
                  <a:lnTo>
                    <a:pt x="3547867" y="344403"/>
                  </a:lnTo>
                  <a:lnTo>
                    <a:pt x="3555408" y="390689"/>
                  </a:lnTo>
                  <a:lnTo>
                    <a:pt x="3557980" y="438465"/>
                  </a:lnTo>
                  <a:lnTo>
                    <a:pt x="3557980" y="2192119"/>
                  </a:lnTo>
                  <a:lnTo>
                    <a:pt x="3555408" y="2239876"/>
                  </a:lnTo>
                  <a:lnTo>
                    <a:pt x="3547867" y="2286145"/>
                  </a:lnTo>
                  <a:lnTo>
                    <a:pt x="3535627" y="2330659"/>
                  </a:lnTo>
                  <a:lnTo>
                    <a:pt x="3518955" y="2373149"/>
                  </a:lnTo>
                  <a:lnTo>
                    <a:pt x="3498118" y="2413349"/>
                  </a:lnTo>
                  <a:lnTo>
                    <a:pt x="3473383" y="2450991"/>
                  </a:lnTo>
                  <a:lnTo>
                    <a:pt x="3445018" y="2485807"/>
                  </a:lnTo>
                  <a:lnTo>
                    <a:pt x="3413291" y="2517529"/>
                  </a:lnTo>
                  <a:lnTo>
                    <a:pt x="3378468" y="2545890"/>
                  </a:lnTo>
                  <a:lnTo>
                    <a:pt x="3340818" y="2570622"/>
                  </a:lnTo>
                  <a:lnTo>
                    <a:pt x="3300608" y="2591457"/>
                  </a:lnTo>
                  <a:lnTo>
                    <a:pt x="3258105" y="2608128"/>
                  </a:lnTo>
                  <a:lnTo>
                    <a:pt x="3213577" y="2620368"/>
                  </a:lnTo>
                  <a:lnTo>
                    <a:pt x="3167291" y="2627908"/>
                  </a:lnTo>
                  <a:lnTo>
                    <a:pt x="3119515" y="2630481"/>
                  </a:lnTo>
                  <a:lnTo>
                    <a:pt x="438465" y="2630481"/>
                  </a:lnTo>
                  <a:lnTo>
                    <a:pt x="390689" y="2627908"/>
                  </a:lnTo>
                  <a:lnTo>
                    <a:pt x="344403" y="2620368"/>
                  </a:lnTo>
                  <a:lnTo>
                    <a:pt x="299875" y="2608128"/>
                  </a:lnTo>
                  <a:lnTo>
                    <a:pt x="257372" y="2591457"/>
                  </a:lnTo>
                  <a:lnTo>
                    <a:pt x="217162" y="2570622"/>
                  </a:lnTo>
                  <a:lnTo>
                    <a:pt x="179512" y="2545890"/>
                  </a:lnTo>
                  <a:lnTo>
                    <a:pt x="144689" y="2517529"/>
                  </a:lnTo>
                  <a:lnTo>
                    <a:pt x="112962" y="2485807"/>
                  </a:lnTo>
                  <a:lnTo>
                    <a:pt x="84597" y="2450991"/>
                  </a:lnTo>
                  <a:lnTo>
                    <a:pt x="59862" y="2413349"/>
                  </a:lnTo>
                  <a:lnTo>
                    <a:pt x="39025" y="2373149"/>
                  </a:lnTo>
                  <a:lnTo>
                    <a:pt x="22352" y="2330659"/>
                  </a:lnTo>
                  <a:lnTo>
                    <a:pt x="10112" y="2286145"/>
                  </a:lnTo>
                  <a:lnTo>
                    <a:pt x="2572" y="2239876"/>
                  </a:lnTo>
                  <a:lnTo>
                    <a:pt x="0" y="2192119"/>
                  </a:lnTo>
                  <a:lnTo>
                    <a:pt x="0" y="438465"/>
                  </a:lnTo>
                  <a:close/>
                </a:path>
              </a:pathLst>
            </a:custGeom>
            <a:ln w="31412">
              <a:solidFill>
                <a:srgbClr val="FFFFFF"/>
              </a:solidFill>
            </a:ln>
          </p:spPr>
          <p:txBody>
            <a:bodyPr wrap="square" lIns="0" tIns="0" rIns="0" bIns="0" rtlCol="0"/>
            <a:lstStyle/>
            <a:p>
              <a:endParaRPr/>
            </a:p>
          </p:txBody>
        </p:sp>
      </p:grpSp>
      <p:sp>
        <p:nvSpPr>
          <p:cNvPr id="33" name="object 33"/>
          <p:cNvSpPr txBox="1"/>
          <p:nvPr/>
        </p:nvSpPr>
        <p:spPr>
          <a:xfrm>
            <a:off x="2224020" y="8325689"/>
            <a:ext cx="2395220" cy="324485"/>
          </a:xfrm>
          <a:prstGeom prst="rect">
            <a:avLst/>
          </a:prstGeom>
        </p:spPr>
        <p:txBody>
          <a:bodyPr vert="horz" wrap="square" lIns="0" tIns="13335" rIns="0" bIns="0" rtlCol="0">
            <a:spAutoFit/>
          </a:bodyPr>
          <a:lstStyle/>
          <a:p>
            <a:pPr marL="12700">
              <a:lnSpc>
                <a:spcPct val="100000"/>
              </a:lnSpc>
              <a:spcBef>
                <a:spcPts val="105"/>
              </a:spcBef>
            </a:pPr>
            <a:r>
              <a:rPr sz="1950" b="1" spc="-10" dirty="0">
                <a:solidFill>
                  <a:srgbClr val="FFFFFF"/>
                </a:solidFill>
                <a:latin typeface="Century Gothic"/>
                <a:cs typeface="Century Gothic"/>
              </a:rPr>
              <a:t>Ergebnisdarstellung</a:t>
            </a:r>
            <a:endParaRPr sz="1950">
              <a:latin typeface="Century Gothic"/>
              <a:cs typeface="Century Gothic"/>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8334725" y="2359109"/>
            <a:ext cx="10850245" cy="8087995"/>
            <a:chOff x="8334725" y="2359109"/>
            <a:chExt cx="10850245" cy="8087995"/>
          </a:xfrm>
        </p:grpSpPr>
        <p:pic>
          <p:nvPicPr>
            <p:cNvPr id="3" name="object 3"/>
            <p:cNvPicPr/>
            <p:nvPr/>
          </p:nvPicPr>
          <p:blipFill>
            <a:blip r:embed="rId2" cstate="print"/>
            <a:stretch>
              <a:fillRect/>
            </a:stretch>
          </p:blipFill>
          <p:spPr>
            <a:xfrm>
              <a:off x="8334725" y="3123598"/>
              <a:ext cx="3233842" cy="4779152"/>
            </a:xfrm>
            <a:prstGeom prst="rect">
              <a:avLst/>
            </a:prstGeom>
          </p:spPr>
        </p:pic>
        <p:pic>
          <p:nvPicPr>
            <p:cNvPr id="4" name="object 4"/>
            <p:cNvPicPr/>
            <p:nvPr/>
          </p:nvPicPr>
          <p:blipFill>
            <a:blip r:embed="rId3" cstate="print"/>
            <a:stretch>
              <a:fillRect/>
            </a:stretch>
          </p:blipFill>
          <p:spPr>
            <a:xfrm>
              <a:off x="10567885" y="6091629"/>
              <a:ext cx="8479849" cy="4354862"/>
            </a:xfrm>
            <a:prstGeom prst="rect">
              <a:avLst/>
            </a:prstGeom>
          </p:spPr>
        </p:pic>
        <p:sp>
          <p:nvSpPr>
            <p:cNvPr id="5" name="object 5"/>
            <p:cNvSpPr/>
            <p:nvPr/>
          </p:nvSpPr>
          <p:spPr>
            <a:xfrm>
              <a:off x="12486854" y="5769679"/>
              <a:ext cx="5998210" cy="0"/>
            </a:xfrm>
            <a:custGeom>
              <a:avLst/>
              <a:gdLst/>
              <a:ahLst/>
              <a:cxnLst/>
              <a:rect l="l" t="t" r="r" b="b"/>
              <a:pathLst>
                <a:path w="5998209">
                  <a:moveTo>
                    <a:pt x="5998125" y="0"/>
                  </a:moveTo>
                  <a:lnTo>
                    <a:pt x="0" y="0"/>
                  </a:lnTo>
                </a:path>
              </a:pathLst>
            </a:custGeom>
            <a:ln w="23559">
              <a:solidFill>
                <a:srgbClr val="991250"/>
              </a:solidFill>
            </a:ln>
          </p:spPr>
          <p:txBody>
            <a:bodyPr wrap="square" lIns="0" tIns="0" rIns="0" bIns="0" rtlCol="0"/>
            <a:lstStyle/>
            <a:p>
              <a:endParaRPr/>
            </a:p>
          </p:txBody>
        </p:sp>
        <p:sp>
          <p:nvSpPr>
            <p:cNvPr id="6" name="object 6"/>
            <p:cNvSpPr/>
            <p:nvPr/>
          </p:nvSpPr>
          <p:spPr>
            <a:xfrm>
              <a:off x="15505861" y="2359109"/>
              <a:ext cx="3679190" cy="768985"/>
            </a:xfrm>
            <a:custGeom>
              <a:avLst/>
              <a:gdLst/>
              <a:ahLst/>
              <a:cxnLst/>
              <a:rect l="l" t="t" r="r" b="b"/>
              <a:pathLst>
                <a:path w="3679190" h="768985">
                  <a:moveTo>
                    <a:pt x="3550442" y="0"/>
                  </a:moveTo>
                  <a:lnTo>
                    <a:pt x="128147" y="0"/>
                  </a:lnTo>
                  <a:lnTo>
                    <a:pt x="78266" y="10070"/>
                  </a:lnTo>
                  <a:lnTo>
                    <a:pt x="37533" y="37533"/>
                  </a:lnTo>
                  <a:lnTo>
                    <a:pt x="10070" y="78266"/>
                  </a:lnTo>
                  <a:lnTo>
                    <a:pt x="0" y="128147"/>
                  </a:lnTo>
                  <a:lnTo>
                    <a:pt x="0" y="640633"/>
                  </a:lnTo>
                  <a:lnTo>
                    <a:pt x="10070" y="690514"/>
                  </a:lnTo>
                  <a:lnTo>
                    <a:pt x="37533" y="731247"/>
                  </a:lnTo>
                  <a:lnTo>
                    <a:pt x="78266" y="758710"/>
                  </a:lnTo>
                  <a:lnTo>
                    <a:pt x="128147" y="768781"/>
                  </a:lnTo>
                  <a:lnTo>
                    <a:pt x="3550442" y="768781"/>
                  </a:lnTo>
                  <a:lnTo>
                    <a:pt x="3600323" y="758710"/>
                  </a:lnTo>
                  <a:lnTo>
                    <a:pt x="3641056" y="731247"/>
                  </a:lnTo>
                  <a:lnTo>
                    <a:pt x="3668519" y="690514"/>
                  </a:lnTo>
                  <a:lnTo>
                    <a:pt x="3678590" y="640633"/>
                  </a:lnTo>
                  <a:lnTo>
                    <a:pt x="3678590" y="128147"/>
                  </a:lnTo>
                  <a:lnTo>
                    <a:pt x="3668519" y="78266"/>
                  </a:lnTo>
                  <a:lnTo>
                    <a:pt x="3641056" y="37533"/>
                  </a:lnTo>
                  <a:lnTo>
                    <a:pt x="3600323" y="10070"/>
                  </a:lnTo>
                  <a:lnTo>
                    <a:pt x="3550442" y="0"/>
                  </a:lnTo>
                  <a:close/>
                </a:path>
              </a:pathLst>
            </a:custGeom>
            <a:solidFill>
              <a:srgbClr val="95BBBA"/>
            </a:solidFill>
          </p:spPr>
          <p:txBody>
            <a:bodyPr wrap="square" lIns="0" tIns="0" rIns="0" bIns="0" rtlCol="0"/>
            <a:lstStyle/>
            <a:p>
              <a:endParaRPr/>
            </a:p>
          </p:txBody>
        </p:sp>
      </p:grpSp>
      <p:sp>
        <p:nvSpPr>
          <p:cNvPr id="7" name="object 7" descr="$PPTXTitle"/>
          <p:cNvSpPr txBox="1">
            <a:spLocks noGrp="1"/>
          </p:cNvSpPr>
          <p:nvPr>
            <p:ph type="title"/>
          </p:nvPr>
        </p:nvSpPr>
        <p:spPr>
          <a:prstGeom prst="rect">
            <a:avLst/>
          </a:prstGeom>
        </p:spPr>
        <p:txBody>
          <a:bodyPr vert="horz" wrap="square" lIns="0" tIns="15240" rIns="0" bIns="0" rtlCol="0">
            <a:spAutoFit/>
          </a:bodyPr>
          <a:lstStyle/>
          <a:p>
            <a:pPr marL="18415">
              <a:lnSpc>
                <a:spcPts val="3875"/>
              </a:lnSpc>
              <a:spcBef>
                <a:spcPts val="120"/>
              </a:spcBef>
            </a:pPr>
            <a:r>
              <a:rPr sz="3300" spc="-10" dirty="0"/>
              <a:t>Demographische</a:t>
            </a:r>
            <a:r>
              <a:rPr sz="3300" spc="-95" dirty="0"/>
              <a:t> </a:t>
            </a:r>
            <a:r>
              <a:rPr sz="3300" dirty="0"/>
              <a:t>Daten</a:t>
            </a:r>
            <a:r>
              <a:rPr sz="3300" spc="-85" dirty="0"/>
              <a:t> </a:t>
            </a:r>
            <a:r>
              <a:rPr sz="3300" spc="-10" dirty="0"/>
              <a:t>(Brutto-Stichprobe)</a:t>
            </a:r>
            <a:endParaRPr sz="3300"/>
          </a:p>
          <a:p>
            <a:pPr marL="18415">
              <a:lnSpc>
                <a:spcPts val="1895"/>
              </a:lnSpc>
            </a:pPr>
            <a:r>
              <a:rPr sz="1650" b="0" dirty="0">
                <a:solidFill>
                  <a:srgbClr val="000000"/>
                </a:solidFill>
                <a:latin typeface="Century Gothic"/>
                <a:cs typeface="Century Gothic"/>
              </a:rPr>
              <a:t>repräsentativ</a:t>
            </a:r>
            <a:r>
              <a:rPr sz="1650" b="0" spc="-30" dirty="0">
                <a:solidFill>
                  <a:srgbClr val="000000"/>
                </a:solidFill>
                <a:latin typeface="Century Gothic"/>
                <a:cs typeface="Century Gothic"/>
              </a:rPr>
              <a:t> </a:t>
            </a:r>
            <a:r>
              <a:rPr sz="1650" b="0" dirty="0">
                <a:solidFill>
                  <a:srgbClr val="000000"/>
                </a:solidFill>
                <a:latin typeface="Century Gothic"/>
                <a:cs typeface="Century Gothic"/>
              </a:rPr>
              <a:t>für</a:t>
            </a:r>
            <a:r>
              <a:rPr sz="1650" b="0" spc="-20" dirty="0">
                <a:solidFill>
                  <a:srgbClr val="000000"/>
                </a:solidFill>
                <a:latin typeface="Century Gothic"/>
                <a:cs typeface="Century Gothic"/>
              </a:rPr>
              <a:t> </a:t>
            </a:r>
            <a:r>
              <a:rPr sz="1650" b="0" dirty="0">
                <a:solidFill>
                  <a:srgbClr val="000000"/>
                </a:solidFill>
                <a:latin typeface="Century Gothic"/>
                <a:cs typeface="Century Gothic"/>
              </a:rPr>
              <a:t>die</a:t>
            </a:r>
            <a:r>
              <a:rPr sz="1650" b="0" spc="-5" dirty="0">
                <a:solidFill>
                  <a:srgbClr val="000000"/>
                </a:solidFill>
                <a:latin typeface="Century Gothic"/>
                <a:cs typeface="Century Gothic"/>
              </a:rPr>
              <a:t> </a:t>
            </a:r>
            <a:r>
              <a:rPr sz="1650" b="0" spc="-10" dirty="0">
                <a:solidFill>
                  <a:srgbClr val="000000"/>
                </a:solidFill>
                <a:latin typeface="Century Gothic"/>
                <a:cs typeface="Century Gothic"/>
              </a:rPr>
              <a:t>österreichische</a:t>
            </a:r>
            <a:r>
              <a:rPr sz="1650" b="0" spc="-60" dirty="0">
                <a:solidFill>
                  <a:srgbClr val="000000"/>
                </a:solidFill>
                <a:latin typeface="Century Gothic"/>
                <a:cs typeface="Century Gothic"/>
              </a:rPr>
              <a:t> </a:t>
            </a:r>
            <a:r>
              <a:rPr sz="1650" b="0" spc="-10" dirty="0">
                <a:solidFill>
                  <a:srgbClr val="000000"/>
                </a:solidFill>
                <a:latin typeface="Century Gothic"/>
                <a:cs typeface="Century Gothic"/>
              </a:rPr>
              <a:t>Bevölkerung</a:t>
            </a:r>
            <a:endParaRPr sz="1650">
              <a:latin typeface="Century Gothic"/>
              <a:cs typeface="Century Gothic"/>
            </a:endParaRPr>
          </a:p>
        </p:txBody>
      </p:sp>
      <p:sp>
        <p:nvSpPr>
          <p:cNvPr id="8" name="object 8"/>
          <p:cNvSpPr/>
          <p:nvPr/>
        </p:nvSpPr>
        <p:spPr>
          <a:xfrm>
            <a:off x="1609383" y="5769679"/>
            <a:ext cx="5998210" cy="0"/>
          </a:xfrm>
          <a:custGeom>
            <a:avLst/>
            <a:gdLst/>
            <a:ahLst/>
            <a:cxnLst/>
            <a:rect l="l" t="t" r="r" b="b"/>
            <a:pathLst>
              <a:path w="5998209">
                <a:moveTo>
                  <a:pt x="5998125" y="0"/>
                </a:moveTo>
                <a:lnTo>
                  <a:pt x="0" y="0"/>
                </a:lnTo>
              </a:path>
            </a:pathLst>
          </a:custGeom>
          <a:ln w="23559">
            <a:solidFill>
              <a:srgbClr val="991250"/>
            </a:solidFill>
          </a:ln>
        </p:spPr>
        <p:txBody>
          <a:bodyPr wrap="square" lIns="0" tIns="0" rIns="0" bIns="0" rtlCol="0"/>
          <a:lstStyle/>
          <a:p>
            <a:endParaRPr/>
          </a:p>
        </p:txBody>
      </p:sp>
      <p:sp>
        <p:nvSpPr>
          <p:cNvPr id="9" name="object 9"/>
          <p:cNvSpPr txBox="1"/>
          <p:nvPr/>
        </p:nvSpPr>
        <p:spPr>
          <a:xfrm>
            <a:off x="9174458" y="2427077"/>
            <a:ext cx="1639570" cy="478155"/>
          </a:xfrm>
          <a:prstGeom prst="rect">
            <a:avLst/>
          </a:prstGeom>
        </p:spPr>
        <p:txBody>
          <a:bodyPr vert="horz" wrap="square" lIns="0" tIns="15240" rIns="0" bIns="0" rtlCol="0">
            <a:spAutoFit/>
          </a:bodyPr>
          <a:lstStyle/>
          <a:p>
            <a:pPr marL="12700">
              <a:lnSpc>
                <a:spcPct val="100000"/>
              </a:lnSpc>
              <a:spcBef>
                <a:spcPts val="120"/>
              </a:spcBef>
            </a:pPr>
            <a:r>
              <a:rPr sz="2950" b="1" dirty="0">
                <a:latin typeface="Century Gothic"/>
                <a:cs typeface="Century Gothic"/>
              </a:rPr>
              <a:t>n</a:t>
            </a:r>
            <a:r>
              <a:rPr sz="2950" b="1" spc="5" dirty="0">
                <a:latin typeface="Century Gothic"/>
                <a:cs typeface="Century Gothic"/>
              </a:rPr>
              <a:t> </a:t>
            </a:r>
            <a:r>
              <a:rPr sz="2950" b="1" dirty="0">
                <a:latin typeface="Century Gothic"/>
                <a:cs typeface="Century Gothic"/>
              </a:rPr>
              <a:t>= </a:t>
            </a:r>
            <a:r>
              <a:rPr sz="2950" b="1" spc="-10" dirty="0">
                <a:latin typeface="Century Gothic"/>
                <a:cs typeface="Century Gothic"/>
              </a:rPr>
              <a:t>1.977</a:t>
            </a:r>
            <a:endParaRPr sz="2950">
              <a:latin typeface="Century Gothic"/>
              <a:cs typeface="Century Gothic"/>
            </a:endParaRPr>
          </a:p>
        </p:txBody>
      </p:sp>
      <p:sp>
        <p:nvSpPr>
          <p:cNvPr id="10" name="object 10"/>
          <p:cNvSpPr txBox="1"/>
          <p:nvPr/>
        </p:nvSpPr>
        <p:spPr>
          <a:xfrm>
            <a:off x="1758019" y="2583022"/>
            <a:ext cx="1146175" cy="324485"/>
          </a:xfrm>
          <a:prstGeom prst="rect">
            <a:avLst/>
          </a:prstGeom>
        </p:spPr>
        <p:txBody>
          <a:bodyPr vert="horz" wrap="square" lIns="0" tIns="13335" rIns="0" bIns="0" rtlCol="0">
            <a:spAutoFit/>
          </a:bodyPr>
          <a:lstStyle/>
          <a:p>
            <a:pPr marL="12700">
              <a:lnSpc>
                <a:spcPct val="100000"/>
              </a:lnSpc>
              <a:spcBef>
                <a:spcPts val="105"/>
              </a:spcBef>
            </a:pPr>
            <a:r>
              <a:rPr sz="1950" b="1" spc="-10" dirty="0">
                <a:latin typeface="Century Gothic"/>
                <a:cs typeface="Century Gothic"/>
              </a:rPr>
              <a:t>Männlich</a:t>
            </a:r>
            <a:endParaRPr sz="1950">
              <a:latin typeface="Century Gothic"/>
              <a:cs typeface="Century Gothic"/>
            </a:endParaRPr>
          </a:p>
        </p:txBody>
      </p:sp>
      <p:sp>
        <p:nvSpPr>
          <p:cNvPr id="11" name="object 11"/>
          <p:cNvSpPr txBox="1"/>
          <p:nvPr/>
        </p:nvSpPr>
        <p:spPr>
          <a:xfrm>
            <a:off x="1837274" y="3690599"/>
            <a:ext cx="1070610" cy="324485"/>
          </a:xfrm>
          <a:prstGeom prst="rect">
            <a:avLst/>
          </a:prstGeom>
        </p:spPr>
        <p:txBody>
          <a:bodyPr vert="horz" wrap="square" lIns="0" tIns="13335" rIns="0" bIns="0" rtlCol="0">
            <a:spAutoFit/>
          </a:bodyPr>
          <a:lstStyle/>
          <a:p>
            <a:pPr marL="12700">
              <a:lnSpc>
                <a:spcPct val="100000"/>
              </a:lnSpc>
              <a:spcBef>
                <a:spcPts val="105"/>
              </a:spcBef>
            </a:pPr>
            <a:r>
              <a:rPr sz="1950" b="1" spc="-10" dirty="0">
                <a:latin typeface="Century Gothic"/>
                <a:cs typeface="Century Gothic"/>
              </a:rPr>
              <a:t>Weiblich</a:t>
            </a:r>
            <a:endParaRPr sz="1950">
              <a:latin typeface="Century Gothic"/>
              <a:cs typeface="Century Gothic"/>
            </a:endParaRPr>
          </a:p>
        </p:txBody>
      </p:sp>
      <p:pic>
        <p:nvPicPr>
          <p:cNvPr id="12" name="object 12"/>
          <p:cNvPicPr/>
          <p:nvPr/>
        </p:nvPicPr>
        <p:blipFill>
          <a:blip r:embed="rId4" cstate="print"/>
          <a:stretch>
            <a:fillRect/>
          </a:stretch>
        </p:blipFill>
        <p:spPr>
          <a:xfrm>
            <a:off x="3114384" y="2269804"/>
            <a:ext cx="3413605" cy="962468"/>
          </a:xfrm>
          <a:prstGeom prst="rect">
            <a:avLst/>
          </a:prstGeom>
        </p:spPr>
      </p:pic>
      <p:sp>
        <p:nvSpPr>
          <p:cNvPr id="13" name="object 13"/>
          <p:cNvSpPr txBox="1"/>
          <p:nvPr/>
        </p:nvSpPr>
        <p:spPr>
          <a:xfrm>
            <a:off x="5267316" y="2501621"/>
            <a:ext cx="1089025" cy="478155"/>
          </a:xfrm>
          <a:prstGeom prst="rect">
            <a:avLst/>
          </a:prstGeom>
        </p:spPr>
        <p:txBody>
          <a:bodyPr vert="horz" wrap="square" lIns="0" tIns="15240" rIns="0" bIns="0" rtlCol="0">
            <a:spAutoFit/>
          </a:bodyPr>
          <a:lstStyle/>
          <a:p>
            <a:pPr marL="12700">
              <a:lnSpc>
                <a:spcPct val="100000"/>
              </a:lnSpc>
              <a:spcBef>
                <a:spcPts val="120"/>
              </a:spcBef>
            </a:pPr>
            <a:r>
              <a:rPr sz="2950" b="1" spc="-10" dirty="0">
                <a:solidFill>
                  <a:srgbClr val="FFFFFF"/>
                </a:solidFill>
                <a:latin typeface="Century Gothic"/>
                <a:cs typeface="Century Gothic"/>
              </a:rPr>
              <a:t>48,7%</a:t>
            </a:r>
            <a:endParaRPr sz="2950">
              <a:latin typeface="Century Gothic"/>
              <a:cs typeface="Century Gothic"/>
            </a:endParaRPr>
          </a:p>
        </p:txBody>
      </p:sp>
      <p:sp>
        <p:nvSpPr>
          <p:cNvPr id="14" name="object 14"/>
          <p:cNvSpPr txBox="1"/>
          <p:nvPr/>
        </p:nvSpPr>
        <p:spPr>
          <a:xfrm>
            <a:off x="2155968" y="4797913"/>
            <a:ext cx="752475" cy="324485"/>
          </a:xfrm>
          <a:prstGeom prst="rect">
            <a:avLst/>
          </a:prstGeom>
        </p:spPr>
        <p:txBody>
          <a:bodyPr vert="horz" wrap="square" lIns="0" tIns="13970" rIns="0" bIns="0" rtlCol="0">
            <a:spAutoFit/>
          </a:bodyPr>
          <a:lstStyle/>
          <a:p>
            <a:pPr marL="12700">
              <a:lnSpc>
                <a:spcPct val="100000"/>
              </a:lnSpc>
              <a:spcBef>
                <a:spcPts val="110"/>
              </a:spcBef>
            </a:pPr>
            <a:r>
              <a:rPr sz="1950" b="1" spc="-10" dirty="0">
                <a:latin typeface="Century Gothic"/>
                <a:cs typeface="Century Gothic"/>
              </a:rPr>
              <a:t>Divers</a:t>
            </a:r>
            <a:endParaRPr sz="1950">
              <a:latin typeface="Century Gothic"/>
              <a:cs typeface="Century Gothic"/>
            </a:endParaRPr>
          </a:p>
        </p:txBody>
      </p:sp>
      <p:pic>
        <p:nvPicPr>
          <p:cNvPr id="15" name="object 15"/>
          <p:cNvPicPr/>
          <p:nvPr/>
        </p:nvPicPr>
        <p:blipFill>
          <a:blip r:embed="rId5" cstate="print"/>
          <a:stretch>
            <a:fillRect/>
          </a:stretch>
        </p:blipFill>
        <p:spPr>
          <a:xfrm>
            <a:off x="3114384" y="3377799"/>
            <a:ext cx="3413605" cy="954930"/>
          </a:xfrm>
          <a:prstGeom prst="rect">
            <a:avLst/>
          </a:prstGeom>
        </p:spPr>
      </p:pic>
      <p:sp>
        <p:nvSpPr>
          <p:cNvPr id="16" name="object 16"/>
          <p:cNvSpPr txBox="1"/>
          <p:nvPr/>
        </p:nvSpPr>
        <p:spPr>
          <a:xfrm>
            <a:off x="5267316" y="3609197"/>
            <a:ext cx="1089025" cy="478155"/>
          </a:xfrm>
          <a:prstGeom prst="rect">
            <a:avLst/>
          </a:prstGeom>
        </p:spPr>
        <p:txBody>
          <a:bodyPr vert="horz" wrap="square" lIns="0" tIns="15240" rIns="0" bIns="0" rtlCol="0">
            <a:spAutoFit/>
          </a:bodyPr>
          <a:lstStyle/>
          <a:p>
            <a:pPr marL="12700">
              <a:lnSpc>
                <a:spcPct val="100000"/>
              </a:lnSpc>
              <a:spcBef>
                <a:spcPts val="120"/>
              </a:spcBef>
            </a:pPr>
            <a:r>
              <a:rPr sz="2950" b="1" spc="-10" dirty="0">
                <a:solidFill>
                  <a:srgbClr val="FFFFFF"/>
                </a:solidFill>
                <a:latin typeface="Century Gothic"/>
                <a:cs typeface="Century Gothic"/>
              </a:rPr>
              <a:t>51,2%</a:t>
            </a:r>
            <a:endParaRPr sz="2950">
              <a:latin typeface="Century Gothic"/>
              <a:cs typeface="Century Gothic"/>
            </a:endParaRPr>
          </a:p>
        </p:txBody>
      </p:sp>
      <p:pic>
        <p:nvPicPr>
          <p:cNvPr id="17" name="object 17"/>
          <p:cNvPicPr/>
          <p:nvPr/>
        </p:nvPicPr>
        <p:blipFill>
          <a:blip r:embed="rId6" cstate="print"/>
          <a:stretch>
            <a:fillRect/>
          </a:stretch>
        </p:blipFill>
        <p:spPr>
          <a:xfrm>
            <a:off x="3114384" y="4485794"/>
            <a:ext cx="3413605" cy="954930"/>
          </a:xfrm>
          <a:prstGeom prst="rect">
            <a:avLst/>
          </a:prstGeom>
        </p:spPr>
      </p:pic>
      <p:sp>
        <p:nvSpPr>
          <p:cNvPr id="18" name="object 18"/>
          <p:cNvSpPr txBox="1"/>
          <p:nvPr/>
        </p:nvSpPr>
        <p:spPr>
          <a:xfrm>
            <a:off x="5478174" y="4716774"/>
            <a:ext cx="877569" cy="478155"/>
          </a:xfrm>
          <a:prstGeom prst="rect">
            <a:avLst/>
          </a:prstGeom>
        </p:spPr>
        <p:txBody>
          <a:bodyPr vert="horz" wrap="square" lIns="0" tIns="15240" rIns="0" bIns="0" rtlCol="0">
            <a:spAutoFit/>
          </a:bodyPr>
          <a:lstStyle/>
          <a:p>
            <a:pPr marL="12700">
              <a:lnSpc>
                <a:spcPct val="100000"/>
              </a:lnSpc>
              <a:spcBef>
                <a:spcPts val="120"/>
              </a:spcBef>
            </a:pPr>
            <a:r>
              <a:rPr sz="2950" b="1" spc="-20" dirty="0">
                <a:solidFill>
                  <a:srgbClr val="FFFFFF"/>
                </a:solidFill>
                <a:latin typeface="Century Gothic"/>
                <a:cs typeface="Century Gothic"/>
              </a:rPr>
              <a:t>0,1%</a:t>
            </a:r>
            <a:endParaRPr sz="2950">
              <a:latin typeface="Century Gothic"/>
              <a:cs typeface="Century Gothic"/>
            </a:endParaRPr>
          </a:p>
        </p:txBody>
      </p:sp>
      <p:sp>
        <p:nvSpPr>
          <p:cNvPr id="19" name="object 19"/>
          <p:cNvSpPr txBox="1"/>
          <p:nvPr/>
        </p:nvSpPr>
        <p:spPr>
          <a:xfrm>
            <a:off x="13728724" y="2583022"/>
            <a:ext cx="1582420" cy="324485"/>
          </a:xfrm>
          <a:prstGeom prst="rect">
            <a:avLst/>
          </a:prstGeom>
        </p:spPr>
        <p:txBody>
          <a:bodyPr vert="horz" wrap="square" lIns="0" tIns="13335" rIns="0" bIns="0" rtlCol="0">
            <a:spAutoFit/>
          </a:bodyPr>
          <a:lstStyle/>
          <a:p>
            <a:pPr marL="12700">
              <a:lnSpc>
                <a:spcPct val="100000"/>
              </a:lnSpc>
              <a:spcBef>
                <a:spcPts val="105"/>
              </a:spcBef>
            </a:pPr>
            <a:r>
              <a:rPr sz="1950" b="1" dirty="0">
                <a:latin typeface="Century Gothic"/>
                <a:cs typeface="Century Gothic"/>
              </a:rPr>
              <a:t>ohne</a:t>
            </a:r>
            <a:r>
              <a:rPr sz="1950" b="1" spc="35" dirty="0">
                <a:latin typeface="Century Gothic"/>
                <a:cs typeface="Century Gothic"/>
              </a:rPr>
              <a:t> </a:t>
            </a:r>
            <a:r>
              <a:rPr sz="1950" b="1" spc="-10" dirty="0">
                <a:latin typeface="Century Gothic"/>
                <a:cs typeface="Century Gothic"/>
              </a:rPr>
              <a:t>Matura</a:t>
            </a:r>
            <a:endParaRPr sz="1950">
              <a:latin typeface="Century Gothic"/>
              <a:cs typeface="Century Gothic"/>
            </a:endParaRPr>
          </a:p>
        </p:txBody>
      </p:sp>
      <p:sp>
        <p:nvSpPr>
          <p:cNvPr id="20" name="object 20"/>
          <p:cNvSpPr txBox="1"/>
          <p:nvPr/>
        </p:nvSpPr>
        <p:spPr>
          <a:xfrm>
            <a:off x="13980098" y="3690599"/>
            <a:ext cx="1326515" cy="324485"/>
          </a:xfrm>
          <a:prstGeom prst="rect">
            <a:avLst/>
          </a:prstGeom>
        </p:spPr>
        <p:txBody>
          <a:bodyPr vert="horz" wrap="square" lIns="0" tIns="13335" rIns="0" bIns="0" rtlCol="0">
            <a:spAutoFit/>
          </a:bodyPr>
          <a:lstStyle/>
          <a:p>
            <a:pPr marL="12700">
              <a:lnSpc>
                <a:spcPct val="100000"/>
              </a:lnSpc>
              <a:spcBef>
                <a:spcPts val="105"/>
              </a:spcBef>
            </a:pPr>
            <a:r>
              <a:rPr sz="1950" b="1" dirty="0">
                <a:latin typeface="Century Gothic"/>
                <a:cs typeface="Century Gothic"/>
              </a:rPr>
              <a:t>mit</a:t>
            </a:r>
            <a:r>
              <a:rPr sz="1950" b="1" spc="50" dirty="0">
                <a:latin typeface="Century Gothic"/>
                <a:cs typeface="Century Gothic"/>
              </a:rPr>
              <a:t> </a:t>
            </a:r>
            <a:r>
              <a:rPr sz="1950" b="1" spc="-10" dirty="0">
                <a:latin typeface="Century Gothic"/>
                <a:cs typeface="Century Gothic"/>
              </a:rPr>
              <a:t>Matura</a:t>
            </a:r>
            <a:endParaRPr sz="1950">
              <a:latin typeface="Century Gothic"/>
              <a:cs typeface="Century Gothic"/>
            </a:endParaRPr>
          </a:p>
        </p:txBody>
      </p:sp>
      <p:sp>
        <p:nvSpPr>
          <p:cNvPr id="21" name="object 21"/>
          <p:cNvSpPr txBox="1"/>
          <p:nvPr/>
        </p:nvSpPr>
        <p:spPr>
          <a:xfrm>
            <a:off x="17927443" y="2501621"/>
            <a:ext cx="1089660" cy="478155"/>
          </a:xfrm>
          <a:prstGeom prst="rect">
            <a:avLst/>
          </a:prstGeom>
        </p:spPr>
        <p:txBody>
          <a:bodyPr vert="horz" wrap="square" lIns="0" tIns="15240" rIns="0" bIns="0" rtlCol="0">
            <a:spAutoFit/>
          </a:bodyPr>
          <a:lstStyle/>
          <a:p>
            <a:pPr marL="12700">
              <a:lnSpc>
                <a:spcPct val="100000"/>
              </a:lnSpc>
              <a:spcBef>
                <a:spcPts val="120"/>
              </a:spcBef>
            </a:pPr>
            <a:r>
              <a:rPr sz="2950" b="1" spc="-10" dirty="0">
                <a:solidFill>
                  <a:srgbClr val="FFFFFF"/>
                </a:solidFill>
                <a:latin typeface="Century Gothic"/>
                <a:cs typeface="Century Gothic"/>
              </a:rPr>
              <a:t>69,1%</a:t>
            </a:r>
            <a:endParaRPr sz="2950">
              <a:latin typeface="Century Gothic"/>
              <a:cs typeface="Century Gothic"/>
            </a:endParaRPr>
          </a:p>
        </p:txBody>
      </p:sp>
      <p:sp>
        <p:nvSpPr>
          <p:cNvPr id="22" name="object 22"/>
          <p:cNvSpPr/>
          <p:nvPr/>
        </p:nvSpPr>
        <p:spPr>
          <a:xfrm>
            <a:off x="15505861" y="3467105"/>
            <a:ext cx="2472690" cy="768985"/>
          </a:xfrm>
          <a:custGeom>
            <a:avLst/>
            <a:gdLst/>
            <a:ahLst/>
            <a:cxnLst/>
            <a:rect l="l" t="t" r="r" b="b"/>
            <a:pathLst>
              <a:path w="2472690" h="768985">
                <a:moveTo>
                  <a:pt x="2344347" y="0"/>
                </a:moveTo>
                <a:lnTo>
                  <a:pt x="128147" y="0"/>
                </a:lnTo>
                <a:lnTo>
                  <a:pt x="78266" y="10070"/>
                </a:lnTo>
                <a:lnTo>
                  <a:pt x="37533" y="37533"/>
                </a:lnTo>
                <a:lnTo>
                  <a:pt x="10070" y="78266"/>
                </a:lnTo>
                <a:lnTo>
                  <a:pt x="0" y="128147"/>
                </a:lnTo>
                <a:lnTo>
                  <a:pt x="0" y="640633"/>
                </a:lnTo>
                <a:lnTo>
                  <a:pt x="10070" y="690514"/>
                </a:lnTo>
                <a:lnTo>
                  <a:pt x="37533" y="731247"/>
                </a:lnTo>
                <a:lnTo>
                  <a:pt x="78266" y="758710"/>
                </a:lnTo>
                <a:lnTo>
                  <a:pt x="128147" y="768781"/>
                </a:lnTo>
                <a:lnTo>
                  <a:pt x="2344347" y="768781"/>
                </a:lnTo>
                <a:lnTo>
                  <a:pt x="2394228" y="758710"/>
                </a:lnTo>
                <a:lnTo>
                  <a:pt x="2434961" y="731247"/>
                </a:lnTo>
                <a:lnTo>
                  <a:pt x="2462424" y="690514"/>
                </a:lnTo>
                <a:lnTo>
                  <a:pt x="2472495" y="640633"/>
                </a:lnTo>
                <a:lnTo>
                  <a:pt x="2472495" y="128147"/>
                </a:lnTo>
                <a:lnTo>
                  <a:pt x="2462424" y="78266"/>
                </a:lnTo>
                <a:lnTo>
                  <a:pt x="2434961" y="37533"/>
                </a:lnTo>
                <a:lnTo>
                  <a:pt x="2394228" y="10070"/>
                </a:lnTo>
                <a:lnTo>
                  <a:pt x="2344347" y="0"/>
                </a:lnTo>
                <a:close/>
              </a:path>
            </a:pathLst>
          </a:custGeom>
          <a:solidFill>
            <a:srgbClr val="95BBBA"/>
          </a:solidFill>
        </p:spPr>
        <p:txBody>
          <a:bodyPr wrap="square" lIns="0" tIns="0" rIns="0" bIns="0" rtlCol="0"/>
          <a:lstStyle/>
          <a:p>
            <a:endParaRPr/>
          </a:p>
        </p:txBody>
      </p:sp>
      <p:sp>
        <p:nvSpPr>
          <p:cNvPr id="23" name="object 23"/>
          <p:cNvSpPr txBox="1"/>
          <p:nvPr/>
        </p:nvSpPr>
        <p:spPr>
          <a:xfrm>
            <a:off x="16717683" y="3609197"/>
            <a:ext cx="1089025" cy="478155"/>
          </a:xfrm>
          <a:prstGeom prst="rect">
            <a:avLst/>
          </a:prstGeom>
        </p:spPr>
        <p:txBody>
          <a:bodyPr vert="horz" wrap="square" lIns="0" tIns="15240" rIns="0" bIns="0" rtlCol="0">
            <a:spAutoFit/>
          </a:bodyPr>
          <a:lstStyle/>
          <a:p>
            <a:pPr marL="12700">
              <a:lnSpc>
                <a:spcPct val="100000"/>
              </a:lnSpc>
              <a:spcBef>
                <a:spcPts val="120"/>
              </a:spcBef>
            </a:pPr>
            <a:r>
              <a:rPr sz="2950" b="1" spc="-10" dirty="0">
                <a:solidFill>
                  <a:srgbClr val="FFFFFF"/>
                </a:solidFill>
                <a:latin typeface="Century Gothic"/>
                <a:cs typeface="Century Gothic"/>
              </a:rPr>
              <a:t>30,9%</a:t>
            </a:r>
            <a:endParaRPr sz="2950">
              <a:latin typeface="Century Gothic"/>
              <a:cs typeface="Century Gothic"/>
            </a:endParaRPr>
          </a:p>
        </p:txBody>
      </p:sp>
      <p:sp>
        <p:nvSpPr>
          <p:cNvPr id="24" name="object 24"/>
          <p:cNvSpPr txBox="1"/>
          <p:nvPr/>
        </p:nvSpPr>
        <p:spPr>
          <a:xfrm>
            <a:off x="15191429" y="7184139"/>
            <a:ext cx="621030" cy="535940"/>
          </a:xfrm>
          <a:prstGeom prst="rect">
            <a:avLst/>
          </a:prstGeom>
        </p:spPr>
        <p:txBody>
          <a:bodyPr vert="horz" wrap="square" lIns="0" tIns="14605" rIns="0" bIns="0" rtlCol="0">
            <a:spAutoFit/>
          </a:bodyPr>
          <a:lstStyle/>
          <a:p>
            <a:pPr marL="103505">
              <a:lnSpc>
                <a:spcPct val="100000"/>
              </a:lnSpc>
              <a:spcBef>
                <a:spcPts val="115"/>
              </a:spcBef>
            </a:pPr>
            <a:r>
              <a:rPr sz="1650" b="1" spc="-25" dirty="0">
                <a:latin typeface="Century Gothic"/>
                <a:cs typeface="Century Gothic"/>
              </a:rPr>
              <a:t>OÖ:</a:t>
            </a:r>
            <a:endParaRPr sz="1650">
              <a:latin typeface="Century Gothic"/>
              <a:cs typeface="Century Gothic"/>
            </a:endParaRPr>
          </a:p>
          <a:p>
            <a:pPr marL="12700">
              <a:lnSpc>
                <a:spcPct val="100000"/>
              </a:lnSpc>
              <a:spcBef>
                <a:spcPts val="35"/>
              </a:spcBef>
            </a:pPr>
            <a:r>
              <a:rPr sz="1650" b="1" spc="-10" dirty="0">
                <a:latin typeface="Century Gothic"/>
                <a:cs typeface="Century Gothic"/>
              </a:rPr>
              <a:t>16,7%</a:t>
            </a:r>
            <a:endParaRPr sz="1650">
              <a:latin typeface="Century Gothic"/>
              <a:cs typeface="Century Gothic"/>
            </a:endParaRPr>
          </a:p>
        </p:txBody>
      </p:sp>
      <p:sp>
        <p:nvSpPr>
          <p:cNvPr id="25" name="object 25"/>
          <p:cNvSpPr txBox="1"/>
          <p:nvPr/>
        </p:nvSpPr>
        <p:spPr>
          <a:xfrm>
            <a:off x="17076371" y="6763785"/>
            <a:ext cx="621030" cy="535940"/>
          </a:xfrm>
          <a:prstGeom prst="rect">
            <a:avLst/>
          </a:prstGeom>
        </p:spPr>
        <p:txBody>
          <a:bodyPr vert="horz" wrap="square" lIns="0" tIns="14605" rIns="0" bIns="0" rtlCol="0">
            <a:spAutoFit/>
          </a:bodyPr>
          <a:lstStyle/>
          <a:p>
            <a:pPr marL="114300">
              <a:lnSpc>
                <a:spcPct val="100000"/>
              </a:lnSpc>
              <a:spcBef>
                <a:spcPts val="115"/>
              </a:spcBef>
            </a:pPr>
            <a:r>
              <a:rPr sz="1650" b="1" spc="-25" dirty="0">
                <a:latin typeface="Century Gothic"/>
                <a:cs typeface="Century Gothic"/>
              </a:rPr>
              <a:t>NÖ:</a:t>
            </a:r>
            <a:endParaRPr sz="1650">
              <a:latin typeface="Century Gothic"/>
              <a:cs typeface="Century Gothic"/>
            </a:endParaRPr>
          </a:p>
          <a:p>
            <a:pPr marL="12700">
              <a:lnSpc>
                <a:spcPct val="100000"/>
              </a:lnSpc>
              <a:spcBef>
                <a:spcPts val="35"/>
              </a:spcBef>
            </a:pPr>
            <a:r>
              <a:rPr sz="1650" b="1" spc="-10" dirty="0">
                <a:latin typeface="Century Gothic"/>
                <a:cs typeface="Century Gothic"/>
              </a:rPr>
              <a:t>18,1%</a:t>
            </a:r>
            <a:endParaRPr sz="1650">
              <a:latin typeface="Century Gothic"/>
              <a:cs typeface="Century Gothic"/>
            </a:endParaRPr>
          </a:p>
        </p:txBody>
      </p:sp>
      <p:sp>
        <p:nvSpPr>
          <p:cNvPr id="26" name="object 26"/>
          <p:cNvSpPr txBox="1"/>
          <p:nvPr/>
        </p:nvSpPr>
        <p:spPr>
          <a:xfrm>
            <a:off x="18067317" y="7011496"/>
            <a:ext cx="622300" cy="535940"/>
          </a:xfrm>
          <a:prstGeom prst="rect">
            <a:avLst/>
          </a:prstGeom>
        </p:spPr>
        <p:txBody>
          <a:bodyPr vert="horz" wrap="square" lIns="0" tIns="14605" rIns="0" bIns="0" rtlCol="0">
            <a:spAutoFit/>
          </a:bodyPr>
          <a:lstStyle/>
          <a:p>
            <a:pPr algn="ctr">
              <a:lnSpc>
                <a:spcPct val="100000"/>
              </a:lnSpc>
              <a:spcBef>
                <a:spcPts val="115"/>
              </a:spcBef>
            </a:pPr>
            <a:r>
              <a:rPr sz="1650" b="1" spc="-25" dirty="0">
                <a:latin typeface="Century Gothic"/>
                <a:cs typeface="Century Gothic"/>
              </a:rPr>
              <a:t>W:</a:t>
            </a:r>
            <a:endParaRPr sz="1650">
              <a:latin typeface="Century Gothic"/>
              <a:cs typeface="Century Gothic"/>
            </a:endParaRPr>
          </a:p>
          <a:p>
            <a:pPr algn="ctr">
              <a:lnSpc>
                <a:spcPct val="100000"/>
              </a:lnSpc>
              <a:spcBef>
                <a:spcPts val="40"/>
              </a:spcBef>
            </a:pPr>
            <a:r>
              <a:rPr sz="1650" b="1" spc="-10" dirty="0">
                <a:latin typeface="Century Gothic"/>
                <a:cs typeface="Century Gothic"/>
              </a:rPr>
              <a:t>22,1%</a:t>
            </a:r>
            <a:endParaRPr sz="1650">
              <a:latin typeface="Century Gothic"/>
              <a:cs typeface="Century Gothic"/>
            </a:endParaRPr>
          </a:p>
        </p:txBody>
      </p:sp>
      <p:sp>
        <p:nvSpPr>
          <p:cNvPr id="27" name="object 27"/>
          <p:cNvSpPr txBox="1"/>
          <p:nvPr/>
        </p:nvSpPr>
        <p:spPr>
          <a:xfrm>
            <a:off x="18417210" y="8731019"/>
            <a:ext cx="534035" cy="535940"/>
          </a:xfrm>
          <a:prstGeom prst="rect">
            <a:avLst/>
          </a:prstGeom>
        </p:spPr>
        <p:txBody>
          <a:bodyPr vert="horz" wrap="square" lIns="0" tIns="14605" rIns="0" bIns="0" rtlCol="0">
            <a:spAutoFit/>
          </a:bodyPr>
          <a:lstStyle/>
          <a:p>
            <a:pPr marL="12700">
              <a:lnSpc>
                <a:spcPct val="100000"/>
              </a:lnSpc>
              <a:spcBef>
                <a:spcPts val="115"/>
              </a:spcBef>
            </a:pPr>
            <a:r>
              <a:rPr sz="1650" b="1" spc="-10" dirty="0">
                <a:latin typeface="Century Gothic"/>
                <a:cs typeface="Century Gothic"/>
              </a:rPr>
              <a:t>Bgld:</a:t>
            </a:r>
            <a:endParaRPr sz="1650">
              <a:latin typeface="Century Gothic"/>
              <a:cs typeface="Century Gothic"/>
            </a:endParaRPr>
          </a:p>
          <a:p>
            <a:pPr marL="28575">
              <a:lnSpc>
                <a:spcPct val="100000"/>
              </a:lnSpc>
              <a:spcBef>
                <a:spcPts val="35"/>
              </a:spcBef>
            </a:pPr>
            <a:r>
              <a:rPr sz="1650" b="1" spc="-20" dirty="0">
                <a:latin typeface="Century Gothic"/>
                <a:cs typeface="Century Gothic"/>
              </a:rPr>
              <a:t>3,4%</a:t>
            </a:r>
            <a:endParaRPr sz="1650">
              <a:latin typeface="Century Gothic"/>
              <a:cs typeface="Century Gothic"/>
            </a:endParaRPr>
          </a:p>
        </p:txBody>
      </p:sp>
      <p:sp>
        <p:nvSpPr>
          <p:cNvPr id="28" name="object 28"/>
          <p:cNvSpPr txBox="1"/>
          <p:nvPr/>
        </p:nvSpPr>
        <p:spPr>
          <a:xfrm>
            <a:off x="16552682" y="8652497"/>
            <a:ext cx="621030" cy="535940"/>
          </a:xfrm>
          <a:prstGeom prst="rect">
            <a:avLst/>
          </a:prstGeom>
        </p:spPr>
        <p:txBody>
          <a:bodyPr vert="horz" wrap="square" lIns="0" tIns="14605" rIns="0" bIns="0" rtlCol="0">
            <a:spAutoFit/>
          </a:bodyPr>
          <a:lstStyle/>
          <a:p>
            <a:pPr marL="34290">
              <a:lnSpc>
                <a:spcPct val="100000"/>
              </a:lnSpc>
              <a:spcBef>
                <a:spcPts val="115"/>
              </a:spcBef>
            </a:pPr>
            <a:r>
              <a:rPr sz="1650" b="1" spc="-10" dirty="0">
                <a:latin typeface="Century Gothic"/>
                <a:cs typeface="Century Gothic"/>
              </a:rPr>
              <a:t>Stmk:</a:t>
            </a:r>
            <a:endParaRPr sz="1650">
              <a:latin typeface="Century Gothic"/>
              <a:cs typeface="Century Gothic"/>
            </a:endParaRPr>
          </a:p>
          <a:p>
            <a:pPr marL="12700">
              <a:lnSpc>
                <a:spcPct val="100000"/>
              </a:lnSpc>
              <a:spcBef>
                <a:spcPts val="35"/>
              </a:spcBef>
            </a:pPr>
            <a:r>
              <a:rPr sz="1650" b="1" spc="-10" dirty="0">
                <a:latin typeface="Century Gothic"/>
                <a:cs typeface="Century Gothic"/>
              </a:rPr>
              <a:t>14,1%</a:t>
            </a:r>
            <a:endParaRPr sz="1650">
              <a:latin typeface="Century Gothic"/>
              <a:cs typeface="Century Gothic"/>
            </a:endParaRPr>
          </a:p>
        </p:txBody>
      </p:sp>
      <p:sp>
        <p:nvSpPr>
          <p:cNvPr id="29" name="object 29"/>
          <p:cNvSpPr txBox="1"/>
          <p:nvPr/>
        </p:nvSpPr>
        <p:spPr>
          <a:xfrm>
            <a:off x="14347894" y="8665479"/>
            <a:ext cx="500380" cy="535940"/>
          </a:xfrm>
          <a:prstGeom prst="rect">
            <a:avLst/>
          </a:prstGeom>
        </p:spPr>
        <p:txBody>
          <a:bodyPr vert="horz" wrap="square" lIns="0" tIns="14605" rIns="0" bIns="0" rtlCol="0">
            <a:spAutoFit/>
          </a:bodyPr>
          <a:lstStyle/>
          <a:p>
            <a:pPr marL="27305">
              <a:lnSpc>
                <a:spcPct val="100000"/>
              </a:lnSpc>
              <a:spcBef>
                <a:spcPts val="115"/>
              </a:spcBef>
            </a:pPr>
            <a:r>
              <a:rPr sz="1650" b="1" spc="-20" dirty="0">
                <a:latin typeface="Century Gothic"/>
                <a:cs typeface="Century Gothic"/>
              </a:rPr>
              <a:t>Sbg:</a:t>
            </a:r>
            <a:endParaRPr sz="1650">
              <a:latin typeface="Century Gothic"/>
              <a:cs typeface="Century Gothic"/>
            </a:endParaRPr>
          </a:p>
          <a:p>
            <a:pPr marL="12700">
              <a:lnSpc>
                <a:spcPct val="100000"/>
              </a:lnSpc>
              <a:spcBef>
                <a:spcPts val="35"/>
              </a:spcBef>
            </a:pPr>
            <a:r>
              <a:rPr sz="1650" b="1" spc="-20" dirty="0">
                <a:latin typeface="Century Gothic"/>
                <a:cs typeface="Century Gothic"/>
              </a:rPr>
              <a:t>6,0%</a:t>
            </a:r>
            <a:endParaRPr sz="1650">
              <a:latin typeface="Century Gothic"/>
              <a:cs typeface="Century Gothic"/>
            </a:endParaRPr>
          </a:p>
        </p:txBody>
      </p:sp>
      <p:sp>
        <p:nvSpPr>
          <p:cNvPr id="30" name="object 30"/>
          <p:cNvSpPr txBox="1"/>
          <p:nvPr/>
        </p:nvSpPr>
        <p:spPr>
          <a:xfrm>
            <a:off x="12537182" y="8834458"/>
            <a:ext cx="500380" cy="535940"/>
          </a:xfrm>
          <a:prstGeom prst="rect">
            <a:avLst/>
          </a:prstGeom>
        </p:spPr>
        <p:txBody>
          <a:bodyPr vert="horz" wrap="square" lIns="0" tIns="14605" rIns="0" bIns="0" rtlCol="0">
            <a:spAutoFit/>
          </a:bodyPr>
          <a:lstStyle/>
          <a:p>
            <a:pPr marL="118745">
              <a:lnSpc>
                <a:spcPct val="100000"/>
              </a:lnSpc>
              <a:spcBef>
                <a:spcPts val="115"/>
              </a:spcBef>
            </a:pPr>
            <a:r>
              <a:rPr sz="1650" b="1" spc="-20" dirty="0">
                <a:latin typeface="Century Gothic"/>
                <a:cs typeface="Century Gothic"/>
              </a:rPr>
              <a:t>Tir:</a:t>
            </a:r>
            <a:endParaRPr sz="1650">
              <a:latin typeface="Century Gothic"/>
              <a:cs typeface="Century Gothic"/>
            </a:endParaRPr>
          </a:p>
          <a:p>
            <a:pPr marL="12700">
              <a:lnSpc>
                <a:spcPct val="100000"/>
              </a:lnSpc>
              <a:spcBef>
                <a:spcPts val="35"/>
              </a:spcBef>
            </a:pPr>
            <a:r>
              <a:rPr sz="1650" b="1" spc="-20" dirty="0">
                <a:latin typeface="Century Gothic"/>
                <a:cs typeface="Century Gothic"/>
              </a:rPr>
              <a:t>8,4%</a:t>
            </a:r>
            <a:endParaRPr sz="1650">
              <a:latin typeface="Century Gothic"/>
              <a:cs typeface="Century Gothic"/>
            </a:endParaRPr>
          </a:p>
        </p:txBody>
      </p:sp>
      <p:sp>
        <p:nvSpPr>
          <p:cNvPr id="31" name="object 31"/>
          <p:cNvSpPr txBox="1"/>
          <p:nvPr/>
        </p:nvSpPr>
        <p:spPr>
          <a:xfrm>
            <a:off x="10711915" y="8800065"/>
            <a:ext cx="509270" cy="535305"/>
          </a:xfrm>
          <a:prstGeom prst="rect">
            <a:avLst/>
          </a:prstGeom>
        </p:spPr>
        <p:txBody>
          <a:bodyPr vert="horz" wrap="square" lIns="0" tIns="8890" rIns="0" bIns="0" rtlCol="0">
            <a:spAutoFit/>
          </a:bodyPr>
          <a:lstStyle/>
          <a:p>
            <a:pPr marL="16510" marR="5080" indent="-4445">
              <a:lnSpc>
                <a:spcPct val="102000"/>
              </a:lnSpc>
              <a:spcBef>
                <a:spcPts val="70"/>
              </a:spcBef>
            </a:pPr>
            <a:r>
              <a:rPr sz="1650" b="1" spc="-20" dirty="0">
                <a:latin typeface="Century Gothic"/>
                <a:cs typeface="Century Gothic"/>
              </a:rPr>
              <a:t>Vbg: 4,3%</a:t>
            </a:r>
            <a:endParaRPr sz="1650">
              <a:latin typeface="Century Gothic"/>
              <a:cs typeface="Century Gothic"/>
            </a:endParaRPr>
          </a:p>
        </p:txBody>
      </p:sp>
      <p:sp>
        <p:nvSpPr>
          <p:cNvPr id="32" name="object 32"/>
          <p:cNvSpPr txBox="1"/>
          <p:nvPr/>
        </p:nvSpPr>
        <p:spPr>
          <a:xfrm>
            <a:off x="1951078" y="6244913"/>
            <a:ext cx="1414780" cy="324485"/>
          </a:xfrm>
          <a:prstGeom prst="rect">
            <a:avLst/>
          </a:prstGeom>
        </p:spPr>
        <p:txBody>
          <a:bodyPr vert="horz" wrap="square" lIns="0" tIns="13970" rIns="0" bIns="0" rtlCol="0">
            <a:spAutoFit/>
          </a:bodyPr>
          <a:lstStyle/>
          <a:p>
            <a:pPr marL="12700">
              <a:lnSpc>
                <a:spcPct val="100000"/>
              </a:lnSpc>
              <a:spcBef>
                <a:spcPts val="110"/>
              </a:spcBef>
            </a:pPr>
            <a:r>
              <a:rPr sz="1950" dirty="0">
                <a:latin typeface="Century Gothic"/>
                <a:cs typeface="Century Gothic"/>
              </a:rPr>
              <a:t>18-29</a:t>
            </a:r>
            <a:r>
              <a:rPr sz="1950" spc="65" dirty="0">
                <a:latin typeface="Century Gothic"/>
                <a:cs typeface="Century Gothic"/>
              </a:rPr>
              <a:t> </a:t>
            </a:r>
            <a:r>
              <a:rPr sz="1950" spc="-10" dirty="0">
                <a:latin typeface="Century Gothic"/>
                <a:cs typeface="Century Gothic"/>
              </a:rPr>
              <a:t>Jahre</a:t>
            </a:r>
            <a:endParaRPr sz="1950">
              <a:latin typeface="Century Gothic"/>
              <a:cs typeface="Century Gothic"/>
            </a:endParaRPr>
          </a:p>
        </p:txBody>
      </p:sp>
      <p:sp>
        <p:nvSpPr>
          <p:cNvPr id="33" name="object 33"/>
          <p:cNvSpPr txBox="1"/>
          <p:nvPr/>
        </p:nvSpPr>
        <p:spPr>
          <a:xfrm>
            <a:off x="1951602" y="8369138"/>
            <a:ext cx="1414780" cy="324485"/>
          </a:xfrm>
          <a:prstGeom prst="rect">
            <a:avLst/>
          </a:prstGeom>
        </p:spPr>
        <p:txBody>
          <a:bodyPr vert="horz" wrap="square" lIns="0" tIns="13335" rIns="0" bIns="0" rtlCol="0">
            <a:spAutoFit/>
          </a:bodyPr>
          <a:lstStyle/>
          <a:p>
            <a:pPr marL="12700">
              <a:lnSpc>
                <a:spcPct val="100000"/>
              </a:lnSpc>
              <a:spcBef>
                <a:spcPts val="105"/>
              </a:spcBef>
            </a:pPr>
            <a:r>
              <a:rPr sz="1950" dirty="0">
                <a:latin typeface="Century Gothic"/>
                <a:cs typeface="Century Gothic"/>
              </a:rPr>
              <a:t>50-59</a:t>
            </a:r>
            <a:r>
              <a:rPr sz="1950" spc="35" dirty="0">
                <a:latin typeface="Century Gothic"/>
                <a:cs typeface="Century Gothic"/>
              </a:rPr>
              <a:t> </a:t>
            </a:r>
            <a:r>
              <a:rPr sz="1950" spc="-10" dirty="0">
                <a:latin typeface="Century Gothic"/>
                <a:cs typeface="Century Gothic"/>
              </a:rPr>
              <a:t>Jahre</a:t>
            </a:r>
            <a:endParaRPr sz="1950">
              <a:latin typeface="Century Gothic"/>
              <a:cs typeface="Century Gothic"/>
            </a:endParaRPr>
          </a:p>
        </p:txBody>
      </p:sp>
      <p:sp>
        <p:nvSpPr>
          <p:cNvPr id="34" name="object 34"/>
          <p:cNvSpPr/>
          <p:nvPr/>
        </p:nvSpPr>
        <p:spPr>
          <a:xfrm>
            <a:off x="3588133" y="6105124"/>
            <a:ext cx="2940050" cy="603250"/>
          </a:xfrm>
          <a:custGeom>
            <a:avLst/>
            <a:gdLst/>
            <a:ahLst/>
            <a:cxnLst/>
            <a:rect l="l" t="t" r="r" b="b"/>
            <a:pathLst>
              <a:path w="2940050" h="603250">
                <a:moveTo>
                  <a:pt x="2839349" y="0"/>
                </a:moveTo>
                <a:lnTo>
                  <a:pt x="100507" y="0"/>
                </a:lnTo>
                <a:lnTo>
                  <a:pt x="61394" y="7886"/>
                </a:lnTo>
                <a:lnTo>
                  <a:pt x="29445" y="29406"/>
                </a:lnTo>
                <a:lnTo>
                  <a:pt x="7901" y="61350"/>
                </a:lnTo>
                <a:lnTo>
                  <a:pt x="0" y="100507"/>
                </a:lnTo>
                <a:lnTo>
                  <a:pt x="0" y="502434"/>
                </a:lnTo>
                <a:lnTo>
                  <a:pt x="7901" y="541548"/>
                </a:lnTo>
                <a:lnTo>
                  <a:pt x="29445" y="573497"/>
                </a:lnTo>
                <a:lnTo>
                  <a:pt x="61394" y="595041"/>
                </a:lnTo>
                <a:lnTo>
                  <a:pt x="100507" y="602942"/>
                </a:lnTo>
                <a:lnTo>
                  <a:pt x="2839349" y="602942"/>
                </a:lnTo>
                <a:lnTo>
                  <a:pt x="2878462" y="595041"/>
                </a:lnTo>
                <a:lnTo>
                  <a:pt x="2910411" y="573497"/>
                </a:lnTo>
                <a:lnTo>
                  <a:pt x="2931955" y="541548"/>
                </a:lnTo>
                <a:lnTo>
                  <a:pt x="2939857" y="502434"/>
                </a:lnTo>
                <a:lnTo>
                  <a:pt x="2939857" y="100507"/>
                </a:lnTo>
                <a:lnTo>
                  <a:pt x="2931955" y="61350"/>
                </a:lnTo>
                <a:lnTo>
                  <a:pt x="2910411" y="29406"/>
                </a:lnTo>
                <a:lnTo>
                  <a:pt x="2878462" y="7886"/>
                </a:lnTo>
                <a:lnTo>
                  <a:pt x="2839349" y="0"/>
                </a:lnTo>
                <a:close/>
              </a:path>
            </a:pathLst>
          </a:custGeom>
          <a:solidFill>
            <a:srgbClr val="95BBBA"/>
          </a:solidFill>
        </p:spPr>
        <p:txBody>
          <a:bodyPr wrap="square" lIns="0" tIns="0" rIns="0" bIns="0" rtlCol="0"/>
          <a:lstStyle/>
          <a:p>
            <a:endParaRPr/>
          </a:p>
        </p:txBody>
      </p:sp>
      <p:sp>
        <p:nvSpPr>
          <p:cNvPr id="35" name="object 35"/>
          <p:cNvSpPr txBox="1"/>
          <p:nvPr/>
        </p:nvSpPr>
        <p:spPr>
          <a:xfrm>
            <a:off x="5276215" y="6163879"/>
            <a:ext cx="1090295" cy="478155"/>
          </a:xfrm>
          <a:prstGeom prst="rect">
            <a:avLst/>
          </a:prstGeom>
        </p:spPr>
        <p:txBody>
          <a:bodyPr vert="horz" wrap="square" lIns="0" tIns="15240" rIns="0" bIns="0" rtlCol="0">
            <a:spAutoFit/>
          </a:bodyPr>
          <a:lstStyle/>
          <a:p>
            <a:pPr marL="12700">
              <a:lnSpc>
                <a:spcPct val="100000"/>
              </a:lnSpc>
              <a:spcBef>
                <a:spcPts val="120"/>
              </a:spcBef>
            </a:pPr>
            <a:r>
              <a:rPr sz="2950" b="1" spc="-10" dirty="0">
                <a:solidFill>
                  <a:srgbClr val="FFFFFF"/>
                </a:solidFill>
                <a:latin typeface="Century Gothic"/>
                <a:cs typeface="Century Gothic"/>
              </a:rPr>
              <a:t>18,7%</a:t>
            </a:r>
            <a:endParaRPr sz="2950">
              <a:latin typeface="Century Gothic"/>
              <a:cs typeface="Century Gothic"/>
            </a:endParaRPr>
          </a:p>
        </p:txBody>
      </p:sp>
      <p:sp>
        <p:nvSpPr>
          <p:cNvPr id="36" name="object 36"/>
          <p:cNvSpPr txBox="1"/>
          <p:nvPr/>
        </p:nvSpPr>
        <p:spPr>
          <a:xfrm>
            <a:off x="1971598" y="9076725"/>
            <a:ext cx="1414780" cy="324485"/>
          </a:xfrm>
          <a:prstGeom prst="rect">
            <a:avLst/>
          </a:prstGeom>
        </p:spPr>
        <p:txBody>
          <a:bodyPr vert="horz" wrap="square" lIns="0" tIns="13970" rIns="0" bIns="0" rtlCol="0">
            <a:spAutoFit/>
          </a:bodyPr>
          <a:lstStyle/>
          <a:p>
            <a:pPr marL="12700">
              <a:lnSpc>
                <a:spcPct val="100000"/>
              </a:lnSpc>
              <a:spcBef>
                <a:spcPts val="110"/>
              </a:spcBef>
            </a:pPr>
            <a:r>
              <a:rPr sz="1950" dirty="0">
                <a:latin typeface="Century Gothic"/>
                <a:cs typeface="Century Gothic"/>
              </a:rPr>
              <a:t>60-69</a:t>
            </a:r>
            <a:r>
              <a:rPr sz="1950" spc="65" dirty="0">
                <a:latin typeface="Century Gothic"/>
                <a:cs typeface="Century Gothic"/>
              </a:rPr>
              <a:t> </a:t>
            </a:r>
            <a:r>
              <a:rPr sz="1950" spc="-10" dirty="0">
                <a:latin typeface="Century Gothic"/>
                <a:cs typeface="Century Gothic"/>
              </a:rPr>
              <a:t>Jahre</a:t>
            </a:r>
            <a:endParaRPr sz="1950">
              <a:latin typeface="Century Gothic"/>
              <a:cs typeface="Century Gothic"/>
            </a:endParaRPr>
          </a:p>
        </p:txBody>
      </p:sp>
      <p:sp>
        <p:nvSpPr>
          <p:cNvPr id="37" name="object 37"/>
          <p:cNvSpPr/>
          <p:nvPr/>
        </p:nvSpPr>
        <p:spPr>
          <a:xfrm>
            <a:off x="3588133" y="6813600"/>
            <a:ext cx="2661285" cy="603250"/>
          </a:xfrm>
          <a:custGeom>
            <a:avLst/>
            <a:gdLst/>
            <a:ahLst/>
            <a:cxnLst/>
            <a:rect l="l" t="t" r="r" b="b"/>
            <a:pathLst>
              <a:path w="2661285" h="603250">
                <a:moveTo>
                  <a:pt x="2560439" y="0"/>
                </a:moveTo>
                <a:lnTo>
                  <a:pt x="100507" y="0"/>
                </a:lnTo>
                <a:lnTo>
                  <a:pt x="61394" y="7901"/>
                </a:lnTo>
                <a:lnTo>
                  <a:pt x="29445" y="29445"/>
                </a:lnTo>
                <a:lnTo>
                  <a:pt x="7901" y="61394"/>
                </a:lnTo>
                <a:lnTo>
                  <a:pt x="0" y="100507"/>
                </a:lnTo>
                <a:lnTo>
                  <a:pt x="0" y="502434"/>
                </a:lnTo>
                <a:lnTo>
                  <a:pt x="7901" y="541548"/>
                </a:lnTo>
                <a:lnTo>
                  <a:pt x="29445" y="573497"/>
                </a:lnTo>
                <a:lnTo>
                  <a:pt x="61394" y="595041"/>
                </a:lnTo>
                <a:lnTo>
                  <a:pt x="100507" y="602942"/>
                </a:lnTo>
                <a:lnTo>
                  <a:pt x="2560439" y="602942"/>
                </a:lnTo>
                <a:lnTo>
                  <a:pt x="2599553" y="595041"/>
                </a:lnTo>
                <a:lnTo>
                  <a:pt x="2631501" y="573497"/>
                </a:lnTo>
                <a:lnTo>
                  <a:pt x="2653046" y="541548"/>
                </a:lnTo>
                <a:lnTo>
                  <a:pt x="2660947" y="502434"/>
                </a:lnTo>
                <a:lnTo>
                  <a:pt x="2660947" y="100507"/>
                </a:lnTo>
                <a:lnTo>
                  <a:pt x="2653046" y="61394"/>
                </a:lnTo>
                <a:lnTo>
                  <a:pt x="2631501" y="29445"/>
                </a:lnTo>
                <a:lnTo>
                  <a:pt x="2599553" y="7901"/>
                </a:lnTo>
                <a:lnTo>
                  <a:pt x="2560439" y="0"/>
                </a:lnTo>
                <a:close/>
              </a:path>
            </a:pathLst>
          </a:custGeom>
          <a:solidFill>
            <a:srgbClr val="95BBBA"/>
          </a:solidFill>
        </p:spPr>
        <p:txBody>
          <a:bodyPr wrap="square" lIns="0" tIns="0" rIns="0" bIns="0" rtlCol="0"/>
          <a:lstStyle/>
          <a:p>
            <a:endParaRPr/>
          </a:p>
        </p:txBody>
      </p:sp>
      <p:sp>
        <p:nvSpPr>
          <p:cNvPr id="38" name="object 38"/>
          <p:cNvSpPr/>
          <p:nvPr/>
        </p:nvSpPr>
        <p:spPr>
          <a:xfrm>
            <a:off x="3588133" y="7522076"/>
            <a:ext cx="2661285" cy="603250"/>
          </a:xfrm>
          <a:custGeom>
            <a:avLst/>
            <a:gdLst/>
            <a:ahLst/>
            <a:cxnLst/>
            <a:rect l="l" t="t" r="r" b="b"/>
            <a:pathLst>
              <a:path w="2661285" h="603250">
                <a:moveTo>
                  <a:pt x="2560439" y="0"/>
                </a:moveTo>
                <a:lnTo>
                  <a:pt x="100507" y="0"/>
                </a:lnTo>
                <a:lnTo>
                  <a:pt x="61394" y="7901"/>
                </a:lnTo>
                <a:lnTo>
                  <a:pt x="29445" y="29445"/>
                </a:lnTo>
                <a:lnTo>
                  <a:pt x="7901" y="61394"/>
                </a:lnTo>
                <a:lnTo>
                  <a:pt x="0" y="100507"/>
                </a:lnTo>
                <a:lnTo>
                  <a:pt x="0" y="502434"/>
                </a:lnTo>
                <a:lnTo>
                  <a:pt x="7901" y="541592"/>
                </a:lnTo>
                <a:lnTo>
                  <a:pt x="29445" y="573536"/>
                </a:lnTo>
                <a:lnTo>
                  <a:pt x="61394" y="595056"/>
                </a:lnTo>
                <a:lnTo>
                  <a:pt x="100507" y="602942"/>
                </a:lnTo>
                <a:lnTo>
                  <a:pt x="2560439" y="602942"/>
                </a:lnTo>
                <a:lnTo>
                  <a:pt x="2599553" y="595056"/>
                </a:lnTo>
                <a:lnTo>
                  <a:pt x="2631501" y="573536"/>
                </a:lnTo>
                <a:lnTo>
                  <a:pt x="2653046" y="541592"/>
                </a:lnTo>
                <a:lnTo>
                  <a:pt x="2660947" y="502434"/>
                </a:lnTo>
                <a:lnTo>
                  <a:pt x="2660947" y="100507"/>
                </a:lnTo>
                <a:lnTo>
                  <a:pt x="2653046" y="61394"/>
                </a:lnTo>
                <a:lnTo>
                  <a:pt x="2631501" y="29445"/>
                </a:lnTo>
                <a:lnTo>
                  <a:pt x="2599553" y="7901"/>
                </a:lnTo>
                <a:lnTo>
                  <a:pt x="2560439" y="0"/>
                </a:lnTo>
                <a:close/>
              </a:path>
            </a:pathLst>
          </a:custGeom>
          <a:solidFill>
            <a:srgbClr val="95BBBA"/>
          </a:solidFill>
        </p:spPr>
        <p:txBody>
          <a:bodyPr wrap="square" lIns="0" tIns="0" rIns="0" bIns="0" rtlCol="0"/>
          <a:lstStyle/>
          <a:p>
            <a:endParaRPr/>
          </a:p>
        </p:txBody>
      </p:sp>
      <p:sp>
        <p:nvSpPr>
          <p:cNvPr id="39" name="object 39"/>
          <p:cNvSpPr txBox="1"/>
          <p:nvPr/>
        </p:nvSpPr>
        <p:spPr>
          <a:xfrm>
            <a:off x="4994689" y="6616793"/>
            <a:ext cx="1090295" cy="1441450"/>
          </a:xfrm>
          <a:prstGeom prst="rect">
            <a:avLst/>
          </a:prstGeom>
        </p:spPr>
        <p:txBody>
          <a:bodyPr vert="horz" wrap="square" lIns="0" tIns="269875" rIns="0" bIns="0" rtlCol="0">
            <a:spAutoFit/>
          </a:bodyPr>
          <a:lstStyle/>
          <a:p>
            <a:pPr marL="12700">
              <a:lnSpc>
                <a:spcPct val="100000"/>
              </a:lnSpc>
              <a:spcBef>
                <a:spcPts val="2125"/>
              </a:spcBef>
            </a:pPr>
            <a:r>
              <a:rPr sz="2950" b="1" spc="-10" dirty="0">
                <a:solidFill>
                  <a:srgbClr val="FFFFFF"/>
                </a:solidFill>
                <a:latin typeface="Century Gothic"/>
                <a:cs typeface="Century Gothic"/>
              </a:rPr>
              <a:t>16,5%</a:t>
            </a:r>
            <a:endParaRPr sz="2950">
              <a:latin typeface="Century Gothic"/>
              <a:cs typeface="Century Gothic"/>
            </a:endParaRPr>
          </a:p>
          <a:p>
            <a:pPr marL="12700">
              <a:lnSpc>
                <a:spcPct val="100000"/>
              </a:lnSpc>
              <a:spcBef>
                <a:spcPts val="2035"/>
              </a:spcBef>
            </a:pPr>
            <a:r>
              <a:rPr sz="2950" b="1" spc="-10" dirty="0">
                <a:solidFill>
                  <a:srgbClr val="FFFFFF"/>
                </a:solidFill>
                <a:latin typeface="Century Gothic"/>
                <a:cs typeface="Century Gothic"/>
              </a:rPr>
              <a:t>15,7%</a:t>
            </a:r>
            <a:endParaRPr sz="2950">
              <a:latin typeface="Century Gothic"/>
              <a:cs typeface="Century Gothic"/>
            </a:endParaRPr>
          </a:p>
        </p:txBody>
      </p:sp>
      <p:sp>
        <p:nvSpPr>
          <p:cNvPr id="40" name="object 40"/>
          <p:cNvSpPr/>
          <p:nvPr/>
        </p:nvSpPr>
        <p:spPr>
          <a:xfrm>
            <a:off x="3588133" y="8230553"/>
            <a:ext cx="2940050" cy="603250"/>
          </a:xfrm>
          <a:custGeom>
            <a:avLst/>
            <a:gdLst/>
            <a:ahLst/>
            <a:cxnLst/>
            <a:rect l="l" t="t" r="r" b="b"/>
            <a:pathLst>
              <a:path w="2940050" h="603250">
                <a:moveTo>
                  <a:pt x="2839349" y="0"/>
                </a:moveTo>
                <a:lnTo>
                  <a:pt x="100507" y="0"/>
                </a:lnTo>
                <a:lnTo>
                  <a:pt x="61394" y="7901"/>
                </a:lnTo>
                <a:lnTo>
                  <a:pt x="29445" y="29445"/>
                </a:lnTo>
                <a:lnTo>
                  <a:pt x="7901" y="61394"/>
                </a:lnTo>
                <a:lnTo>
                  <a:pt x="0" y="100507"/>
                </a:lnTo>
                <a:lnTo>
                  <a:pt x="0" y="502539"/>
                </a:lnTo>
                <a:lnTo>
                  <a:pt x="7901" y="541636"/>
                </a:lnTo>
                <a:lnTo>
                  <a:pt x="29445" y="573549"/>
                </a:lnTo>
                <a:lnTo>
                  <a:pt x="61394" y="595058"/>
                </a:lnTo>
                <a:lnTo>
                  <a:pt x="100507" y="602942"/>
                </a:lnTo>
                <a:lnTo>
                  <a:pt x="2839349" y="602942"/>
                </a:lnTo>
                <a:lnTo>
                  <a:pt x="2878462" y="595058"/>
                </a:lnTo>
                <a:lnTo>
                  <a:pt x="2910411" y="573549"/>
                </a:lnTo>
                <a:lnTo>
                  <a:pt x="2931955" y="541636"/>
                </a:lnTo>
                <a:lnTo>
                  <a:pt x="2939857" y="502539"/>
                </a:lnTo>
                <a:lnTo>
                  <a:pt x="2939857" y="100507"/>
                </a:lnTo>
                <a:lnTo>
                  <a:pt x="2931955" y="61394"/>
                </a:lnTo>
                <a:lnTo>
                  <a:pt x="2910411" y="29445"/>
                </a:lnTo>
                <a:lnTo>
                  <a:pt x="2878462" y="7901"/>
                </a:lnTo>
                <a:lnTo>
                  <a:pt x="2839349" y="0"/>
                </a:lnTo>
                <a:close/>
              </a:path>
            </a:pathLst>
          </a:custGeom>
          <a:solidFill>
            <a:srgbClr val="95BBBA"/>
          </a:solidFill>
        </p:spPr>
        <p:txBody>
          <a:bodyPr wrap="square" lIns="0" tIns="0" rIns="0" bIns="0" rtlCol="0"/>
          <a:lstStyle/>
          <a:p>
            <a:endParaRPr/>
          </a:p>
        </p:txBody>
      </p:sp>
      <p:sp>
        <p:nvSpPr>
          <p:cNvPr id="41" name="object 41"/>
          <p:cNvSpPr/>
          <p:nvPr/>
        </p:nvSpPr>
        <p:spPr>
          <a:xfrm>
            <a:off x="3588133" y="8939029"/>
            <a:ext cx="2533015" cy="595630"/>
          </a:xfrm>
          <a:custGeom>
            <a:avLst/>
            <a:gdLst/>
            <a:ahLst/>
            <a:cxnLst/>
            <a:rect l="l" t="t" r="r" b="b"/>
            <a:pathLst>
              <a:path w="2533015" h="595629">
                <a:moveTo>
                  <a:pt x="2433548" y="0"/>
                </a:moveTo>
                <a:lnTo>
                  <a:pt x="99251" y="0"/>
                </a:lnTo>
                <a:lnTo>
                  <a:pt x="60599" y="7808"/>
                </a:lnTo>
                <a:lnTo>
                  <a:pt x="29053" y="29092"/>
                </a:lnTo>
                <a:lnTo>
                  <a:pt x="7793" y="60643"/>
                </a:lnTo>
                <a:lnTo>
                  <a:pt x="0" y="99251"/>
                </a:lnTo>
                <a:lnTo>
                  <a:pt x="0" y="496257"/>
                </a:lnTo>
                <a:lnTo>
                  <a:pt x="7793" y="534866"/>
                </a:lnTo>
                <a:lnTo>
                  <a:pt x="29053" y="566417"/>
                </a:lnTo>
                <a:lnTo>
                  <a:pt x="60599" y="587701"/>
                </a:lnTo>
                <a:lnTo>
                  <a:pt x="99251" y="595509"/>
                </a:lnTo>
                <a:lnTo>
                  <a:pt x="2433548" y="595509"/>
                </a:lnTo>
                <a:lnTo>
                  <a:pt x="2472200" y="587701"/>
                </a:lnTo>
                <a:lnTo>
                  <a:pt x="2503746" y="566417"/>
                </a:lnTo>
                <a:lnTo>
                  <a:pt x="2525006" y="534866"/>
                </a:lnTo>
                <a:lnTo>
                  <a:pt x="2532799" y="496257"/>
                </a:lnTo>
                <a:lnTo>
                  <a:pt x="2532799" y="99251"/>
                </a:lnTo>
                <a:lnTo>
                  <a:pt x="2525006" y="60643"/>
                </a:lnTo>
                <a:lnTo>
                  <a:pt x="2503746" y="29092"/>
                </a:lnTo>
                <a:lnTo>
                  <a:pt x="2472200" y="7808"/>
                </a:lnTo>
                <a:lnTo>
                  <a:pt x="2433548" y="0"/>
                </a:lnTo>
                <a:close/>
              </a:path>
            </a:pathLst>
          </a:custGeom>
          <a:solidFill>
            <a:srgbClr val="95BBBA"/>
          </a:solidFill>
        </p:spPr>
        <p:txBody>
          <a:bodyPr wrap="square" lIns="0" tIns="0" rIns="0" bIns="0" rtlCol="0"/>
          <a:lstStyle/>
          <a:p>
            <a:endParaRPr/>
          </a:p>
        </p:txBody>
      </p:sp>
      <p:sp>
        <p:nvSpPr>
          <p:cNvPr id="42" name="object 42"/>
          <p:cNvSpPr txBox="1"/>
          <p:nvPr/>
        </p:nvSpPr>
        <p:spPr>
          <a:xfrm>
            <a:off x="4870415" y="8031840"/>
            <a:ext cx="1496060" cy="1442085"/>
          </a:xfrm>
          <a:prstGeom prst="rect">
            <a:avLst/>
          </a:prstGeom>
        </p:spPr>
        <p:txBody>
          <a:bodyPr vert="horz" wrap="square" lIns="0" tIns="271145" rIns="0" bIns="0" rtlCol="0">
            <a:spAutoFit/>
          </a:bodyPr>
          <a:lstStyle/>
          <a:p>
            <a:pPr marL="418465">
              <a:lnSpc>
                <a:spcPct val="100000"/>
              </a:lnSpc>
              <a:spcBef>
                <a:spcPts val="2135"/>
              </a:spcBef>
            </a:pPr>
            <a:r>
              <a:rPr sz="2950" b="1" spc="-10" dirty="0">
                <a:solidFill>
                  <a:srgbClr val="FFFFFF"/>
                </a:solidFill>
                <a:latin typeface="Century Gothic"/>
                <a:cs typeface="Century Gothic"/>
              </a:rPr>
              <a:t>18,1%</a:t>
            </a:r>
            <a:endParaRPr sz="2950">
              <a:latin typeface="Century Gothic"/>
              <a:cs typeface="Century Gothic"/>
            </a:endParaRPr>
          </a:p>
          <a:p>
            <a:pPr marL="12700">
              <a:lnSpc>
                <a:spcPct val="100000"/>
              </a:lnSpc>
              <a:spcBef>
                <a:spcPts val="2035"/>
              </a:spcBef>
            </a:pPr>
            <a:r>
              <a:rPr sz="2950" b="1" spc="-10" dirty="0">
                <a:solidFill>
                  <a:srgbClr val="FFFFFF"/>
                </a:solidFill>
                <a:latin typeface="Century Gothic"/>
                <a:cs typeface="Century Gothic"/>
              </a:rPr>
              <a:t>14,7%</a:t>
            </a:r>
            <a:endParaRPr sz="2950">
              <a:latin typeface="Century Gothic"/>
              <a:cs typeface="Century Gothic"/>
            </a:endParaRPr>
          </a:p>
        </p:txBody>
      </p:sp>
      <p:sp>
        <p:nvSpPr>
          <p:cNvPr id="43" name="object 43"/>
          <p:cNvSpPr txBox="1"/>
          <p:nvPr/>
        </p:nvSpPr>
        <p:spPr>
          <a:xfrm>
            <a:off x="1951392" y="6953232"/>
            <a:ext cx="1414780" cy="324485"/>
          </a:xfrm>
          <a:prstGeom prst="rect">
            <a:avLst/>
          </a:prstGeom>
        </p:spPr>
        <p:txBody>
          <a:bodyPr vert="horz" wrap="square" lIns="0" tIns="13335" rIns="0" bIns="0" rtlCol="0">
            <a:spAutoFit/>
          </a:bodyPr>
          <a:lstStyle/>
          <a:p>
            <a:pPr marL="12700">
              <a:lnSpc>
                <a:spcPct val="100000"/>
              </a:lnSpc>
              <a:spcBef>
                <a:spcPts val="105"/>
              </a:spcBef>
            </a:pPr>
            <a:r>
              <a:rPr sz="1950" dirty="0">
                <a:latin typeface="Century Gothic"/>
                <a:cs typeface="Century Gothic"/>
              </a:rPr>
              <a:t>30-39</a:t>
            </a:r>
            <a:r>
              <a:rPr sz="1950" spc="30" dirty="0">
                <a:latin typeface="Century Gothic"/>
                <a:cs typeface="Century Gothic"/>
              </a:rPr>
              <a:t> </a:t>
            </a:r>
            <a:r>
              <a:rPr sz="1950" spc="-10" dirty="0">
                <a:latin typeface="Century Gothic"/>
                <a:cs typeface="Century Gothic"/>
              </a:rPr>
              <a:t>Jahre</a:t>
            </a:r>
            <a:endParaRPr sz="1950">
              <a:latin typeface="Century Gothic"/>
              <a:cs typeface="Century Gothic"/>
            </a:endParaRPr>
          </a:p>
        </p:txBody>
      </p:sp>
      <p:sp>
        <p:nvSpPr>
          <p:cNvPr id="44" name="object 44"/>
          <p:cNvSpPr txBox="1"/>
          <p:nvPr/>
        </p:nvSpPr>
        <p:spPr>
          <a:xfrm>
            <a:off x="1951392" y="7660819"/>
            <a:ext cx="1414780" cy="324485"/>
          </a:xfrm>
          <a:prstGeom prst="rect">
            <a:avLst/>
          </a:prstGeom>
        </p:spPr>
        <p:txBody>
          <a:bodyPr vert="horz" wrap="square" lIns="0" tIns="13970" rIns="0" bIns="0" rtlCol="0">
            <a:spAutoFit/>
          </a:bodyPr>
          <a:lstStyle/>
          <a:p>
            <a:pPr marL="12700">
              <a:lnSpc>
                <a:spcPct val="100000"/>
              </a:lnSpc>
              <a:spcBef>
                <a:spcPts val="110"/>
              </a:spcBef>
            </a:pPr>
            <a:r>
              <a:rPr sz="1950" dirty="0">
                <a:latin typeface="Century Gothic"/>
                <a:cs typeface="Century Gothic"/>
              </a:rPr>
              <a:t>40-49</a:t>
            </a:r>
            <a:r>
              <a:rPr sz="1950" spc="65" dirty="0">
                <a:latin typeface="Century Gothic"/>
                <a:cs typeface="Century Gothic"/>
              </a:rPr>
              <a:t> </a:t>
            </a:r>
            <a:r>
              <a:rPr sz="1950" spc="-10" dirty="0">
                <a:latin typeface="Century Gothic"/>
                <a:cs typeface="Century Gothic"/>
              </a:rPr>
              <a:t>Jahre</a:t>
            </a:r>
            <a:endParaRPr sz="1950">
              <a:latin typeface="Century Gothic"/>
              <a:cs typeface="Century Gothic"/>
            </a:endParaRPr>
          </a:p>
        </p:txBody>
      </p:sp>
      <p:sp>
        <p:nvSpPr>
          <p:cNvPr id="45" name="object 45"/>
          <p:cNvSpPr/>
          <p:nvPr/>
        </p:nvSpPr>
        <p:spPr>
          <a:xfrm>
            <a:off x="3557980" y="9685196"/>
            <a:ext cx="2661285" cy="603250"/>
          </a:xfrm>
          <a:custGeom>
            <a:avLst/>
            <a:gdLst/>
            <a:ahLst/>
            <a:cxnLst/>
            <a:rect l="l" t="t" r="r" b="b"/>
            <a:pathLst>
              <a:path w="2661285" h="603250">
                <a:moveTo>
                  <a:pt x="2560439" y="0"/>
                </a:moveTo>
                <a:lnTo>
                  <a:pt x="100507" y="0"/>
                </a:lnTo>
                <a:lnTo>
                  <a:pt x="61394" y="7901"/>
                </a:lnTo>
                <a:lnTo>
                  <a:pt x="29445" y="29445"/>
                </a:lnTo>
                <a:lnTo>
                  <a:pt x="7901" y="61394"/>
                </a:lnTo>
                <a:lnTo>
                  <a:pt x="0" y="100507"/>
                </a:lnTo>
                <a:lnTo>
                  <a:pt x="0" y="502539"/>
                </a:lnTo>
                <a:lnTo>
                  <a:pt x="7901" y="541648"/>
                </a:lnTo>
                <a:lnTo>
                  <a:pt x="29445" y="573586"/>
                </a:lnTo>
                <a:lnTo>
                  <a:pt x="61394" y="595119"/>
                </a:lnTo>
                <a:lnTo>
                  <a:pt x="100507" y="603016"/>
                </a:lnTo>
                <a:lnTo>
                  <a:pt x="2560439" y="603016"/>
                </a:lnTo>
                <a:lnTo>
                  <a:pt x="2599553" y="595119"/>
                </a:lnTo>
                <a:lnTo>
                  <a:pt x="2631501" y="573586"/>
                </a:lnTo>
                <a:lnTo>
                  <a:pt x="2653046" y="541648"/>
                </a:lnTo>
                <a:lnTo>
                  <a:pt x="2660947" y="502539"/>
                </a:lnTo>
                <a:lnTo>
                  <a:pt x="2660947" y="100507"/>
                </a:lnTo>
                <a:lnTo>
                  <a:pt x="2653046" y="61394"/>
                </a:lnTo>
                <a:lnTo>
                  <a:pt x="2631501" y="29445"/>
                </a:lnTo>
                <a:lnTo>
                  <a:pt x="2599553" y="7901"/>
                </a:lnTo>
                <a:lnTo>
                  <a:pt x="2560439" y="0"/>
                </a:lnTo>
                <a:close/>
              </a:path>
            </a:pathLst>
          </a:custGeom>
          <a:solidFill>
            <a:srgbClr val="95BBBA"/>
          </a:solidFill>
        </p:spPr>
        <p:txBody>
          <a:bodyPr wrap="square" lIns="0" tIns="0" rIns="0" bIns="0" rtlCol="0"/>
          <a:lstStyle/>
          <a:p>
            <a:endParaRPr/>
          </a:p>
        </p:txBody>
      </p:sp>
      <p:sp>
        <p:nvSpPr>
          <p:cNvPr id="46" name="object 46"/>
          <p:cNvSpPr txBox="1"/>
          <p:nvPr/>
        </p:nvSpPr>
        <p:spPr>
          <a:xfrm>
            <a:off x="15531585" y="9616353"/>
            <a:ext cx="501015" cy="537845"/>
          </a:xfrm>
          <a:prstGeom prst="rect">
            <a:avLst/>
          </a:prstGeom>
        </p:spPr>
        <p:txBody>
          <a:bodyPr vert="horz" wrap="square" lIns="0" tIns="12065" rIns="0" bIns="0" rtlCol="0">
            <a:spAutoFit/>
          </a:bodyPr>
          <a:lstStyle/>
          <a:p>
            <a:pPr marL="61594">
              <a:lnSpc>
                <a:spcPct val="100000"/>
              </a:lnSpc>
              <a:spcBef>
                <a:spcPts val="95"/>
              </a:spcBef>
            </a:pPr>
            <a:r>
              <a:rPr sz="1650" b="1" spc="-20" dirty="0">
                <a:latin typeface="Century Gothic"/>
                <a:cs typeface="Century Gothic"/>
              </a:rPr>
              <a:t>Ktn:</a:t>
            </a:r>
            <a:endParaRPr sz="1650">
              <a:latin typeface="Century Gothic"/>
              <a:cs typeface="Century Gothic"/>
            </a:endParaRPr>
          </a:p>
          <a:p>
            <a:pPr marL="12700">
              <a:lnSpc>
                <a:spcPct val="100000"/>
              </a:lnSpc>
              <a:spcBef>
                <a:spcPts val="40"/>
              </a:spcBef>
            </a:pPr>
            <a:r>
              <a:rPr sz="1650" b="1" spc="-20" dirty="0">
                <a:latin typeface="Century Gothic"/>
                <a:cs typeface="Century Gothic"/>
              </a:rPr>
              <a:t>6,2%</a:t>
            </a:r>
            <a:endParaRPr sz="1650">
              <a:latin typeface="Century Gothic"/>
              <a:cs typeface="Century Gothic"/>
            </a:endParaRPr>
          </a:p>
        </p:txBody>
      </p:sp>
      <p:sp>
        <p:nvSpPr>
          <p:cNvPr id="47" name="object 47"/>
          <p:cNvSpPr txBox="1"/>
          <p:nvPr/>
        </p:nvSpPr>
        <p:spPr>
          <a:xfrm>
            <a:off x="4961919" y="9749514"/>
            <a:ext cx="1089025" cy="483234"/>
          </a:xfrm>
          <a:prstGeom prst="rect">
            <a:avLst/>
          </a:prstGeom>
        </p:spPr>
        <p:txBody>
          <a:bodyPr vert="horz" wrap="square" lIns="0" tIns="12065" rIns="0" bIns="0" rtlCol="0">
            <a:spAutoFit/>
          </a:bodyPr>
          <a:lstStyle/>
          <a:p>
            <a:pPr marL="12700">
              <a:lnSpc>
                <a:spcPct val="100000"/>
              </a:lnSpc>
              <a:spcBef>
                <a:spcPts val="95"/>
              </a:spcBef>
            </a:pPr>
            <a:r>
              <a:rPr sz="2950" b="1" spc="-10" dirty="0">
                <a:solidFill>
                  <a:srgbClr val="FFFFFF"/>
                </a:solidFill>
                <a:latin typeface="Century Gothic"/>
                <a:cs typeface="Century Gothic"/>
              </a:rPr>
              <a:t>16,3%</a:t>
            </a:r>
            <a:endParaRPr sz="2950">
              <a:latin typeface="Century Gothic"/>
              <a:cs typeface="Century Gothic"/>
            </a:endParaRPr>
          </a:p>
        </p:txBody>
      </p:sp>
      <p:sp>
        <p:nvSpPr>
          <p:cNvPr id="48" name="object 48"/>
          <p:cNvSpPr txBox="1"/>
          <p:nvPr/>
        </p:nvSpPr>
        <p:spPr>
          <a:xfrm>
            <a:off x="1948984" y="9834776"/>
            <a:ext cx="1205230" cy="322580"/>
          </a:xfrm>
          <a:prstGeom prst="rect">
            <a:avLst/>
          </a:prstGeom>
        </p:spPr>
        <p:txBody>
          <a:bodyPr vert="horz" wrap="square" lIns="0" tIns="6985" rIns="0" bIns="0" rtlCol="0">
            <a:spAutoFit/>
          </a:bodyPr>
          <a:lstStyle/>
          <a:p>
            <a:pPr marL="12700">
              <a:lnSpc>
                <a:spcPct val="100000"/>
              </a:lnSpc>
              <a:spcBef>
                <a:spcPts val="55"/>
              </a:spcBef>
            </a:pPr>
            <a:r>
              <a:rPr sz="1950" dirty="0">
                <a:latin typeface="Century Gothic"/>
                <a:cs typeface="Century Gothic"/>
              </a:rPr>
              <a:t>70+</a:t>
            </a:r>
            <a:r>
              <a:rPr sz="1950" spc="35" dirty="0">
                <a:latin typeface="Century Gothic"/>
                <a:cs typeface="Century Gothic"/>
              </a:rPr>
              <a:t> </a:t>
            </a:r>
            <a:r>
              <a:rPr sz="1950" spc="-10" dirty="0">
                <a:latin typeface="Century Gothic"/>
                <a:cs typeface="Century Gothic"/>
              </a:rPr>
              <a:t>Jahre</a:t>
            </a:r>
            <a:endParaRPr sz="1950">
              <a:latin typeface="Century Gothic"/>
              <a:cs typeface="Century Gothic"/>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8334725" y="2359109"/>
            <a:ext cx="10850245" cy="8087995"/>
            <a:chOff x="8334725" y="2359109"/>
            <a:chExt cx="10850245" cy="8087995"/>
          </a:xfrm>
        </p:grpSpPr>
        <p:pic>
          <p:nvPicPr>
            <p:cNvPr id="3" name="object 3"/>
            <p:cNvPicPr/>
            <p:nvPr/>
          </p:nvPicPr>
          <p:blipFill>
            <a:blip r:embed="rId2" cstate="print"/>
            <a:stretch>
              <a:fillRect/>
            </a:stretch>
          </p:blipFill>
          <p:spPr>
            <a:xfrm>
              <a:off x="8334725" y="3123598"/>
              <a:ext cx="3233842" cy="4779152"/>
            </a:xfrm>
            <a:prstGeom prst="rect">
              <a:avLst/>
            </a:prstGeom>
          </p:spPr>
        </p:pic>
        <p:pic>
          <p:nvPicPr>
            <p:cNvPr id="4" name="object 4"/>
            <p:cNvPicPr/>
            <p:nvPr/>
          </p:nvPicPr>
          <p:blipFill>
            <a:blip r:embed="rId3" cstate="print"/>
            <a:stretch>
              <a:fillRect/>
            </a:stretch>
          </p:blipFill>
          <p:spPr>
            <a:xfrm>
              <a:off x="10567885" y="6091629"/>
              <a:ext cx="8479849" cy="4354862"/>
            </a:xfrm>
            <a:prstGeom prst="rect">
              <a:avLst/>
            </a:prstGeom>
          </p:spPr>
        </p:pic>
        <p:sp>
          <p:nvSpPr>
            <p:cNvPr id="5" name="object 5"/>
            <p:cNvSpPr/>
            <p:nvPr/>
          </p:nvSpPr>
          <p:spPr>
            <a:xfrm>
              <a:off x="12486854" y="5769679"/>
              <a:ext cx="5998210" cy="0"/>
            </a:xfrm>
            <a:custGeom>
              <a:avLst/>
              <a:gdLst/>
              <a:ahLst/>
              <a:cxnLst/>
              <a:rect l="l" t="t" r="r" b="b"/>
              <a:pathLst>
                <a:path w="5998209">
                  <a:moveTo>
                    <a:pt x="5998125" y="0"/>
                  </a:moveTo>
                  <a:lnTo>
                    <a:pt x="0" y="0"/>
                  </a:lnTo>
                </a:path>
              </a:pathLst>
            </a:custGeom>
            <a:ln w="23559">
              <a:solidFill>
                <a:srgbClr val="991250"/>
              </a:solidFill>
            </a:ln>
          </p:spPr>
          <p:txBody>
            <a:bodyPr wrap="square" lIns="0" tIns="0" rIns="0" bIns="0" rtlCol="0"/>
            <a:lstStyle/>
            <a:p>
              <a:endParaRPr/>
            </a:p>
          </p:txBody>
        </p:sp>
        <p:sp>
          <p:nvSpPr>
            <p:cNvPr id="6" name="object 6"/>
            <p:cNvSpPr/>
            <p:nvPr/>
          </p:nvSpPr>
          <p:spPr>
            <a:xfrm>
              <a:off x="15505861" y="2359109"/>
              <a:ext cx="3679190" cy="768985"/>
            </a:xfrm>
            <a:custGeom>
              <a:avLst/>
              <a:gdLst/>
              <a:ahLst/>
              <a:cxnLst/>
              <a:rect l="l" t="t" r="r" b="b"/>
              <a:pathLst>
                <a:path w="3679190" h="768985">
                  <a:moveTo>
                    <a:pt x="3550442" y="0"/>
                  </a:moveTo>
                  <a:lnTo>
                    <a:pt x="128147" y="0"/>
                  </a:lnTo>
                  <a:lnTo>
                    <a:pt x="78266" y="10070"/>
                  </a:lnTo>
                  <a:lnTo>
                    <a:pt x="37533" y="37533"/>
                  </a:lnTo>
                  <a:lnTo>
                    <a:pt x="10070" y="78266"/>
                  </a:lnTo>
                  <a:lnTo>
                    <a:pt x="0" y="128147"/>
                  </a:lnTo>
                  <a:lnTo>
                    <a:pt x="0" y="640633"/>
                  </a:lnTo>
                  <a:lnTo>
                    <a:pt x="10070" y="690514"/>
                  </a:lnTo>
                  <a:lnTo>
                    <a:pt x="37533" y="731247"/>
                  </a:lnTo>
                  <a:lnTo>
                    <a:pt x="78266" y="758710"/>
                  </a:lnTo>
                  <a:lnTo>
                    <a:pt x="128147" y="768781"/>
                  </a:lnTo>
                  <a:lnTo>
                    <a:pt x="3550442" y="768781"/>
                  </a:lnTo>
                  <a:lnTo>
                    <a:pt x="3600323" y="758710"/>
                  </a:lnTo>
                  <a:lnTo>
                    <a:pt x="3641056" y="731247"/>
                  </a:lnTo>
                  <a:lnTo>
                    <a:pt x="3668519" y="690514"/>
                  </a:lnTo>
                  <a:lnTo>
                    <a:pt x="3678590" y="640633"/>
                  </a:lnTo>
                  <a:lnTo>
                    <a:pt x="3678590" y="128147"/>
                  </a:lnTo>
                  <a:lnTo>
                    <a:pt x="3668519" y="78266"/>
                  </a:lnTo>
                  <a:lnTo>
                    <a:pt x="3641056" y="37533"/>
                  </a:lnTo>
                  <a:lnTo>
                    <a:pt x="3600323" y="10070"/>
                  </a:lnTo>
                  <a:lnTo>
                    <a:pt x="3550442" y="0"/>
                  </a:lnTo>
                  <a:close/>
                </a:path>
              </a:pathLst>
            </a:custGeom>
            <a:solidFill>
              <a:srgbClr val="95BBBA"/>
            </a:solidFill>
          </p:spPr>
          <p:txBody>
            <a:bodyPr wrap="square" lIns="0" tIns="0" rIns="0" bIns="0" rtlCol="0"/>
            <a:lstStyle/>
            <a:p>
              <a:endParaRPr/>
            </a:p>
          </p:txBody>
        </p:sp>
      </p:grpSp>
      <p:sp>
        <p:nvSpPr>
          <p:cNvPr id="7" name="object 7" descr="$PPTXTitle"/>
          <p:cNvSpPr txBox="1">
            <a:spLocks noGrp="1"/>
          </p:cNvSpPr>
          <p:nvPr>
            <p:ph type="title"/>
          </p:nvPr>
        </p:nvSpPr>
        <p:spPr>
          <a:xfrm>
            <a:off x="1445816" y="772779"/>
            <a:ext cx="8766175" cy="532765"/>
          </a:xfrm>
          <a:prstGeom prst="rect">
            <a:avLst/>
          </a:prstGeom>
        </p:spPr>
        <p:txBody>
          <a:bodyPr vert="horz" wrap="square" lIns="0" tIns="15875" rIns="0" bIns="0" rtlCol="0">
            <a:spAutoFit/>
          </a:bodyPr>
          <a:lstStyle/>
          <a:p>
            <a:pPr marL="12700">
              <a:lnSpc>
                <a:spcPct val="100000"/>
              </a:lnSpc>
              <a:spcBef>
                <a:spcPts val="125"/>
              </a:spcBef>
            </a:pPr>
            <a:r>
              <a:rPr sz="3300" dirty="0"/>
              <a:t>Demographische</a:t>
            </a:r>
            <a:r>
              <a:rPr sz="3300" spc="-130" dirty="0"/>
              <a:t> </a:t>
            </a:r>
            <a:r>
              <a:rPr sz="3300" dirty="0"/>
              <a:t>Daten</a:t>
            </a:r>
            <a:r>
              <a:rPr sz="3300" spc="-114" dirty="0"/>
              <a:t> </a:t>
            </a:r>
            <a:r>
              <a:rPr sz="3300" spc="-10" dirty="0"/>
              <a:t>(Netto-Stichprobe)</a:t>
            </a:r>
            <a:endParaRPr sz="3300"/>
          </a:p>
        </p:txBody>
      </p:sp>
      <p:sp>
        <p:nvSpPr>
          <p:cNvPr id="8" name="object 8"/>
          <p:cNvSpPr txBox="1"/>
          <p:nvPr/>
        </p:nvSpPr>
        <p:spPr>
          <a:xfrm>
            <a:off x="1445816" y="1255793"/>
            <a:ext cx="16102330" cy="505459"/>
          </a:xfrm>
          <a:prstGeom prst="rect">
            <a:avLst/>
          </a:prstGeom>
        </p:spPr>
        <p:txBody>
          <a:bodyPr vert="horz" wrap="square" lIns="0" tIns="13970" rIns="0" bIns="0" rtlCol="0">
            <a:spAutoFit/>
          </a:bodyPr>
          <a:lstStyle/>
          <a:p>
            <a:pPr marL="12700">
              <a:lnSpc>
                <a:spcPts val="1880"/>
              </a:lnSpc>
              <a:spcBef>
                <a:spcPts val="110"/>
              </a:spcBef>
            </a:pPr>
            <a:r>
              <a:rPr sz="1650" dirty="0">
                <a:latin typeface="Century Gothic"/>
                <a:cs typeface="Century Gothic"/>
              </a:rPr>
              <a:t>natürlich</a:t>
            </a:r>
            <a:r>
              <a:rPr sz="1650" spc="-90" dirty="0">
                <a:latin typeface="Century Gothic"/>
                <a:cs typeface="Century Gothic"/>
              </a:rPr>
              <a:t> </a:t>
            </a:r>
            <a:r>
              <a:rPr sz="1650" dirty="0">
                <a:latin typeface="Century Gothic"/>
                <a:cs typeface="Century Gothic"/>
              </a:rPr>
              <a:t>anfallende</a:t>
            </a:r>
            <a:r>
              <a:rPr sz="1650" spc="-40" dirty="0">
                <a:latin typeface="Century Gothic"/>
                <a:cs typeface="Century Gothic"/>
              </a:rPr>
              <a:t> </a:t>
            </a:r>
            <a:r>
              <a:rPr sz="1650" spc="-10" dirty="0">
                <a:latin typeface="Century Gothic"/>
                <a:cs typeface="Century Gothic"/>
              </a:rPr>
              <a:t>Verteilung</a:t>
            </a:r>
            <a:r>
              <a:rPr sz="1650" spc="-70" dirty="0">
                <a:latin typeface="Century Gothic"/>
                <a:cs typeface="Century Gothic"/>
              </a:rPr>
              <a:t> </a:t>
            </a:r>
            <a:r>
              <a:rPr sz="1650" dirty="0">
                <a:latin typeface="Century Gothic"/>
                <a:cs typeface="Century Gothic"/>
              </a:rPr>
              <a:t>der</a:t>
            </a:r>
            <a:r>
              <a:rPr sz="1650" spc="-55" dirty="0">
                <a:latin typeface="Century Gothic"/>
                <a:cs typeface="Century Gothic"/>
              </a:rPr>
              <a:t> </a:t>
            </a:r>
            <a:r>
              <a:rPr sz="1650" dirty="0">
                <a:latin typeface="Century Gothic"/>
                <a:cs typeface="Century Gothic"/>
              </a:rPr>
              <a:t>definierten</a:t>
            </a:r>
            <a:r>
              <a:rPr sz="1650" spc="-30" dirty="0">
                <a:latin typeface="Century Gothic"/>
                <a:cs typeface="Century Gothic"/>
              </a:rPr>
              <a:t> </a:t>
            </a:r>
            <a:r>
              <a:rPr sz="1650" dirty="0">
                <a:latin typeface="Century Gothic"/>
                <a:cs typeface="Century Gothic"/>
              </a:rPr>
              <a:t>Zielgruppe</a:t>
            </a:r>
            <a:r>
              <a:rPr sz="1650" spc="-40" dirty="0">
                <a:latin typeface="Century Gothic"/>
                <a:cs typeface="Century Gothic"/>
              </a:rPr>
              <a:t> </a:t>
            </a:r>
            <a:r>
              <a:rPr sz="1650" dirty="0">
                <a:latin typeface="Century Gothic"/>
                <a:cs typeface="Century Gothic"/>
              </a:rPr>
              <a:t>=</a:t>
            </a:r>
            <a:r>
              <a:rPr sz="1650" spc="-10" dirty="0">
                <a:latin typeface="Century Gothic"/>
                <a:cs typeface="Century Gothic"/>
              </a:rPr>
              <a:t> </a:t>
            </a:r>
            <a:r>
              <a:rPr sz="1650" b="1" dirty="0">
                <a:latin typeface="Century Gothic"/>
                <a:cs typeface="Century Gothic"/>
              </a:rPr>
              <a:t>Personen</a:t>
            </a:r>
            <a:r>
              <a:rPr sz="1650" b="1" spc="-25" dirty="0">
                <a:latin typeface="Century Gothic"/>
                <a:cs typeface="Century Gothic"/>
              </a:rPr>
              <a:t> </a:t>
            </a:r>
            <a:r>
              <a:rPr sz="1650" b="1" dirty="0">
                <a:latin typeface="Century Gothic"/>
                <a:cs typeface="Century Gothic"/>
              </a:rPr>
              <a:t>mit</a:t>
            </a:r>
            <a:r>
              <a:rPr sz="1650" b="1" spc="-55" dirty="0">
                <a:latin typeface="Century Gothic"/>
                <a:cs typeface="Century Gothic"/>
              </a:rPr>
              <a:t> </a:t>
            </a:r>
            <a:r>
              <a:rPr sz="1650" b="1" dirty="0">
                <a:latin typeface="Century Gothic"/>
                <a:cs typeface="Century Gothic"/>
              </a:rPr>
              <a:t>Lungen-</a:t>
            </a:r>
            <a:r>
              <a:rPr sz="1650" b="1" spc="-45" dirty="0">
                <a:latin typeface="Century Gothic"/>
                <a:cs typeface="Century Gothic"/>
              </a:rPr>
              <a:t> </a:t>
            </a:r>
            <a:r>
              <a:rPr sz="1650" b="1" dirty="0">
                <a:latin typeface="Century Gothic"/>
                <a:cs typeface="Century Gothic"/>
              </a:rPr>
              <a:t>oder</a:t>
            </a:r>
            <a:r>
              <a:rPr sz="1650" b="1" spc="-85" dirty="0">
                <a:latin typeface="Century Gothic"/>
                <a:cs typeface="Century Gothic"/>
              </a:rPr>
              <a:t> </a:t>
            </a:r>
            <a:r>
              <a:rPr sz="1650" b="1" dirty="0">
                <a:latin typeface="Century Gothic"/>
                <a:cs typeface="Century Gothic"/>
              </a:rPr>
              <a:t>Atemwegserkrankungen</a:t>
            </a:r>
            <a:r>
              <a:rPr sz="1650" b="1" spc="-40" dirty="0">
                <a:latin typeface="Century Gothic"/>
                <a:cs typeface="Century Gothic"/>
              </a:rPr>
              <a:t> </a:t>
            </a:r>
            <a:r>
              <a:rPr sz="1650" dirty="0">
                <a:latin typeface="Century Gothic"/>
                <a:cs typeface="Century Gothic"/>
              </a:rPr>
              <a:t>(Asthma,</a:t>
            </a:r>
            <a:r>
              <a:rPr sz="1650" spc="-70" dirty="0">
                <a:latin typeface="Century Gothic"/>
                <a:cs typeface="Century Gothic"/>
              </a:rPr>
              <a:t> </a:t>
            </a:r>
            <a:r>
              <a:rPr sz="1650" dirty="0">
                <a:latin typeface="Century Gothic"/>
                <a:cs typeface="Century Gothic"/>
              </a:rPr>
              <a:t>COPD</a:t>
            </a:r>
            <a:r>
              <a:rPr sz="1650" spc="-20" dirty="0">
                <a:latin typeface="Century Gothic"/>
                <a:cs typeface="Century Gothic"/>
              </a:rPr>
              <a:t> </a:t>
            </a:r>
            <a:r>
              <a:rPr sz="1650" dirty="0">
                <a:latin typeface="Century Gothic"/>
                <a:cs typeface="Century Gothic"/>
              </a:rPr>
              <a:t>oder</a:t>
            </a:r>
            <a:r>
              <a:rPr sz="1650" spc="-55" dirty="0">
                <a:latin typeface="Century Gothic"/>
                <a:cs typeface="Century Gothic"/>
              </a:rPr>
              <a:t> </a:t>
            </a:r>
            <a:r>
              <a:rPr sz="1650" dirty="0">
                <a:latin typeface="Century Gothic"/>
                <a:cs typeface="Century Gothic"/>
              </a:rPr>
              <a:t>unspezifische</a:t>
            </a:r>
            <a:r>
              <a:rPr sz="1650" spc="-40" dirty="0">
                <a:latin typeface="Century Gothic"/>
                <a:cs typeface="Century Gothic"/>
              </a:rPr>
              <a:t> </a:t>
            </a:r>
            <a:r>
              <a:rPr sz="1650" spc="-10" dirty="0">
                <a:latin typeface="Century Gothic"/>
                <a:cs typeface="Century Gothic"/>
              </a:rPr>
              <a:t>obstruktive</a:t>
            </a:r>
            <a:endParaRPr sz="1650">
              <a:latin typeface="Century Gothic"/>
              <a:cs typeface="Century Gothic"/>
            </a:endParaRPr>
          </a:p>
          <a:p>
            <a:pPr marL="12700">
              <a:lnSpc>
                <a:spcPts val="1880"/>
              </a:lnSpc>
            </a:pPr>
            <a:r>
              <a:rPr sz="1650" spc="-10" dirty="0">
                <a:latin typeface="Century Gothic"/>
                <a:cs typeface="Century Gothic"/>
              </a:rPr>
              <a:t>Lungenerkrankung)</a:t>
            </a:r>
            <a:endParaRPr sz="1650">
              <a:latin typeface="Century Gothic"/>
              <a:cs typeface="Century Gothic"/>
            </a:endParaRPr>
          </a:p>
        </p:txBody>
      </p:sp>
      <p:sp>
        <p:nvSpPr>
          <p:cNvPr id="9" name="object 9"/>
          <p:cNvSpPr/>
          <p:nvPr/>
        </p:nvSpPr>
        <p:spPr>
          <a:xfrm>
            <a:off x="1609383" y="5769679"/>
            <a:ext cx="5998210" cy="0"/>
          </a:xfrm>
          <a:custGeom>
            <a:avLst/>
            <a:gdLst/>
            <a:ahLst/>
            <a:cxnLst/>
            <a:rect l="l" t="t" r="r" b="b"/>
            <a:pathLst>
              <a:path w="5998209">
                <a:moveTo>
                  <a:pt x="5998125" y="0"/>
                </a:moveTo>
                <a:lnTo>
                  <a:pt x="0" y="0"/>
                </a:lnTo>
              </a:path>
            </a:pathLst>
          </a:custGeom>
          <a:ln w="23559">
            <a:solidFill>
              <a:srgbClr val="991250"/>
            </a:solidFill>
          </a:ln>
        </p:spPr>
        <p:txBody>
          <a:bodyPr wrap="square" lIns="0" tIns="0" rIns="0" bIns="0" rtlCol="0"/>
          <a:lstStyle/>
          <a:p>
            <a:endParaRPr/>
          </a:p>
        </p:txBody>
      </p:sp>
      <p:sp>
        <p:nvSpPr>
          <p:cNvPr id="10" name="object 10"/>
          <p:cNvSpPr txBox="1"/>
          <p:nvPr/>
        </p:nvSpPr>
        <p:spPr>
          <a:xfrm>
            <a:off x="9332758" y="2427077"/>
            <a:ext cx="1323340" cy="478155"/>
          </a:xfrm>
          <a:prstGeom prst="rect">
            <a:avLst/>
          </a:prstGeom>
        </p:spPr>
        <p:txBody>
          <a:bodyPr vert="horz" wrap="square" lIns="0" tIns="15240" rIns="0" bIns="0" rtlCol="0">
            <a:spAutoFit/>
          </a:bodyPr>
          <a:lstStyle/>
          <a:p>
            <a:pPr marL="12700">
              <a:lnSpc>
                <a:spcPct val="100000"/>
              </a:lnSpc>
              <a:spcBef>
                <a:spcPts val="120"/>
              </a:spcBef>
            </a:pPr>
            <a:r>
              <a:rPr sz="2950" b="1" dirty="0">
                <a:latin typeface="Century Gothic"/>
                <a:cs typeface="Century Gothic"/>
              </a:rPr>
              <a:t>n</a:t>
            </a:r>
            <a:r>
              <a:rPr sz="2950" b="1" spc="10" dirty="0">
                <a:latin typeface="Century Gothic"/>
                <a:cs typeface="Century Gothic"/>
              </a:rPr>
              <a:t> </a:t>
            </a:r>
            <a:r>
              <a:rPr sz="2950" b="1" dirty="0">
                <a:latin typeface="Century Gothic"/>
                <a:cs typeface="Century Gothic"/>
              </a:rPr>
              <a:t>= </a:t>
            </a:r>
            <a:r>
              <a:rPr sz="2950" b="1" spc="-25" dirty="0">
                <a:latin typeface="Century Gothic"/>
                <a:cs typeface="Century Gothic"/>
              </a:rPr>
              <a:t>309</a:t>
            </a:r>
            <a:endParaRPr sz="2950">
              <a:latin typeface="Century Gothic"/>
              <a:cs typeface="Century Gothic"/>
            </a:endParaRPr>
          </a:p>
        </p:txBody>
      </p:sp>
      <p:sp>
        <p:nvSpPr>
          <p:cNvPr id="11" name="object 11"/>
          <p:cNvSpPr txBox="1"/>
          <p:nvPr/>
        </p:nvSpPr>
        <p:spPr>
          <a:xfrm>
            <a:off x="1758019" y="2583022"/>
            <a:ext cx="1146175" cy="324485"/>
          </a:xfrm>
          <a:prstGeom prst="rect">
            <a:avLst/>
          </a:prstGeom>
        </p:spPr>
        <p:txBody>
          <a:bodyPr vert="horz" wrap="square" lIns="0" tIns="13335" rIns="0" bIns="0" rtlCol="0">
            <a:spAutoFit/>
          </a:bodyPr>
          <a:lstStyle/>
          <a:p>
            <a:pPr marL="12700">
              <a:lnSpc>
                <a:spcPct val="100000"/>
              </a:lnSpc>
              <a:spcBef>
                <a:spcPts val="105"/>
              </a:spcBef>
            </a:pPr>
            <a:r>
              <a:rPr sz="1950" b="1" spc="-10" dirty="0">
                <a:latin typeface="Century Gothic"/>
                <a:cs typeface="Century Gothic"/>
              </a:rPr>
              <a:t>Männlich</a:t>
            </a:r>
            <a:endParaRPr sz="1950">
              <a:latin typeface="Century Gothic"/>
              <a:cs typeface="Century Gothic"/>
            </a:endParaRPr>
          </a:p>
        </p:txBody>
      </p:sp>
      <p:sp>
        <p:nvSpPr>
          <p:cNvPr id="12" name="object 12"/>
          <p:cNvSpPr txBox="1"/>
          <p:nvPr/>
        </p:nvSpPr>
        <p:spPr>
          <a:xfrm>
            <a:off x="1837274" y="3690599"/>
            <a:ext cx="1070610" cy="324485"/>
          </a:xfrm>
          <a:prstGeom prst="rect">
            <a:avLst/>
          </a:prstGeom>
        </p:spPr>
        <p:txBody>
          <a:bodyPr vert="horz" wrap="square" lIns="0" tIns="13335" rIns="0" bIns="0" rtlCol="0">
            <a:spAutoFit/>
          </a:bodyPr>
          <a:lstStyle/>
          <a:p>
            <a:pPr marL="12700">
              <a:lnSpc>
                <a:spcPct val="100000"/>
              </a:lnSpc>
              <a:spcBef>
                <a:spcPts val="105"/>
              </a:spcBef>
            </a:pPr>
            <a:r>
              <a:rPr sz="1950" b="1" spc="-10" dirty="0">
                <a:latin typeface="Century Gothic"/>
                <a:cs typeface="Century Gothic"/>
              </a:rPr>
              <a:t>Weiblich</a:t>
            </a:r>
            <a:endParaRPr sz="1950">
              <a:latin typeface="Century Gothic"/>
              <a:cs typeface="Century Gothic"/>
            </a:endParaRPr>
          </a:p>
        </p:txBody>
      </p:sp>
      <p:pic>
        <p:nvPicPr>
          <p:cNvPr id="13" name="object 13"/>
          <p:cNvPicPr/>
          <p:nvPr/>
        </p:nvPicPr>
        <p:blipFill>
          <a:blip r:embed="rId4" cstate="print"/>
          <a:stretch>
            <a:fillRect/>
          </a:stretch>
        </p:blipFill>
        <p:spPr>
          <a:xfrm>
            <a:off x="3114384" y="2269804"/>
            <a:ext cx="3413605" cy="962468"/>
          </a:xfrm>
          <a:prstGeom prst="rect">
            <a:avLst/>
          </a:prstGeom>
        </p:spPr>
      </p:pic>
      <p:sp>
        <p:nvSpPr>
          <p:cNvPr id="14" name="object 14"/>
          <p:cNvSpPr txBox="1"/>
          <p:nvPr/>
        </p:nvSpPr>
        <p:spPr>
          <a:xfrm>
            <a:off x="5267316" y="2501621"/>
            <a:ext cx="1089025" cy="478155"/>
          </a:xfrm>
          <a:prstGeom prst="rect">
            <a:avLst/>
          </a:prstGeom>
        </p:spPr>
        <p:txBody>
          <a:bodyPr vert="horz" wrap="square" lIns="0" tIns="15240" rIns="0" bIns="0" rtlCol="0">
            <a:spAutoFit/>
          </a:bodyPr>
          <a:lstStyle/>
          <a:p>
            <a:pPr marL="12700">
              <a:lnSpc>
                <a:spcPct val="100000"/>
              </a:lnSpc>
              <a:spcBef>
                <a:spcPts val="120"/>
              </a:spcBef>
            </a:pPr>
            <a:r>
              <a:rPr sz="2950" b="1" spc="-10" dirty="0">
                <a:solidFill>
                  <a:srgbClr val="FFFFFF"/>
                </a:solidFill>
                <a:latin typeface="Century Gothic"/>
                <a:cs typeface="Century Gothic"/>
              </a:rPr>
              <a:t>50,8%</a:t>
            </a:r>
            <a:endParaRPr sz="2950">
              <a:latin typeface="Century Gothic"/>
              <a:cs typeface="Century Gothic"/>
            </a:endParaRPr>
          </a:p>
        </p:txBody>
      </p:sp>
      <p:sp>
        <p:nvSpPr>
          <p:cNvPr id="15" name="object 15"/>
          <p:cNvSpPr txBox="1"/>
          <p:nvPr/>
        </p:nvSpPr>
        <p:spPr>
          <a:xfrm>
            <a:off x="2155968" y="4797913"/>
            <a:ext cx="752475" cy="324485"/>
          </a:xfrm>
          <a:prstGeom prst="rect">
            <a:avLst/>
          </a:prstGeom>
        </p:spPr>
        <p:txBody>
          <a:bodyPr vert="horz" wrap="square" lIns="0" tIns="13970" rIns="0" bIns="0" rtlCol="0">
            <a:spAutoFit/>
          </a:bodyPr>
          <a:lstStyle/>
          <a:p>
            <a:pPr marL="12700">
              <a:lnSpc>
                <a:spcPct val="100000"/>
              </a:lnSpc>
              <a:spcBef>
                <a:spcPts val="110"/>
              </a:spcBef>
            </a:pPr>
            <a:r>
              <a:rPr sz="1950" b="1" spc="-10" dirty="0">
                <a:latin typeface="Century Gothic"/>
                <a:cs typeface="Century Gothic"/>
              </a:rPr>
              <a:t>Divers</a:t>
            </a:r>
            <a:endParaRPr sz="1950">
              <a:latin typeface="Century Gothic"/>
              <a:cs typeface="Century Gothic"/>
            </a:endParaRPr>
          </a:p>
        </p:txBody>
      </p:sp>
      <p:pic>
        <p:nvPicPr>
          <p:cNvPr id="16" name="object 16"/>
          <p:cNvPicPr/>
          <p:nvPr/>
        </p:nvPicPr>
        <p:blipFill>
          <a:blip r:embed="rId5" cstate="print"/>
          <a:stretch>
            <a:fillRect/>
          </a:stretch>
        </p:blipFill>
        <p:spPr>
          <a:xfrm>
            <a:off x="3114384" y="3377799"/>
            <a:ext cx="3413605" cy="954930"/>
          </a:xfrm>
          <a:prstGeom prst="rect">
            <a:avLst/>
          </a:prstGeom>
        </p:spPr>
      </p:pic>
      <p:sp>
        <p:nvSpPr>
          <p:cNvPr id="17" name="object 17"/>
          <p:cNvSpPr txBox="1"/>
          <p:nvPr/>
        </p:nvSpPr>
        <p:spPr>
          <a:xfrm>
            <a:off x="5267316" y="3609197"/>
            <a:ext cx="1089025" cy="478155"/>
          </a:xfrm>
          <a:prstGeom prst="rect">
            <a:avLst/>
          </a:prstGeom>
        </p:spPr>
        <p:txBody>
          <a:bodyPr vert="horz" wrap="square" lIns="0" tIns="15240" rIns="0" bIns="0" rtlCol="0">
            <a:spAutoFit/>
          </a:bodyPr>
          <a:lstStyle/>
          <a:p>
            <a:pPr marL="12700">
              <a:lnSpc>
                <a:spcPct val="100000"/>
              </a:lnSpc>
              <a:spcBef>
                <a:spcPts val="120"/>
              </a:spcBef>
            </a:pPr>
            <a:r>
              <a:rPr sz="2950" b="1" spc="-10" dirty="0">
                <a:solidFill>
                  <a:srgbClr val="FFFFFF"/>
                </a:solidFill>
                <a:latin typeface="Century Gothic"/>
                <a:cs typeface="Century Gothic"/>
              </a:rPr>
              <a:t>48,9%</a:t>
            </a:r>
            <a:endParaRPr sz="2950">
              <a:latin typeface="Century Gothic"/>
              <a:cs typeface="Century Gothic"/>
            </a:endParaRPr>
          </a:p>
        </p:txBody>
      </p:sp>
      <p:pic>
        <p:nvPicPr>
          <p:cNvPr id="18" name="object 18"/>
          <p:cNvPicPr/>
          <p:nvPr/>
        </p:nvPicPr>
        <p:blipFill>
          <a:blip r:embed="rId6" cstate="print"/>
          <a:stretch>
            <a:fillRect/>
          </a:stretch>
        </p:blipFill>
        <p:spPr>
          <a:xfrm>
            <a:off x="3114384" y="4485794"/>
            <a:ext cx="3413605" cy="954930"/>
          </a:xfrm>
          <a:prstGeom prst="rect">
            <a:avLst/>
          </a:prstGeom>
        </p:spPr>
      </p:pic>
      <p:sp>
        <p:nvSpPr>
          <p:cNvPr id="19" name="object 19"/>
          <p:cNvSpPr txBox="1"/>
          <p:nvPr/>
        </p:nvSpPr>
        <p:spPr>
          <a:xfrm>
            <a:off x="5478174" y="4716774"/>
            <a:ext cx="877569" cy="478155"/>
          </a:xfrm>
          <a:prstGeom prst="rect">
            <a:avLst/>
          </a:prstGeom>
        </p:spPr>
        <p:txBody>
          <a:bodyPr vert="horz" wrap="square" lIns="0" tIns="15240" rIns="0" bIns="0" rtlCol="0">
            <a:spAutoFit/>
          </a:bodyPr>
          <a:lstStyle/>
          <a:p>
            <a:pPr marL="12700">
              <a:lnSpc>
                <a:spcPct val="100000"/>
              </a:lnSpc>
              <a:spcBef>
                <a:spcPts val="120"/>
              </a:spcBef>
            </a:pPr>
            <a:r>
              <a:rPr sz="2950" b="1" spc="-20" dirty="0">
                <a:solidFill>
                  <a:srgbClr val="FFFFFF"/>
                </a:solidFill>
                <a:latin typeface="Century Gothic"/>
                <a:cs typeface="Century Gothic"/>
              </a:rPr>
              <a:t>0,3%</a:t>
            </a:r>
            <a:endParaRPr sz="2950">
              <a:latin typeface="Century Gothic"/>
              <a:cs typeface="Century Gothic"/>
            </a:endParaRPr>
          </a:p>
        </p:txBody>
      </p:sp>
      <p:sp>
        <p:nvSpPr>
          <p:cNvPr id="20" name="object 20"/>
          <p:cNvSpPr txBox="1"/>
          <p:nvPr/>
        </p:nvSpPr>
        <p:spPr>
          <a:xfrm>
            <a:off x="13728724" y="2583022"/>
            <a:ext cx="1582420" cy="324485"/>
          </a:xfrm>
          <a:prstGeom prst="rect">
            <a:avLst/>
          </a:prstGeom>
        </p:spPr>
        <p:txBody>
          <a:bodyPr vert="horz" wrap="square" lIns="0" tIns="13335" rIns="0" bIns="0" rtlCol="0">
            <a:spAutoFit/>
          </a:bodyPr>
          <a:lstStyle/>
          <a:p>
            <a:pPr marL="12700">
              <a:lnSpc>
                <a:spcPct val="100000"/>
              </a:lnSpc>
              <a:spcBef>
                <a:spcPts val="105"/>
              </a:spcBef>
            </a:pPr>
            <a:r>
              <a:rPr sz="1950" b="1" dirty="0">
                <a:latin typeface="Century Gothic"/>
                <a:cs typeface="Century Gothic"/>
              </a:rPr>
              <a:t>ohne</a:t>
            </a:r>
            <a:r>
              <a:rPr sz="1950" b="1" spc="35" dirty="0">
                <a:latin typeface="Century Gothic"/>
                <a:cs typeface="Century Gothic"/>
              </a:rPr>
              <a:t> </a:t>
            </a:r>
            <a:r>
              <a:rPr sz="1950" b="1" spc="-10" dirty="0">
                <a:latin typeface="Century Gothic"/>
                <a:cs typeface="Century Gothic"/>
              </a:rPr>
              <a:t>Matura</a:t>
            </a:r>
            <a:endParaRPr sz="1950">
              <a:latin typeface="Century Gothic"/>
              <a:cs typeface="Century Gothic"/>
            </a:endParaRPr>
          </a:p>
        </p:txBody>
      </p:sp>
      <p:sp>
        <p:nvSpPr>
          <p:cNvPr id="21" name="object 21"/>
          <p:cNvSpPr txBox="1"/>
          <p:nvPr/>
        </p:nvSpPr>
        <p:spPr>
          <a:xfrm>
            <a:off x="13980098" y="3690599"/>
            <a:ext cx="1326515" cy="324485"/>
          </a:xfrm>
          <a:prstGeom prst="rect">
            <a:avLst/>
          </a:prstGeom>
        </p:spPr>
        <p:txBody>
          <a:bodyPr vert="horz" wrap="square" lIns="0" tIns="13335" rIns="0" bIns="0" rtlCol="0">
            <a:spAutoFit/>
          </a:bodyPr>
          <a:lstStyle/>
          <a:p>
            <a:pPr marL="12700">
              <a:lnSpc>
                <a:spcPct val="100000"/>
              </a:lnSpc>
              <a:spcBef>
                <a:spcPts val="105"/>
              </a:spcBef>
            </a:pPr>
            <a:r>
              <a:rPr sz="1950" b="1" dirty="0">
                <a:latin typeface="Century Gothic"/>
                <a:cs typeface="Century Gothic"/>
              </a:rPr>
              <a:t>mit</a:t>
            </a:r>
            <a:r>
              <a:rPr sz="1950" b="1" spc="50" dirty="0">
                <a:latin typeface="Century Gothic"/>
                <a:cs typeface="Century Gothic"/>
              </a:rPr>
              <a:t> </a:t>
            </a:r>
            <a:r>
              <a:rPr sz="1950" b="1" spc="-10" dirty="0">
                <a:latin typeface="Century Gothic"/>
                <a:cs typeface="Century Gothic"/>
              </a:rPr>
              <a:t>Matura</a:t>
            </a:r>
            <a:endParaRPr sz="1950">
              <a:latin typeface="Century Gothic"/>
              <a:cs typeface="Century Gothic"/>
            </a:endParaRPr>
          </a:p>
        </p:txBody>
      </p:sp>
      <p:sp>
        <p:nvSpPr>
          <p:cNvPr id="22" name="object 22"/>
          <p:cNvSpPr txBox="1"/>
          <p:nvPr/>
        </p:nvSpPr>
        <p:spPr>
          <a:xfrm>
            <a:off x="17927443" y="2501621"/>
            <a:ext cx="1089660" cy="478155"/>
          </a:xfrm>
          <a:prstGeom prst="rect">
            <a:avLst/>
          </a:prstGeom>
        </p:spPr>
        <p:txBody>
          <a:bodyPr vert="horz" wrap="square" lIns="0" tIns="15240" rIns="0" bIns="0" rtlCol="0">
            <a:spAutoFit/>
          </a:bodyPr>
          <a:lstStyle/>
          <a:p>
            <a:pPr marL="12700">
              <a:lnSpc>
                <a:spcPct val="100000"/>
              </a:lnSpc>
              <a:spcBef>
                <a:spcPts val="120"/>
              </a:spcBef>
            </a:pPr>
            <a:r>
              <a:rPr sz="2950" b="1" spc="-10" dirty="0">
                <a:solidFill>
                  <a:srgbClr val="FFFFFF"/>
                </a:solidFill>
                <a:latin typeface="Century Gothic"/>
                <a:cs typeface="Century Gothic"/>
              </a:rPr>
              <a:t>58,3%</a:t>
            </a:r>
            <a:endParaRPr sz="2950">
              <a:latin typeface="Century Gothic"/>
              <a:cs typeface="Century Gothic"/>
            </a:endParaRPr>
          </a:p>
        </p:txBody>
      </p:sp>
      <p:sp>
        <p:nvSpPr>
          <p:cNvPr id="23" name="object 23"/>
          <p:cNvSpPr/>
          <p:nvPr/>
        </p:nvSpPr>
        <p:spPr>
          <a:xfrm>
            <a:off x="15505861" y="3467105"/>
            <a:ext cx="2978150" cy="768985"/>
          </a:xfrm>
          <a:custGeom>
            <a:avLst/>
            <a:gdLst/>
            <a:ahLst/>
            <a:cxnLst/>
            <a:rect l="l" t="t" r="r" b="b"/>
            <a:pathLst>
              <a:path w="2978150" h="768985">
                <a:moveTo>
                  <a:pt x="2849399" y="0"/>
                </a:moveTo>
                <a:lnTo>
                  <a:pt x="128147" y="0"/>
                </a:lnTo>
                <a:lnTo>
                  <a:pt x="78266" y="10070"/>
                </a:lnTo>
                <a:lnTo>
                  <a:pt x="37533" y="37533"/>
                </a:lnTo>
                <a:lnTo>
                  <a:pt x="10070" y="78266"/>
                </a:lnTo>
                <a:lnTo>
                  <a:pt x="0" y="128147"/>
                </a:lnTo>
                <a:lnTo>
                  <a:pt x="0" y="640633"/>
                </a:lnTo>
                <a:lnTo>
                  <a:pt x="10070" y="690514"/>
                </a:lnTo>
                <a:lnTo>
                  <a:pt x="37533" y="731247"/>
                </a:lnTo>
                <a:lnTo>
                  <a:pt x="78266" y="758710"/>
                </a:lnTo>
                <a:lnTo>
                  <a:pt x="128147" y="768781"/>
                </a:lnTo>
                <a:lnTo>
                  <a:pt x="2849399" y="768781"/>
                </a:lnTo>
                <a:lnTo>
                  <a:pt x="2899280" y="758710"/>
                </a:lnTo>
                <a:lnTo>
                  <a:pt x="2940014" y="731247"/>
                </a:lnTo>
                <a:lnTo>
                  <a:pt x="2967477" y="690514"/>
                </a:lnTo>
                <a:lnTo>
                  <a:pt x="2977547" y="640633"/>
                </a:lnTo>
                <a:lnTo>
                  <a:pt x="2977547" y="128147"/>
                </a:lnTo>
                <a:lnTo>
                  <a:pt x="2967477" y="78266"/>
                </a:lnTo>
                <a:lnTo>
                  <a:pt x="2940014" y="37533"/>
                </a:lnTo>
                <a:lnTo>
                  <a:pt x="2899280" y="10070"/>
                </a:lnTo>
                <a:lnTo>
                  <a:pt x="2849399" y="0"/>
                </a:lnTo>
                <a:close/>
              </a:path>
            </a:pathLst>
          </a:custGeom>
          <a:solidFill>
            <a:srgbClr val="95BBBA"/>
          </a:solidFill>
        </p:spPr>
        <p:txBody>
          <a:bodyPr wrap="square" lIns="0" tIns="0" rIns="0" bIns="0" rtlCol="0"/>
          <a:lstStyle/>
          <a:p>
            <a:endParaRPr/>
          </a:p>
        </p:txBody>
      </p:sp>
      <p:sp>
        <p:nvSpPr>
          <p:cNvPr id="24" name="object 24"/>
          <p:cNvSpPr txBox="1"/>
          <p:nvPr/>
        </p:nvSpPr>
        <p:spPr>
          <a:xfrm>
            <a:off x="17223049" y="3609197"/>
            <a:ext cx="1089660" cy="478155"/>
          </a:xfrm>
          <a:prstGeom prst="rect">
            <a:avLst/>
          </a:prstGeom>
        </p:spPr>
        <p:txBody>
          <a:bodyPr vert="horz" wrap="square" lIns="0" tIns="15240" rIns="0" bIns="0" rtlCol="0">
            <a:spAutoFit/>
          </a:bodyPr>
          <a:lstStyle/>
          <a:p>
            <a:pPr marL="12700">
              <a:lnSpc>
                <a:spcPct val="100000"/>
              </a:lnSpc>
              <a:spcBef>
                <a:spcPts val="120"/>
              </a:spcBef>
            </a:pPr>
            <a:r>
              <a:rPr sz="2950" b="1" spc="-10" dirty="0">
                <a:solidFill>
                  <a:srgbClr val="FFFFFF"/>
                </a:solidFill>
                <a:latin typeface="Century Gothic"/>
                <a:cs typeface="Century Gothic"/>
              </a:rPr>
              <a:t>41,7%</a:t>
            </a:r>
            <a:endParaRPr sz="2950">
              <a:latin typeface="Century Gothic"/>
              <a:cs typeface="Century Gothic"/>
            </a:endParaRPr>
          </a:p>
        </p:txBody>
      </p:sp>
      <p:sp>
        <p:nvSpPr>
          <p:cNvPr id="25" name="object 25"/>
          <p:cNvSpPr txBox="1"/>
          <p:nvPr/>
        </p:nvSpPr>
        <p:spPr>
          <a:xfrm>
            <a:off x="15191429" y="7184139"/>
            <a:ext cx="621030" cy="535940"/>
          </a:xfrm>
          <a:prstGeom prst="rect">
            <a:avLst/>
          </a:prstGeom>
        </p:spPr>
        <p:txBody>
          <a:bodyPr vert="horz" wrap="square" lIns="0" tIns="14605" rIns="0" bIns="0" rtlCol="0">
            <a:spAutoFit/>
          </a:bodyPr>
          <a:lstStyle/>
          <a:p>
            <a:pPr marL="103505">
              <a:lnSpc>
                <a:spcPct val="100000"/>
              </a:lnSpc>
              <a:spcBef>
                <a:spcPts val="115"/>
              </a:spcBef>
            </a:pPr>
            <a:r>
              <a:rPr sz="1650" b="1" spc="-25" dirty="0">
                <a:latin typeface="Century Gothic"/>
                <a:cs typeface="Century Gothic"/>
              </a:rPr>
              <a:t>OÖ:</a:t>
            </a:r>
            <a:endParaRPr sz="1650">
              <a:latin typeface="Century Gothic"/>
              <a:cs typeface="Century Gothic"/>
            </a:endParaRPr>
          </a:p>
          <a:p>
            <a:pPr marL="12700">
              <a:lnSpc>
                <a:spcPct val="100000"/>
              </a:lnSpc>
              <a:spcBef>
                <a:spcPts val="35"/>
              </a:spcBef>
            </a:pPr>
            <a:r>
              <a:rPr sz="1650" b="1" spc="-10" dirty="0">
                <a:latin typeface="Century Gothic"/>
                <a:cs typeface="Century Gothic"/>
              </a:rPr>
              <a:t>14,9%</a:t>
            </a:r>
            <a:endParaRPr sz="1650">
              <a:latin typeface="Century Gothic"/>
              <a:cs typeface="Century Gothic"/>
            </a:endParaRPr>
          </a:p>
        </p:txBody>
      </p:sp>
      <p:sp>
        <p:nvSpPr>
          <p:cNvPr id="26" name="object 26"/>
          <p:cNvSpPr txBox="1"/>
          <p:nvPr/>
        </p:nvSpPr>
        <p:spPr>
          <a:xfrm>
            <a:off x="17076371" y="6763785"/>
            <a:ext cx="621030" cy="535940"/>
          </a:xfrm>
          <a:prstGeom prst="rect">
            <a:avLst/>
          </a:prstGeom>
        </p:spPr>
        <p:txBody>
          <a:bodyPr vert="horz" wrap="square" lIns="0" tIns="14605" rIns="0" bIns="0" rtlCol="0">
            <a:spAutoFit/>
          </a:bodyPr>
          <a:lstStyle/>
          <a:p>
            <a:pPr marL="114300">
              <a:lnSpc>
                <a:spcPct val="100000"/>
              </a:lnSpc>
              <a:spcBef>
                <a:spcPts val="115"/>
              </a:spcBef>
            </a:pPr>
            <a:r>
              <a:rPr sz="1650" b="1" spc="-25" dirty="0">
                <a:latin typeface="Century Gothic"/>
                <a:cs typeface="Century Gothic"/>
              </a:rPr>
              <a:t>NÖ:</a:t>
            </a:r>
            <a:endParaRPr sz="1650">
              <a:latin typeface="Century Gothic"/>
              <a:cs typeface="Century Gothic"/>
            </a:endParaRPr>
          </a:p>
          <a:p>
            <a:pPr marL="12700">
              <a:lnSpc>
                <a:spcPct val="100000"/>
              </a:lnSpc>
              <a:spcBef>
                <a:spcPts val="35"/>
              </a:spcBef>
            </a:pPr>
            <a:r>
              <a:rPr sz="1650" b="1" spc="-10" dirty="0">
                <a:latin typeface="Century Gothic"/>
                <a:cs typeface="Century Gothic"/>
              </a:rPr>
              <a:t>15,9%</a:t>
            </a:r>
            <a:endParaRPr sz="1650">
              <a:latin typeface="Century Gothic"/>
              <a:cs typeface="Century Gothic"/>
            </a:endParaRPr>
          </a:p>
        </p:txBody>
      </p:sp>
      <p:sp>
        <p:nvSpPr>
          <p:cNvPr id="27" name="object 27"/>
          <p:cNvSpPr txBox="1"/>
          <p:nvPr/>
        </p:nvSpPr>
        <p:spPr>
          <a:xfrm>
            <a:off x="18067317" y="7011496"/>
            <a:ext cx="622300" cy="535940"/>
          </a:xfrm>
          <a:prstGeom prst="rect">
            <a:avLst/>
          </a:prstGeom>
        </p:spPr>
        <p:txBody>
          <a:bodyPr vert="horz" wrap="square" lIns="0" tIns="14605" rIns="0" bIns="0" rtlCol="0">
            <a:spAutoFit/>
          </a:bodyPr>
          <a:lstStyle/>
          <a:p>
            <a:pPr algn="ctr">
              <a:lnSpc>
                <a:spcPct val="100000"/>
              </a:lnSpc>
              <a:spcBef>
                <a:spcPts val="115"/>
              </a:spcBef>
            </a:pPr>
            <a:r>
              <a:rPr sz="1650" b="1" spc="-25" dirty="0">
                <a:latin typeface="Century Gothic"/>
                <a:cs typeface="Century Gothic"/>
              </a:rPr>
              <a:t>W:</a:t>
            </a:r>
            <a:endParaRPr sz="1650">
              <a:latin typeface="Century Gothic"/>
              <a:cs typeface="Century Gothic"/>
            </a:endParaRPr>
          </a:p>
          <a:p>
            <a:pPr algn="ctr">
              <a:lnSpc>
                <a:spcPct val="100000"/>
              </a:lnSpc>
              <a:spcBef>
                <a:spcPts val="40"/>
              </a:spcBef>
            </a:pPr>
            <a:r>
              <a:rPr sz="1650" b="1" spc="-10" dirty="0">
                <a:latin typeface="Century Gothic"/>
                <a:cs typeface="Century Gothic"/>
              </a:rPr>
              <a:t>24,3%</a:t>
            </a:r>
            <a:endParaRPr sz="1650">
              <a:latin typeface="Century Gothic"/>
              <a:cs typeface="Century Gothic"/>
            </a:endParaRPr>
          </a:p>
        </p:txBody>
      </p:sp>
      <p:sp>
        <p:nvSpPr>
          <p:cNvPr id="28" name="object 28"/>
          <p:cNvSpPr txBox="1"/>
          <p:nvPr/>
        </p:nvSpPr>
        <p:spPr>
          <a:xfrm>
            <a:off x="18417210" y="8731019"/>
            <a:ext cx="534035" cy="535940"/>
          </a:xfrm>
          <a:prstGeom prst="rect">
            <a:avLst/>
          </a:prstGeom>
        </p:spPr>
        <p:txBody>
          <a:bodyPr vert="horz" wrap="square" lIns="0" tIns="14605" rIns="0" bIns="0" rtlCol="0">
            <a:spAutoFit/>
          </a:bodyPr>
          <a:lstStyle/>
          <a:p>
            <a:pPr marL="12700">
              <a:lnSpc>
                <a:spcPct val="100000"/>
              </a:lnSpc>
              <a:spcBef>
                <a:spcPts val="115"/>
              </a:spcBef>
            </a:pPr>
            <a:r>
              <a:rPr sz="1650" b="1" spc="-10" dirty="0">
                <a:latin typeface="Century Gothic"/>
                <a:cs typeface="Century Gothic"/>
              </a:rPr>
              <a:t>Bgld:</a:t>
            </a:r>
            <a:endParaRPr sz="1650">
              <a:latin typeface="Century Gothic"/>
              <a:cs typeface="Century Gothic"/>
            </a:endParaRPr>
          </a:p>
          <a:p>
            <a:pPr marL="28575">
              <a:lnSpc>
                <a:spcPct val="100000"/>
              </a:lnSpc>
              <a:spcBef>
                <a:spcPts val="35"/>
              </a:spcBef>
            </a:pPr>
            <a:r>
              <a:rPr sz="1650" b="1" spc="-20" dirty="0">
                <a:latin typeface="Century Gothic"/>
                <a:cs typeface="Century Gothic"/>
              </a:rPr>
              <a:t>2,9%</a:t>
            </a:r>
            <a:endParaRPr sz="1650">
              <a:latin typeface="Century Gothic"/>
              <a:cs typeface="Century Gothic"/>
            </a:endParaRPr>
          </a:p>
        </p:txBody>
      </p:sp>
      <p:sp>
        <p:nvSpPr>
          <p:cNvPr id="29" name="object 29"/>
          <p:cNvSpPr txBox="1"/>
          <p:nvPr/>
        </p:nvSpPr>
        <p:spPr>
          <a:xfrm>
            <a:off x="16552682" y="8652497"/>
            <a:ext cx="621030" cy="535940"/>
          </a:xfrm>
          <a:prstGeom prst="rect">
            <a:avLst/>
          </a:prstGeom>
        </p:spPr>
        <p:txBody>
          <a:bodyPr vert="horz" wrap="square" lIns="0" tIns="14605" rIns="0" bIns="0" rtlCol="0">
            <a:spAutoFit/>
          </a:bodyPr>
          <a:lstStyle/>
          <a:p>
            <a:pPr marL="34290">
              <a:lnSpc>
                <a:spcPct val="100000"/>
              </a:lnSpc>
              <a:spcBef>
                <a:spcPts val="115"/>
              </a:spcBef>
            </a:pPr>
            <a:r>
              <a:rPr sz="1650" b="1" spc="-10" dirty="0">
                <a:latin typeface="Century Gothic"/>
                <a:cs typeface="Century Gothic"/>
              </a:rPr>
              <a:t>Stmk:</a:t>
            </a:r>
            <a:endParaRPr sz="1650">
              <a:latin typeface="Century Gothic"/>
              <a:cs typeface="Century Gothic"/>
            </a:endParaRPr>
          </a:p>
          <a:p>
            <a:pPr marL="12700">
              <a:lnSpc>
                <a:spcPct val="100000"/>
              </a:lnSpc>
              <a:spcBef>
                <a:spcPts val="35"/>
              </a:spcBef>
            </a:pPr>
            <a:r>
              <a:rPr sz="1650" b="1" spc="-10" dirty="0">
                <a:latin typeface="Century Gothic"/>
                <a:cs typeface="Century Gothic"/>
              </a:rPr>
              <a:t>14,2%</a:t>
            </a:r>
            <a:endParaRPr sz="1650">
              <a:latin typeface="Century Gothic"/>
              <a:cs typeface="Century Gothic"/>
            </a:endParaRPr>
          </a:p>
        </p:txBody>
      </p:sp>
      <p:sp>
        <p:nvSpPr>
          <p:cNvPr id="30" name="object 30"/>
          <p:cNvSpPr txBox="1"/>
          <p:nvPr/>
        </p:nvSpPr>
        <p:spPr>
          <a:xfrm>
            <a:off x="14347894" y="8665479"/>
            <a:ext cx="500380" cy="535940"/>
          </a:xfrm>
          <a:prstGeom prst="rect">
            <a:avLst/>
          </a:prstGeom>
        </p:spPr>
        <p:txBody>
          <a:bodyPr vert="horz" wrap="square" lIns="0" tIns="14605" rIns="0" bIns="0" rtlCol="0">
            <a:spAutoFit/>
          </a:bodyPr>
          <a:lstStyle/>
          <a:p>
            <a:pPr marL="27305">
              <a:lnSpc>
                <a:spcPct val="100000"/>
              </a:lnSpc>
              <a:spcBef>
                <a:spcPts val="115"/>
              </a:spcBef>
            </a:pPr>
            <a:r>
              <a:rPr sz="1650" b="1" spc="-20" dirty="0">
                <a:latin typeface="Century Gothic"/>
                <a:cs typeface="Century Gothic"/>
              </a:rPr>
              <a:t>Sbg:</a:t>
            </a:r>
            <a:endParaRPr sz="1650">
              <a:latin typeface="Century Gothic"/>
              <a:cs typeface="Century Gothic"/>
            </a:endParaRPr>
          </a:p>
          <a:p>
            <a:pPr marL="12700">
              <a:lnSpc>
                <a:spcPct val="100000"/>
              </a:lnSpc>
              <a:spcBef>
                <a:spcPts val="35"/>
              </a:spcBef>
            </a:pPr>
            <a:r>
              <a:rPr sz="1650" b="1" spc="-20" dirty="0">
                <a:latin typeface="Century Gothic"/>
                <a:cs typeface="Century Gothic"/>
              </a:rPr>
              <a:t>9,1%</a:t>
            </a:r>
            <a:endParaRPr sz="1650">
              <a:latin typeface="Century Gothic"/>
              <a:cs typeface="Century Gothic"/>
            </a:endParaRPr>
          </a:p>
        </p:txBody>
      </p:sp>
      <p:sp>
        <p:nvSpPr>
          <p:cNvPr id="31" name="object 31"/>
          <p:cNvSpPr txBox="1"/>
          <p:nvPr/>
        </p:nvSpPr>
        <p:spPr>
          <a:xfrm>
            <a:off x="12537182" y="8834458"/>
            <a:ext cx="500380" cy="535940"/>
          </a:xfrm>
          <a:prstGeom prst="rect">
            <a:avLst/>
          </a:prstGeom>
        </p:spPr>
        <p:txBody>
          <a:bodyPr vert="horz" wrap="square" lIns="0" tIns="14605" rIns="0" bIns="0" rtlCol="0">
            <a:spAutoFit/>
          </a:bodyPr>
          <a:lstStyle/>
          <a:p>
            <a:pPr marL="118745">
              <a:lnSpc>
                <a:spcPct val="100000"/>
              </a:lnSpc>
              <a:spcBef>
                <a:spcPts val="115"/>
              </a:spcBef>
            </a:pPr>
            <a:r>
              <a:rPr sz="1650" b="1" spc="-20" dirty="0">
                <a:latin typeface="Century Gothic"/>
                <a:cs typeface="Century Gothic"/>
              </a:rPr>
              <a:t>Tir:</a:t>
            </a:r>
            <a:endParaRPr sz="1650">
              <a:latin typeface="Century Gothic"/>
              <a:cs typeface="Century Gothic"/>
            </a:endParaRPr>
          </a:p>
          <a:p>
            <a:pPr marL="12700">
              <a:lnSpc>
                <a:spcPct val="100000"/>
              </a:lnSpc>
              <a:spcBef>
                <a:spcPts val="35"/>
              </a:spcBef>
            </a:pPr>
            <a:r>
              <a:rPr sz="1650" b="1" spc="-20" dirty="0">
                <a:latin typeface="Century Gothic"/>
                <a:cs typeface="Century Gothic"/>
              </a:rPr>
              <a:t>9,7%</a:t>
            </a:r>
            <a:endParaRPr sz="1650">
              <a:latin typeface="Century Gothic"/>
              <a:cs typeface="Century Gothic"/>
            </a:endParaRPr>
          </a:p>
        </p:txBody>
      </p:sp>
      <p:sp>
        <p:nvSpPr>
          <p:cNvPr id="32" name="object 32"/>
          <p:cNvSpPr txBox="1"/>
          <p:nvPr/>
        </p:nvSpPr>
        <p:spPr>
          <a:xfrm>
            <a:off x="10711915" y="8800065"/>
            <a:ext cx="509270" cy="535305"/>
          </a:xfrm>
          <a:prstGeom prst="rect">
            <a:avLst/>
          </a:prstGeom>
        </p:spPr>
        <p:txBody>
          <a:bodyPr vert="horz" wrap="square" lIns="0" tIns="8890" rIns="0" bIns="0" rtlCol="0">
            <a:spAutoFit/>
          </a:bodyPr>
          <a:lstStyle/>
          <a:p>
            <a:pPr marL="16510" marR="5080" indent="-4445">
              <a:lnSpc>
                <a:spcPct val="102000"/>
              </a:lnSpc>
              <a:spcBef>
                <a:spcPts val="70"/>
              </a:spcBef>
            </a:pPr>
            <a:r>
              <a:rPr sz="1650" b="1" spc="-20" dirty="0">
                <a:latin typeface="Century Gothic"/>
                <a:cs typeface="Century Gothic"/>
              </a:rPr>
              <a:t>Vbg: 3,2%</a:t>
            </a:r>
            <a:endParaRPr sz="1650">
              <a:latin typeface="Century Gothic"/>
              <a:cs typeface="Century Gothic"/>
            </a:endParaRPr>
          </a:p>
        </p:txBody>
      </p:sp>
      <p:sp>
        <p:nvSpPr>
          <p:cNvPr id="33" name="object 33"/>
          <p:cNvSpPr txBox="1"/>
          <p:nvPr/>
        </p:nvSpPr>
        <p:spPr>
          <a:xfrm>
            <a:off x="1951078" y="6244913"/>
            <a:ext cx="1414780" cy="324485"/>
          </a:xfrm>
          <a:prstGeom prst="rect">
            <a:avLst/>
          </a:prstGeom>
        </p:spPr>
        <p:txBody>
          <a:bodyPr vert="horz" wrap="square" lIns="0" tIns="13970" rIns="0" bIns="0" rtlCol="0">
            <a:spAutoFit/>
          </a:bodyPr>
          <a:lstStyle/>
          <a:p>
            <a:pPr marL="12700">
              <a:lnSpc>
                <a:spcPct val="100000"/>
              </a:lnSpc>
              <a:spcBef>
                <a:spcPts val="110"/>
              </a:spcBef>
            </a:pPr>
            <a:r>
              <a:rPr sz="1950" dirty="0">
                <a:latin typeface="Century Gothic"/>
                <a:cs typeface="Century Gothic"/>
              </a:rPr>
              <a:t>18-29</a:t>
            </a:r>
            <a:r>
              <a:rPr sz="1950" spc="65" dirty="0">
                <a:latin typeface="Century Gothic"/>
                <a:cs typeface="Century Gothic"/>
              </a:rPr>
              <a:t> </a:t>
            </a:r>
            <a:r>
              <a:rPr sz="1950" spc="-10" dirty="0">
                <a:latin typeface="Century Gothic"/>
                <a:cs typeface="Century Gothic"/>
              </a:rPr>
              <a:t>Jahre</a:t>
            </a:r>
            <a:endParaRPr sz="1950">
              <a:latin typeface="Century Gothic"/>
              <a:cs typeface="Century Gothic"/>
            </a:endParaRPr>
          </a:p>
        </p:txBody>
      </p:sp>
      <p:sp>
        <p:nvSpPr>
          <p:cNvPr id="34" name="object 34"/>
          <p:cNvSpPr txBox="1"/>
          <p:nvPr/>
        </p:nvSpPr>
        <p:spPr>
          <a:xfrm>
            <a:off x="1951602" y="8369138"/>
            <a:ext cx="1414780" cy="324485"/>
          </a:xfrm>
          <a:prstGeom prst="rect">
            <a:avLst/>
          </a:prstGeom>
        </p:spPr>
        <p:txBody>
          <a:bodyPr vert="horz" wrap="square" lIns="0" tIns="13335" rIns="0" bIns="0" rtlCol="0">
            <a:spAutoFit/>
          </a:bodyPr>
          <a:lstStyle/>
          <a:p>
            <a:pPr marL="12700">
              <a:lnSpc>
                <a:spcPct val="100000"/>
              </a:lnSpc>
              <a:spcBef>
                <a:spcPts val="105"/>
              </a:spcBef>
            </a:pPr>
            <a:r>
              <a:rPr sz="1950" dirty="0">
                <a:latin typeface="Century Gothic"/>
                <a:cs typeface="Century Gothic"/>
              </a:rPr>
              <a:t>50-59</a:t>
            </a:r>
            <a:r>
              <a:rPr sz="1950" spc="35" dirty="0">
                <a:latin typeface="Century Gothic"/>
                <a:cs typeface="Century Gothic"/>
              </a:rPr>
              <a:t> </a:t>
            </a:r>
            <a:r>
              <a:rPr sz="1950" spc="-10" dirty="0">
                <a:latin typeface="Century Gothic"/>
                <a:cs typeface="Century Gothic"/>
              </a:rPr>
              <a:t>Jahre</a:t>
            </a:r>
            <a:endParaRPr sz="1950">
              <a:latin typeface="Century Gothic"/>
              <a:cs typeface="Century Gothic"/>
            </a:endParaRPr>
          </a:p>
        </p:txBody>
      </p:sp>
      <p:sp>
        <p:nvSpPr>
          <p:cNvPr id="35" name="object 35"/>
          <p:cNvSpPr/>
          <p:nvPr/>
        </p:nvSpPr>
        <p:spPr>
          <a:xfrm>
            <a:off x="3588133" y="6105124"/>
            <a:ext cx="3679190" cy="603250"/>
          </a:xfrm>
          <a:custGeom>
            <a:avLst/>
            <a:gdLst/>
            <a:ahLst/>
            <a:cxnLst/>
            <a:rect l="l" t="t" r="r" b="b"/>
            <a:pathLst>
              <a:path w="3679190" h="603250">
                <a:moveTo>
                  <a:pt x="3578082" y="0"/>
                </a:moveTo>
                <a:lnTo>
                  <a:pt x="100507" y="0"/>
                </a:lnTo>
                <a:lnTo>
                  <a:pt x="61394" y="7886"/>
                </a:lnTo>
                <a:lnTo>
                  <a:pt x="29445" y="29406"/>
                </a:lnTo>
                <a:lnTo>
                  <a:pt x="7901" y="61350"/>
                </a:lnTo>
                <a:lnTo>
                  <a:pt x="0" y="100507"/>
                </a:lnTo>
                <a:lnTo>
                  <a:pt x="0" y="502434"/>
                </a:lnTo>
                <a:lnTo>
                  <a:pt x="7901" y="541548"/>
                </a:lnTo>
                <a:lnTo>
                  <a:pt x="29445" y="573497"/>
                </a:lnTo>
                <a:lnTo>
                  <a:pt x="61394" y="595041"/>
                </a:lnTo>
                <a:lnTo>
                  <a:pt x="100507" y="602942"/>
                </a:lnTo>
                <a:lnTo>
                  <a:pt x="3578082" y="602942"/>
                </a:lnTo>
                <a:lnTo>
                  <a:pt x="3617196" y="595041"/>
                </a:lnTo>
                <a:lnTo>
                  <a:pt x="3649144" y="573497"/>
                </a:lnTo>
                <a:lnTo>
                  <a:pt x="3670689" y="541548"/>
                </a:lnTo>
                <a:lnTo>
                  <a:pt x="3678590" y="502434"/>
                </a:lnTo>
                <a:lnTo>
                  <a:pt x="3678590" y="100507"/>
                </a:lnTo>
                <a:lnTo>
                  <a:pt x="3670689" y="61350"/>
                </a:lnTo>
                <a:lnTo>
                  <a:pt x="3649144" y="29406"/>
                </a:lnTo>
                <a:lnTo>
                  <a:pt x="3617196" y="7886"/>
                </a:lnTo>
                <a:lnTo>
                  <a:pt x="3578082" y="0"/>
                </a:lnTo>
                <a:close/>
              </a:path>
            </a:pathLst>
          </a:custGeom>
          <a:solidFill>
            <a:srgbClr val="95BBBA"/>
          </a:solidFill>
        </p:spPr>
        <p:txBody>
          <a:bodyPr wrap="square" lIns="0" tIns="0" rIns="0" bIns="0" rtlCol="0"/>
          <a:lstStyle/>
          <a:p>
            <a:endParaRPr/>
          </a:p>
        </p:txBody>
      </p:sp>
      <p:sp>
        <p:nvSpPr>
          <p:cNvPr id="36" name="object 36"/>
          <p:cNvSpPr txBox="1"/>
          <p:nvPr/>
        </p:nvSpPr>
        <p:spPr>
          <a:xfrm>
            <a:off x="6013379" y="6163879"/>
            <a:ext cx="1089660" cy="478155"/>
          </a:xfrm>
          <a:prstGeom prst="rect">
            <a:avLst/>
          </a:prstGeom>
        </p:spPr>
        <p:txBody>
          <a:bodyPr vert="horz" wrap="square" lIns="0" tIns="15240" rIns="0" bIns="0" rtlCol="0">
            <a:spAutoFit/>
          </a:bodyPr>
          <a:lstStyle/>
          <a:p>
            <a:pPr marL="12700">
              <a:lnSpc>
                <a:spcPct val="100000"/>
              </a:lnSpc>
              <a:spcBef>
                <a:spcPts val="120"/>
              </a:spcBef>
            </a:pPr>
            <a:r>
              <a:rPr sz="2950" b="1" spc="-10" dirty="0">
                <a:solidFill>
                  <a:srgbClr val="FFFFFF"/>
                </a:solidFill>
                <a:latin typeface="Century Gothic"/>
                <a:cs typeface="Century Gothic"/>
              </a:rPr>
              <a:t>26,5%</a:t>
            </a:r>
            <a:endParaRPr sz="2950">
              <a:latin typeface="Century Gothic"/>
              <a:cs typeface="Century Gothic"/>
            </a:endParaRPr>
          </a:p>
        </p:txBody>
      </p:sp>
      <p:sp>
        <p:nvSpPr>
          <p:cNvPr id="37" name="object 37"/>
          <p:cNvSpPr txBox="1"/>
          <p:nvPr/>
        </p:nvSpPr>
        <p:spPr>
          <a:xfrm>
            <a:off x="1971598" y="9076725"/>
            <a:ext cx="1414780" cy="324485"/>
          </a:xfrm>
          <a:prstGeom prst="rect">
            <a:avLst/>
          </a:prstGeom>
        </p:spPr>
        <p:txBody>
          <a:bodyPr vert="horz" wrap="square" lIns="0" tIns="13970" rIns="0" bIns="0" rtlCol="0">
            <a:spAutoFit/>
          </a:bodyPr>
          <a:lstStyle/>
          <a:p>
            <a:pPr marL="12700">
              <a:lnSpc>
                <a:spcPct val="100000"/>
              </a:lnSpc>
              <a:spcBef>
                <a:spcPts val="110"/>
              </a:spcBef>
            </a:pPr>
            <a:r>
              <a:rPr sz="1950" dirty="0">
                <a:latin typeface="Century Gothic"/>
                <a:cs typeface="Century Gothic"/>
              </a:rPr>
              <a:t>60-69</a:t>
            </a:r>
            <a:r>
              <a:rPr sz="1950" spc="65" dirty="0">
                <a:latin typeface="Century Gothic"/>
                <a:cs typeface="Century Gothic"/>
              </a:rPr>
              <a:t> </a:t>
            </a:r>
            <a:r>
              <a:rPr sz="1950" spc="-10" dirty="0">
                <a:latin typeface="Century Gothic"/>
                <a:cs typeface="Century Gothic"/>
              </a:rPr>
              <a:t>Jahre</a:t>
            </a:r>
            <a:endParaRPr sz="1950">
              <a:latin typeface="Century Gothic"/>
              <a:cs typeface="Century Gothic"/>
            </a:endParaRPr>
          </a:p>
        </p:txBody>
      </p:sp>
      <p:sp>
        <p:nvSpPr>
          <p:cNvPr id="38" name="object 38"/>
          <p:cNvSpPr/>
          <p:nvPr/>
        </p:nvSpPr>
        <p:spPr>
          <a:xfrm>
            <a:off x="3588133" y="6813600"/>
            <a:ext cx="3196590" cy="603250"/>
          </a:xfrm>
          <a:custGeom>
            <a:avLst/>
            <a:gdLst/>
            <a:ahLst/>
            <a:cxnLst/>
            <a:rect l="l" t="t" r="r" b="b"/>
            <a:pathLst>
              <a:path w="3196590" h="603250">
                <a:moveTo>
                  <a:pt x="3095644" y="0"/>
                </a:moveTo>
                <a:lnTo>
                  <a:pt x="100507" y="0"/>
                </a:lnTo>
                <a:lnTo>
                  <a:pt x="61394" y="7901"/>
                </a:lnTo>
                <a:lnTo>
                  <a:pt x="29445" y="29445"/>
                </a:lnTo>
                <a:lnTo>
                  <a:pt x="7901" y="61394"/>
                </a:lnTo>
                <a:lnTo>
                  <a:pt x="0" y="100507"/>
                </a:lnTo>
                <a:lnTo>
                  <a:pt x="0" y="502434"/>
                </a:lnTo>
                <a:lnTo>
                  <a:pt x="7901" y="541548"/>
                </a:lnTo>
                <a:lnTo>
                  <a:pt x="29445" y="573497"/>
                </a:lnTo>
                <a:lnTo>
                  <a:pt x="61394" y="595041"/>
                </a:lnTo>
                <a:lnTo>
                  <a:pt x="100507" y="602942"/>
                </a:lnTo>
                <a:lnTo>
                  <a:pt x="3095644" y="602942"/>
                </a:lnTo>
                <a:lnTo>
                  <a:pt x="3134758" y="595041"/>
                </a:lnTo>
                <a:lnTo>
                  <a:pt x="3166706" y="573497"/>
                </a:lnTo>
                <a:lnTo>
                  <a:pt x="3188251" y="541548"/>
                </a:lnTo>
                <a:lnTo>
                  <a:pt x="3196152" y="502434"/>
                </a:lnTo>
                <a:lnTo>
                  <a:pt x="3196152" y="100507"/>
                </a:lnTo>
                <a:lnTo>
                  <a:pt x="3188251" y="61394"/>
                </a:lnTo>
                <a:lnTo>
                  <a:pt x="3166706" y="29445"/>
                </a:lnTo>
                <a:lnTo>
                  <a:pt x="3134758" y="7901"/>
                </a:lnTo>
                <a:lnTo>
                  <a:pt x="3095644" y="0"/>
                </a:lnTo>
                <a:close/>
              </a:path>
            </a:pathLst>
          </a:custGeom>
          <a:solidFill>
            <a:srgbClr val="95BBBA"/>
          </a:solidFill>
        </p:spPr>
        <p:txBody>
          <a:bodyPr wrap="square" lIns="0" tIns="0" rIns="0" bIns="0" rtlCol="0"/>
          <a:lstStyle/>
          <a:p>
            <a:endParaRPr/>
          </a:p>
        </p:txBody>
      </p:sp>
      <p:sp>
        <p:nvSpPr>
          <p:cNvPr id="39" name="object 39"/>
          <p:cNvSpPr/>
          <p:nvPr/>
        </p:nvSpPr>
        <p:spPr>
          <a:xfrm>
            <a:off x="3588133" y="7522076"/>
            <a:ext cx="2661285" cy="603250"/>
          </a:xfrm>
          <a:custGeom>
            <a:avLst/>
            <a:gdLst/>
            <a:ahLst/>
            <a:cxnLst/>
            <a:rect l="l" t="t" r="r" b="b"/>
            <a:pathLst>
              <a:path w="2661285" h="603250">
                <a:moveTo>
                  <a:pt x="2560439" y="0"/>
                </a:moveTo>
                <a:lnTo>
                  <a:pt x="100507" y="0"/>
                </a:lnTo>
                <a:lnTo>
                  <a:pt x="61394" y="7901"/>
                </a:lnTo>
                <a:lnTo>
                  <a:pt x="29445" y="29445"/>
                </a:lnTo>
                <a:lnTo>
                  <a:pt x="7901" y="61394"/>
                </a:lnTo>
                <a:lnTo>
                  <a:pt x="0" y="100507"/>
                </a:lnTo>
                <a:lnTo>
                  <a:pt x="0" y="502434"/>
                </a:lnTo>
                <a:lnTo>
                  <a:pt x="7901" y="541592"/>
                </a:lnTo>
                <a:lnTo>
                  <a:pt x="29445" y="573536"/>
                </a:lnTo>
                <a:lnTo>
                  <a:pt x="61394" y="595056"/>
                </a:lnTo>
                <a:lnTo>
                  <a:pt x="100507" y="602942"/>
                </a:lnTo>
                <a:lnTo>
                  <a:pt x="2560439" y="602942"/>
                </a:lnTo>
                <a:lnTo>
                  <a:pt x="2599553" y="595056"/>
                </a:lnTo>
                <a:lnTo>
                  <a:pt x="2631501" y="573536"/>
                </a:lnTo>
                <a:lnTo>
                  <a:pt x="2653046" y="541592"/>
                </a:lnTo>
                <a:lnTo>
                  <a:pt x="2660947" y="502434"/>
                </a:lnTo>
                <a:lnTo>
                  <a:pt x="2660947" y="100507"/>
                </a:lnTo>
                <a:lnTo>
                  <a:pt x="2653046" y="61394"/>
                </a:lnTo>
                <a:lnTo>
                  <a:pt x="2631501" y="29445"/>
                </a:lnTo>
                <a:lnTo>
                  <a:pt x="2599553" y="7901"/>
                </a:lnTo>
                <a:lnTo>
                  <a:pt x="2560439" y="0"/>
                </a:lnTo>
                <a:close/>
              </a:path>
            </a:pathLst>
          </a:custGeom>
          <a:solidFill>
            <a:srgbClr val="95BBBA"/>
          </a:solidFill>
        </p:spPr>
        <p:txBody>
          <a:bodyPr wrap="square" lIns="0" tIns="0" rIns="0" bIns="0" rtlCol="0"/>
          <a:lstStyle/>
          <a:p>
            <a:endParaRPr/>
          </a:p>
        </p:txBody>
      </p:sp>
      <p:sp>
        <p:nvSpPr>
          <p:cNvPr id="40" name="object 40"/>
          <p:cNvSpPr txBox="1"/>
          <p:nvPr/>
        </p:nvSpPr>
        <p:spPr>
          <a:xfrm>
            <a:off x="4994689" y="6616793"/>
            <a:ext cx="1621790" cy="1441450"/>
          </a:xfrm>
          <a:prstGeom prst="rect">
            <a:avLst/>
          </a:prstGeom>
        </p:spPr>
        <p:txBody>
          <a:bodyPr vert="horz" wrap="square" lIns="0" tIns="269875" rIns="0" bIns="0" rtlCol="0">
            <a:spAutoFit/>
          </a:bodyPr>
          <a:lstStyle/>
          <a:p>
            <a:pPr marL="545465">
              <a:lnSpc>
                <a:spcPct val="100000"/>
              </a:lnSpc>
              <a:spcBef>
                <a:spcPts val="2125"/>
              </a:spcBef>
            </a:pPr>
            <a:r>
              <a:rPr sz="2950" b="1" spc="-10" dirty="0">
                <a:solidFill>
                  <a:srgbClr val="FFFFFF"/>
                </a:solidFill>
                <a:latin typeface="Century Gothic"/>
                <a:cs typeface="Century Gothic"/>
              </a:rPr>
              <a:t>19,4%</a:t>
            </a:r>
            <a:endParaRPr sz="2950">
              <a:latin typeface="Century Gothic"/>
              <a:cs typeface="Century Gothic"/>
            </a:endParaRPr>
          </a:p>
          <a:p>
            <a:pPr marL="12700">
              <a:lnSpc>
                <a:spcPct val="100000"/>
              </a:lnSpc>
              <a:spcBef>
                <a:spcPts val="2035"/>
              </a:spcBef>
            </a:pPr>
            <a:r>
              <a:rPr sz="2950" b="1" spc="-10" dirty="0">
                <a:solidFill>
                  <a:srgbClr val="FFFFFF"/>
                </a:solidFill>
                <a:latin typeface="Century Gothic"/>
                <a:cs typeface="Century Gothic"/>
              </a:rPr>
              <a:t>14,2%</a:t>
            </a:r>
            <a:endParaRPr sz="2950">
              <a:latin typeface="Century Gothic"/>
              <a:cs typeface="Century Gothic"/>
            </a:endParaRPr>
          </a:p>
        </p:txBody>
      </p:sp>
      <p:sp>
        <p:nvSpPr>
          <p:cNvPr id="41" name="object 41"/>
          <p:cNvSpPr/>
          <p:nvPr/>
        </p:nvSpPr>
        <p:spPr>
          <a:xfrm>
            <a:off x="3588133" y="8230553"/>
            <a:ext cx="2367280" cy="603250"/>
          </a:xfrm>
          <a:custGeom>
            <a:avLst/>
            <a:gdLst/>
            <a:ahLst/>
            <a:cxnLst/>
            <a:rect l="l" t="t" r="r" b="b"/>
            <a:pathLst>
              <a:path w="2367279" h="603250">
                <a:moveTo>
                  <a:pt x="2266453" y="0"/>
                </a:moveTo>
                <a:lnTo>
                  <a:pt x="100507" y="0"/>
                </a:lnTo>
                <a:lnTo>
                  <a:pt x="61394" y="7901"/>
                </a:lnTo>
                <a:lnTo>
                  <a:pt x="29445" y="29445"/>
                </a:lnTo>
                <a:lnTo>
                  <a:pt x="7901" y="61394"/>
                </a:lnTo>
                <a:lnTo>
                  <a:pt x="0" y="100507"/>
                </a:lnTo>
                <a:lnTo>
                  <a:pt x="0" y="502539"/>
                </a:lnTo>
                <a:lnTo>
                  <a:pt x="7901" y="541636"/>
                </a:lnTo>
                <a:lnTo>
                  <a:pt x="29445" y="573549"/>
                </a:lnTo>
                <a:lnTo>
                  <a:pt x="61394" y="595058"/>
                </a:lnTo>
                <a:lnTo>
                  <a:pt x="100507" y="602942"/>
                </a:lnTo>
                <a:lnTo>
                  <a:pt x="2266453" y="602942"/>
                </a:lnTo>
                <a:lnTo>
                  <a:pt x="2305567" y="595058"/>
                </a:lnTo>
                <a:lnTo>
                  <a:pt x="2337516" y="573549"/>
                </a:lnTo>
                <a:lnTo>
                  <a:pt x="2359060" y="541636"/>
                </a:lnTo>
                <a:lnTo>
                  <a:pt x="2366961" y="502539"/>
                </a:lnTo>
                <a:lnTo>
                  <a:pt x="2366961" y="100507"/>
                </a:lnTo>
                <a:lnTo>
                  <a:pt x="2359060" y="61394"/>
                </a:lnTo>
                <a:lnTo>
                  <a:pt x="2337516" y="29445"/>
                </a:lnTo>
                <a:lnTo>
                  <a:pt x="2305567" y="7901"/>
                </a:lnTo>
                <a:lnTo>
                  <a:pt x="2266453" y="0"/>
                </a:lnTo>
                <a:close/>
              </a:path>
            </a:pathLst>
          </a:custGeom>
          <a:solidFill>
            <a:srgbClr val="95BBBA"/>
          </a:solidFill>
        </p:spPr>
        <p:txBody>
          <a:bodyPr wrap="square" lIns="0" tIns="0" rIns="0" bIns="0" rtlCol="0"/>
          <a:lstStyle/>
          <a:p>
            <a:endParaRPr/>
          </a:p>
        </p:txBody>
      </p:sp>
      <p:sp>
        <p:nvSpPr>
          <p:cNvPr id="42" name="object 42"/>
          <p:cNvSpPr/>
          <p:nvPr/>
        </p:nvSpPr>
        <p:spPr>
          <a:xfrm>
            <a:off x="3588133" y="8939029"/>
            <a:ext cx="2661285" cy="595630"/>
          </a:xfrm>
          <a:custGeom>
            <a:avLst/>
            <a:gdLst/>
            <a:ahLst/>
            <a:cxnLst/>
            <a:rect l="l" t="t" r="r" b="b"/>
            <a:pathLst>
              <a:path w="2661285" h="595629">
                <a:moveTo>
                  <a:pt x="2561695" y="0"/>
                </a:moveTo>
                <a:lnTo>
                  <a:pt x="99251" y="0"/>
                </a:lnTo>
                <a:lnTo>
                  <a:pt x="60599" y="7808"/>
                </a:lnTo>
                <a:lnTo>
                  <a:pt x="29053" y="29092"/>
                </a:lnTo>
                <a:lnTo>
                  <a:pt x="7793" y="60643"/>
                </a:lnTo>
                <a:lnTo>
                  <a:pt x="0" y="99251"/>
                </a:lnTo>
                <a:lnTo>
                  <a:pt x="0" y="496257"/>
                </a:lnTo>
                <a:lnTo>
                  <a:pt x="7793" y="534866"/>
                </a:lnTo>
                <a:lnTo>
                  <a:pt x="29053" y="566417"/>
                </a:lnTo>
                <a:lnTo>
                  <a:pt x="60599" y="587701"/>
                </a:lnTo>
                <a:lnTo>
                  <a:pt x="99251" y="595509"/>
                </a:lnTo>
                <a:lnTo>
                  <a:pt x="2561695" y="595509"/>
                </a:lnTo>
                <a:lnTo>
                  <a:pt x="2600348" y="587701"/>
                </a:lnTo>
                <a:lnTo>
                  <a:pt x="2631894" y="566417"/>
                </a:lnTo>
                <a:lnTo>
                  <a:pt x="2653154" y="534866"/>
                </a:lnTo>
                <a:lnTo>
                  <a:pt x="2660947" y="496257"/>
                </a:lnTo>
                <a:lnTo>
                  <a:pt x="2660947" y="99251"/>
                </a:lnTo>
                <a:lnTo>
                  <a:pt x="2653154" y="60643"/>
                </a:lnTo>
                <a:lnTo>
                  <a:pt x="2631894" y="29092"/>
                </a:lnTo>
                <a:lnTo>
                  <a:pt x="2600348" y="7808"/>
                </a:lnTo>
                <a:lnTo>
                  <a:pt x="2561695" y="0"/>
                </a:lnTo>
                <a:close/>
              </a:path>
            </a:pathLst>
          </a:custGeom>
          <a:solidFill>
            <a:srgbClr val="95BBBA"/>
          </a:solidFill>
        </p:spPr>
        <p:txBody>
          <a:bodyPr wrap="square" lIns="0" tIns="0" rIns="0" bIns="0" rtlCol="0"/>
          <a:lstStyle/>
          <a:p>
            <a:endParaRPr/>
          </a:p>
        </p:txBody>
      </p:sp>
      <p:sp>
        <p:nvSpPr>
          <p:cNvPr id="43" name="object 43"/>
          <p:cNvSpPr txBox="1"/>
          <p:nvPr/>
        </p:nvSpPr>
        <p:spPr>
          <a:xfrm>
            <a:off x="4697562" y="8031840"/>
            <a:ext cx="1387475" cy="1442085"/>
          </a:xfrm>
          <a:prstGeom prst="rect">
            <a:avLst/>
          </a:prstGeom>
        </p:spPr>
        <p:txBody>
          <a:bodyPr vert="horz" wrap="square" lIns="0" tIns="271145" rIns="0" bIns="0" rtlCol="0">
            <a:spAutoFit/>
          </a:bodyPr>
          <a:lstStyle/>
          <a:p>
            <a:pPr marL="12700">
              <a:lnSpc>
                <a:spcPct val="100000"/>
              </a:lnSpc>
              <a:spcBef>
                <a:spcPts val="2135"/>
              </a:spcBef>
            </a:pPr>
            <a:r>
              <a:rPr sz="2950" b="1" spc="-10" dirty="0">
                <a:solidFill>
                  <a:srgbClr val="FFFFFF"/>
                </a:solidFill>
                <a:latin typeface="Century Gothic"/>
                <a:cs typeface="Century Gothic"/>
              </a:rPr>
              <a:t>12,9%</a:t>
            </a:r>
            <a:endParaRPr sz="2950">
              <a:latin typeface="Century Gothic"/>
              <a:cs typeface="Century Gothic"/>
            </a:endParaRPr>
          </a:p>
          <a:p>
            <a:pPr marL="309245">
              <a:lnSpc>
                <a:spcPct val="100000"/>
              </a:lnSpc>
              <a:spcBef>
                <a:spcPts val="2035"/>
              </a:spcBef>
            </a:pPr>
            <a:r>
              <a:rPr sz="2950" b="1" spc="-10" dirty="0">
                <a:solidFill>
                  <a:srgbClr val="FFFFFF"/>
                </a:solidFill>
                <a:latin typeface="Century Gothic"/>
                <a:cs typeface="Century Gothic"/>
              </a:rPr>
              <a:t>14,2%</a:t>
            </a:r>
            <a:endParaRPr sz="2950">
              <a:latin typeface="Century Gothic"/>
              <a:cs typeface="Century Gothic"/>
            </a:endParaRPr>
          </a:p>
        </p:txBody>
      </p:sp>
      <p:sp>
        <p:nvSpPr>
          <p:cNvPr id="44" name="object 44"/>
          <p:cNvSpPr txBox="1"/>
          <p:nvPr/>
        </p:nvSpPr>
        <p:spPr>
          <a:xfrm>
            <a:off x="1951392" y="6953232"/>
            <a:ext cx="1414780" cy="324485"/>
          </a:xfrm>
          <a:prstGeom prst="rect">
            <a:avLst/>
          </a:prstGeom>
        </p:spPr>
        <p:txBody>
          <a:bodyPr vert="horz" wrap="square" lIns="0" tIns="13335" rIns="0" bIns="0" rtlCol="0">
            <a:spAutoFit/>
          </a:bodyPr>
          <a:lstStyle/>
          <a:p>
            <a:pPr marL="12700">
              <a:lnSpc>
                <a:spcPct val="100000"/>
              </a:lnSpc>
              <a:spcBef>
                <a:spcPts val="105"/>
              </a:spcBef>
            </a:pPr>
            <a:r>
              <a:rPr sz="1950" dirty="0">
                <a:latin typeface="Century Gothic"/>
                <a:cs typeface="Century Gothic"/>
              </a:rPr>
              <a:t>30-39</a:t>
            </a:r>
            <a:r>
              <a:rPr sz="1950" spc="30" dirty="0">
                <a:latin typeface="Century Gothic"/>
                <a:cs typeface="Century Gothic"/>
              </a:rPr>
              <a:t> </a:t>
            </a:r>
            <a:r>
              <a:rPr sz="1950" spc="-10" dirty="0">
                <a:latin typeface="Century Gothic"/>
                <a:cs typeface="Century Gothic"/>
              </a:rPr>
              <a:t>Jahre</a:t>
            </a:r>
            <a:endParaRPr sz="1950">
              <a:latin typeface="Century Gothic"/>
              <a:cs typeface="Century Gothic"/>
            </a:endParaRPr>
          </a:p>
        </p:txBody>
      </p:sp>
      <p:sp>
        <p:nvSpPr>
          <p:cNvPr id="45" name="object 45"/>
          <p:cNvSpPr txBox="1"/>
          <p:nvPr/>
        </p:nvSpPr>
        <p:spPr>
          <a:xfrm>
            <a:off x="1951392" y="7660819"/>
            <a:ext cx="1414780" cy="324485"/>
          </a:xfrm>
          <a:prstGeom prst="rect">
            <a:avLst/>
          </a:prstGeom>
        </p:spPr>
        <p:txBody>
          <a:bodyPr vert="horz" wrap="square" lIns="0" tIns="13970" rIns="0" bIns="0" rtlCol="0">
            <a:spAutoFit/>
          </a:bodyPr>
          <a:lstStyle/>
          <a:p>
            <a:pPr marL="12700">
              <a:lnSpc>
                <a:spcPct val="100000"/>
              </a:lnSpc>
              <a:spcBef>
                <a:spcPts val="110"/>
              </a:spcBef>
            </a:pPr>
            <a:r>
              <a:rPr sz="1950" dirty="0">
                <a:latin typeface="Century Gothic"/>
                <a:cs typeface="Century Gothic"/>
              </a:rPr>
              <a:t>40-49</a:t>
            </a:r>
            <a:r>
              <a:rPr sz="1950" spc="65" dirty="0">
                <a:latin typeface="Century Gothic"/>
                <a:cs typeface="Century Gothic"/>
              </a:rPr>
              <a:t> </a:t>
            </a:r>
            <a:r>
              <a:rPr sz="1950" spc="-10" dirty="0">
                <a:latin typeface="Century Gothic"/>
                <a:cs typeface="Century Gothic"/>
              </a:rPr>
              <a:t>Jahre</a:t>
            </a:r>
            <a:endParaRPr sz="1950">
              <a:latin typeface="Century Gothic"/>
              <a:cs typeface="Century Gothic"/>
            </a:endParaRPr>
          </a:p>
        </p:txBody>
      </p:sp>
      <p:sp>
        <p:nvSpPr>
          <p:cNvPr id="46" name="object 46"/>
          <p:cNvSpPr/>
          <p:nvPr/>
        </p:nvSpPr>
        <p:spPr>
          <a:xfrm>
            <a:off x="3557980" y="9685196"/>
            <a:ext cx="2337435" cy="603250"/>
          </a:xfrm>
          <a:custGeom>
            <a:avLst/>
            <a:gdLst/>
            <a:ahLst/>
            <a:cxnLst/>
            <a:rect l="l" t="t" r="r" b="b"/>
            <a:pathLst>
              <a:path w="2337435" h="603250">
                <a:moveTo>
                  <a:pt x="2236301" y="0"/>
                </a:moveTo>
                <a:lnTo>
                  <a:pt x="100507" y="0"/>
                </a:lnTo>
                <a:lnTo>
                  <a:pt x="61394" y="7901"/>
                </a:lnTo>
                <a:lnTo>
                  <a:pt x="29445" y="29445"/>
                </a:lnTo>
                <a:lnTo>
                  <a:pt x="7901" y="61394"/>
                </a:lnTo>
                <a:lnTo>
                  <a:pt x="0" y="100507"/>
                </a:lnTo>
                <a:lnTo>
                  <a:pt x="0" y="502539"/>
                </a:lnTo>
                <a:lnTo>
                  <a:pt x="7901" y="541648"/>
                </a:lnTo>
                <a:lnTo>
                  <a:pt x="29445" y="573586"/>
                </a:lnTo>
                <a:lnTo>
                  <a:pt x="61394" y="595119"/>
                </a:lnTo>
                <a:lnTo>
                  <a:pt x="100507" y="603016"/>
                </a:lnTo>
                <a:lnTo>
                  <a:pt x="2236301" y="603016"/>
                </a:lnTo>
                <a:lnTo>
                  <a:pt x="2275415" y="595119"/>
                </a:lnTo>
                <a:lnTo>
                  <a:pt x="2307363" y="573586"/>
                </a:lnTo>
                <a:lnTo>
                  <a:pt x="2328908" y="541648"/>
                </a:lnTo>
                <a:lnTo>
                  <a:pt x="2336809" y="502539"/>
                </a:lnTo>
                <a:lnTo>
                  <a:pt x="2336809" y="100507"/>
                </a:lnTo>
                <a:lnTo>
                  <a:pt x="2328908" y="61394"/>
                </a:lnTo>
                <a:lnTo>
                  <a:pt x="2307363" y="29445"/>
                </a:lnTo>
                <a:lnTo>
                  <a:pt x="2275415" y="7901"/>
                </a:lnTo>
                <a:lnTo>
                  <a:pt x="2236301" y="0"/>
                </a:lnTo>
                <a:close/>
              </a:path>
            </a:pathLst>
          </a:custGeom>
          <a:solidFill>
            <a:srgbClr val="95BBBA"/>
          </a:solidFill>
        </p:spPr>
        <p:txBody>
          <a:bodyPr wrap="square" lIns="0" tIns="0" rIns="0" bIns="0" rtlCol="0"/>
          <a:lstStyle/>
          <a:p>
            <a:endParaRPr/>
          </a:p>
        </p:txBody>
      </p:sp>
      <p:sp>
        <p:nvSpPr>
          <p:cNvPr id="47" name="object 47"/>
          <p:cNvSpPr txBox="1"/>
          <p:nvPr/>
        </p:nvSpPr>
        <p:spPr>
          <a:xfrm>
            <a:off x="15531585" y="9616353"/>
            <a:ext cx="501015" cy="537845"/>
          </a:xfrm>
          <a:prstGeom prst="rect">
            <a:avLst/>
          </a:prstGeom>
        </p:spPr>
        <p:txBody>
          <a:bodyPr vert="horz" wrap="square" lIns="0" tIns="12065" rIns="0" bIns="0" rtlCol="0">
            <a:spAutoFit/>
          </a:bodyPr>
          <a:lstStyle/>
          <a:p>
            <a:pPr marL="61594">
              <a:lnSpc>
                <a:spcPct val="100000"/>
              </a:lnSpc>
              <a:spcBef>
                <a:spcPts val="95"/>
              </a:spcBef>
            </a:pPr>
            <a:r>
              <a:rPr sz="1650" b="1" spc="-20" dirty="0">
                <a:latin typeface="Century Gothic"/>
                <a:cs typeface="Century Gothic"/>
              </a:rPr>
              <a:t>Ktn:</a:t>
            </a:r>
            <a:endParaRPr sz="1650">
              <a:latin typeface="Century Gothic"/>
              <a:cs typeface="Century Gothic"/>
            </a:endParaRPr>
          </a:p>
          <a:p>
            <a:pPr marL="12700">
              <a:lnSpc>
                <a:spcPct val="100000"/>
              </a:lnSpc>
              <a:spcBef>
                <a:spcPts val="40"/>
              </a:spcBef>
            </a:pPr>
            <a:r>
              <a:rPr sz="1650" b="1" spc="-20" dirty="0">
                <a:latin typeface="Century Gothic"/>
                <a:cs typeface="Century Gothic"/>
              </a:rPr>
              <a:t>5,8%</a:t>
            </a:r>
            <a:endParaRPr sz="1650">
              <a:latin typeface="Century Gothic"/>
              <a:cs typeface="Century Gothic"/>
            </a:endParaRPr>
          </a:p>
        </p:txBody>
      </p:sp>
      <p:sp>
        <p:nvSpPr>
          <p:cNvPr id="48" name="object 48"/>
          <p:cNvSpPr txBox="1"/>
          <p:nvPr/>
        </p:nvSpPr>
        <p:spPr>
          <a:xfrm>
            <a:off x="4638514" y="9749514"/>
            <a:ext cx="1089025" cy="483234"/>
          </a:xfrm>
          <a:prstGeom prst="rect">
            <a:avLst/>
          </a:prstGeom>
        </p:spPr>
        <p:txBody>
          <a:bodyPr vert="horz" wrap="square" lIns="0" tIns="12065" rIns="0" bIns="0" rtlCol="0">
            <a:spAutoFit/>
          </a:bodyPr>
          <a:lstStyle/>
          <a:p>
            <a:pPr marL="12700">
              <a:lnSpc>
                <a:spcPct val="100000"/>
              </a:lnSpc>
              <a:spcBef>
                <a:spcPts val="95"/>
              </a:spcBef>
            </a:pPr>
            <a:r>
              <a:rPr sz="2950" b="1" spc="-10" dirty="0">
                <a:solidFill>
                  <a:srgbClr val="FFFFFF"/>
                </a:solidFill>
                <a:latin typeface="Century Gothic"/>
                <a:cs typeface="Century Gothic"/>
              </a:rPr>
              <a:t>12,6%</a:t>
            </a:r>
            <a:endParaRPr sz="2950">
              <a:latin typeface="Century Gothic"/>
              <a:cs typeface="Century Gothic"/>
            </a:endParaRPr>
          </a:p>
        </p:txBody>
      </p:sp>
      <p:sp>
        <p:nvSpPr>
          <p:cNvPr id="49" name="object 49"/>
          <p:cNvSpPr txBox="1"/>
          <p:nvPr/>
        </p:nvSpPr>
        <p:spPr>
          <a:xfrm>
            <a:off x="1948984" y="9834776"/>
            <a:ext cx="1205230" cy="322580"/>
          </a:xfrm>
          <a:prstGeom prst="rect">
            <a:avLst/>
          </a:prstGeom>
        </p:spPr>
        <p:txBody>
          <a:bodyPr vert="horz" wrap="square" lIns="0" tIns="6985" rIns="0" bIns="0" rtlCol="0">
            <a:spAutoFit/>
          </a:bodyPr>
          <a:lstStyle/>
          <a:p>
            <a:pPr marL="12700">
              <a:lnSpc>
                <a:spcPct val="100000"/>
              </a:lnSpc>
              <a:spcBef>
                <a:spcPts val="55"/>
              </a:spcBef>
            </a:pPr>
            <a:r>
              <a:rPr sz="1950" dirty="0">
                <a:latin typeface="Century Gothic"/>
                <a:cs typeface="Century Gothic"/>
              </a:rPr>
              <a:t>70+</a:t>
            </a:r>
            <a:r>
              <a:rPr sz="1950" spc="35" dirty="0">
                <a:latin typeface="Century Gothic"/>
                <a:cs typeface="Century Gothic"/>
              </a:rPr>
              <a:t> </a:t>
            </a:r>
            <a:r>
              <a:rPr sz="1950" spc="-10" dirty="0">
                <a:latin typeface="Century Gothic"/>
                <a:cs typeface="Century Gothic"/>
              </a:rPr>
              <a:t>Jahre</a:t>
            </a:r>
            <a:endParaRPr sz="1950">
              <a:latin typeface="Century Gothic"/>
              <a:cs typeface="Century Gothic"/>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descr="$PPTXTitle"/>
          <p:cNvSpPr txBox="1">
            <a:spLocks noGrp="1"/>
          </p:cNvSpPr>
          <p:nvPr>
            <p:ph type="title"/>
          </p:nvPr>
        </p:nvSpPr>
        <p:spPr>
          <a:xfrm>
            <a:off x="1445816" y="863237"/>
            <a:ext cx="17219930" cy="885825"/>
          </a:xfrm>
          <a:prstGeom prst="rect">
            <a:avLst/>
          </a:prstGeom>
        </p:spPr>
        <p:txBody>
          <a:bodyPr vert="horz" wrap="square" lIns="0" tIns="63500" rIns="0" bIns="0" rtlCol="0">
            <a:spAutoFit/>
          </a:bodyPr>
          <a:lstStyle/>
          <a:p>
            <a:pPr marL="12700" marR="5080">
              <a:lnSpc>
                <a:spcPts val="3210"/>
              </a:lnSpc>
              <a:spcBef>
                <a:spcPts val="500"/>
              </a:spcBef>
              <a:tabLst>
                <a:tab pos="774700" algn="l"/>
                <a:tab pos="2908300" algn="l"/>
                <a:tab pos="3721735" algn="l"/>
                <a:tab pos="4612640" algn="l"/>
                <a:tab pos="5412105" algn="l"/>
                <a:tab pos="6377305" algn="l"/>
                <a:tab pos="7232015" algn="l"/>
                <a:tab pos="8145145" algn="l"/>
                <a:tab pos="8921750" algn="l"/>
                <a:tab pos="10852150" algn="l"/>
                <a:tab pos="12157075" algn="l"/>
                <a:tab pos="12799060" algn="l"/>
                <a:tab pos="14460219" algn="l"/>
                <a:tab pos="15818485" algn="l"/>
                <a:tab pos="16731615" algn="l"/>
              </a:tabLst>
            </a:pPr>
            <a:r>
              <a:rPr sz="2950" spc="-25" dirty="0"/>
              <a:t>Die</a:t>
            </a:r>
            <a:r>
              <a:rPr sz="2950" dirty="0"/>
              <a:t>	</a:t>
            </a:r>
            <a:r>
              <a:rPr sz="2950" spc="-10" dirty="0"/>
              <a:t>Stichprobe</a:t>
            </a:r>
            <a:r>
              <a:rPr sz="2950" dirty="0"/>
              <a:t>	</a:t>
            </a:r>
            <a:r>
              <a:rPr sz="2950" spc="-10" dirty="0"/>
              <a:t>teilt</a:t>
            </a:r>
            <a:r>
              <a:rPr sz="2950" dirty="0"/>
              <a:t>	</a:t>
            </a:r>
            <a:r>
              <a:rPr sz="2950" spc="-20" dirty="0"/>
              <a:t>sich</a:t>
            </a:r>
            <a:r>
              <a:rPr sz="2950" dirty="0"/>
              <a:t>	</a:t>
            </a:r>
            <a:r>
              <a:rPr sz="2950" spc="-25" dirty="0"/>
              <a:t>wie</a:t>
            </a:r>
            <a:r>
              <a:rPr sz="2950" dirty="0"/>
              <a:t>	</a:t>
            </a:r>
            <a:r>
              <a:rPr sz="2950" spc="-10" dirty="0"/>
              <a:t>folgt</a:t>
            </a:r>
            <a:r>
              <a:rPr sz="2950" dirty="0"/>
              <a:t>	</a:t>
            </a:r>
            <a:r>
              <a:rPr sz="2950" spc="-20" dirty="0"/>
              <a:t>auf:</a:t>
            </a:r>
            <a:r>
              <a:rPr sz="2950" dirty="0"/>
              <a:t>	</a:t>
            </a:r>
            <a:r>
              <a:rPr sz="2950" spc="-25" dirty="0"/>
              <a:t>71%</a:t>
            </a:r>
            <a:r>
              <a:rPr sz="2950" dirty="0"/>
              <a:t>	</a:t>
            </a:r>
            <a:r>
              <a:rPr sz="2950" spc="-25" dirty="0"/>
              <a:t>der</a:t>
            </a:r>
            <a:r>
              <a:rPr sz="2950" dirty="0"/>
              <a:t>	</a:t>
            </a:r>
            <a:r>
              <a:rPr sz="2950" spc="-10" dirty="0"/>
              <a:t>Befragten</a:t>
            </a:r>
            <a:r>
              <a:rPr sz="2950" dirty="0"/>
              <a:t>	</a:t>
            </a:r>
            <a:r>
              <a:rPr sz="2950" spc="-10" dirty="0"/>
              <a:t>leiden</a:t>
            </a:r>
            <a:r>
              <a:rPr sz="2950" dirty="0"/>
              <a:t>	</a:t>
            </a:r>
            <a:r>
              <a:rPr sz="2950" spc="-25" dirty="0"/>
              <a:t>an</a:t>
            </a:r>
            <a:r>
              <a:rPr sz="2950" dirty="0"/>
              <a:t>	</a:t>
            </a:r>
            <a:r>
              <a:rPr sz="2950" spc="-10" dirty="0"/>
              <a:t>Asthma,</a:t>
            </a:r>
            <a:r>
              <a:rPr sz="2950" dirty="0"/>
              <a:t>	</a:t>
            </a:r>
            <a:r>
              <a:rPr sz="2950" spc="-10" dirty="0"/>
              <a:t>knapp</a:t>
            </a:r>
            <a:r>
              <a:rPr sz="2950" dirty="0"/>
              <a:t>	</a:t>
            </a:r>
            <a:r>
              <a:rPr sz="2950" spc="-25" dirty="0"/>
              <a:t>30%</a:t>
            </a:r>
            <a:r>
              <a:rPr sz="2950" dirty="0"/>
              <a:t>	</a:t>
            </a:r>
            <a:r>
              <a:rPr sz="2950" spc="-25" dirty="0"/>
              <a:t>an </a:t>
            </a:r>
            <a:r>
              <a:rPr sz="2950" dirty="0"/>
              <a:t>COPD</a:t>
            </a:r>
            <a:r>
              <a:rPr sz="2950" spc="-20" dirty="0"/>
              <a:t> </a:t>
            </a:r>
            <a:r>
              <a:rPr sz="2950" dirty="0"/>
              <a:t>und</a:t>
            </a:r>
            <a:r>
              <a:rPr sz="2950" spc="-15" dirty="0"/>
              <a:t> </a:t>
            </a:r>
            <a:r>
              <a:rPr sz="2950" dirty="0"/>
              <a:t>18%</a:t>
            </a:r>
            <a:r>
              <a:rPr sz="2950" spc="-15" dirty="0"/>
              <a:t> </a:t>
            </a:r>
            <a:r>
              <a:rPr sz="2950" dirty="0"/>
              <a:t>an</a:t>
            </a:r>
            <a:r>
              <a:rPr sz="2950" spc="-15" dirty="0"/>
              <a:t> </a:t>
            </a:r>
            <a:r>
              <a:rPr sz="2950" dirty="0"/>
              <a:t>einer</a:t>
            </a:r>
            <a:r>
              <a:rPr sz="2950" spc="-20" dirty="0"/>
              <a:t> </a:t>
            </a:r>
            <a:r>
              <a:rPr sz="2950" dirty="0"/>
              <a:t>unspezifisch</a:t>
            </a:r>
            <a:r>
              <a:rPr sz="2950" spc="-5" dirty="0"/>
              <a:t> </a:t>
            </a:r>
            <a:r>
              <a:rPr sz="2950" dirty="0"/>
              <a:t>obstruktiven</a:t>
            </a:r>
            <a:r>
              <a:rPr sz="2950" spc="-15" dirty="0"/>
              <a:t> </a:t>
            </a:r>
            <a:r>
              <a:rPr sz="2950" spc="-10" dirty="0"/>
              <a:t>Lungenerkrankung.</a:t>
            </a:r>
            <a:endParaRPr sz="2950"/>
          </a:p>
        </p:txBody>
      </p:sp>
      <p:sp>
        <p:nvSpPr>
          <p:cNvPr id="3" name="object 3"/>
          <p:cNvSpPr txBox="1"/>
          <p:nvPr/>
        </p:nvSpPr>
        <p:spPr>
          <a:xfrm>
            <a:off x="1476702" y="2119062"/>
            <a:ext cx="7783830" cy="324485"/>
          </a:xfrm>
          <a:prstGeom prst="rect">
            <a:avLst/>
          </a:prstGeom>
        </p:spPr>
        <p:txBody>
          <a:bodyPr vert="horz" wrap="square" lIns="0" tIns="13970" rIns="0" bIns="0" rtlCol="0">
            <a:spAutoFit/>
          </a:bodyPr>
          <a:lstStyle/>
          <a:p>
            <a:pPr marL="12700">
              <a:lnSpc>
                <a:spcPct val="100000"/>
              </a:lnSpc>
              <a:spcBef>
                <a:spcPts val="110"/>
              </a:spcBef>
            </a:pPr>
            <a:r>
              <a:rPr sz="1950" dirty="0">
                <a:latin typeface="Century Gothic"/>
                <a:cs typeface="Century Gothic"/>
              </a:rPr>
              <a:t>Wurde</a:t>
            </a:r>
            <a:r>
              <a:rPr sz="1950" spc="70" dirty="0">
                <a:latin typeface="Century Gothic"/>
                <a:cs typeface="Century Gothic"/>
              </a:rPr>
              <a:t> </a:t>
            </a:r>
            <a:r>
              <a:rPr sz="1950" dirty="0">
                <a:latin typeface="Century Gothic"/>
                <a:cs typeface="Century Gothic"/>
              </a:rPr>
              <a:t>bei</a:t>
            </a:r>
            <a:r>
              <a:rPr sz="1950" spc="-5" dirty="0">
                <a:latin typeface="Century Gothic"/>
                <a:cs typeface="Century Gothic"/>
              </a:rPr>
              <a:t> </a:t>
            </a:r>
            <a:r>
              <a:rPr sz="1950" dirty="0">
                <a:latin typeface="Century Gothic"/>
                <a:cs typeface="Century Gothic"/>
              </a:rPr>
              <a:t>Ihnen</a:t>
            </a:r>
            <a:r>
              <a:rPr sz="1950" spc="90" dirty="0">
                <a:latin typeface="Century Gothic"/>
                <a:cs typeface="Century Gothic"/>
              </a:rPr>
              <a:t> </a:t>
            </a:r>
            <a:r>
              <a:rPr sz="1950" dirty="0">
                <a:latin typeface="Century Gothic"/>
                <a:cs typeface="Century Gothic"/>
              </a:rPr>
              <a:t>eine</a:t>
            </a:r>
            <a:r>
              <a:rPr sz="1950" spc="75" dirty="0">
                <a:latin typeface="Century Gothic"/>
                <a:cs typeface="Century Gothic"/>
              </a:rPr>
              <a:t> </a:t>
            </a:r>
            <a:r>
              <a:rPr sz="1950" dirty="0">
                <a:latin typeface="Century Gothic"/>
                <a:cs typeface="Century Gothic"/>
              </a:rPr>
              <a:t>der</a:t>
            </a:r>
            <a:r>
              <a:rPr sz="1950" spc="40" dirty="0">
                <a:latin typeface="Century Gothic"/>
                <a:cs typeface="Century Gothic"/>
              </a:rPr>
              <a:t> </a:t>
            </a:r>
            <a:r>
              <a:rPr sz="1950" dirty="0">
                <a:latin typeface="Century Gothic"/>
                <a:cs typeface="Century Gothic"/>
              </a:rPr>
              <a:t>folgenden</a:t>
            </a:r>
            <a:r>
              <a:rPr sz="1950" spc="95" dirty="0">
                <a:latin typeface="Century Gothic"/>
                <a:cs typeface="Century Gothic"/>
              </a:rPr>
              <a:t> </a:t>
            </a:r>
            <a:r>
              <a:rPr sz="1950" dirty="0">
                <a:latin typeface="Century Gothic"/>
                <a:cs typeface="Century Gothic"/>
              </a:rPr>
              <a:t>Krankheiten</a:t>
            </a:r>
            <a:r>
              <a:rPr sz="1950" spc="25" dirty="0">
                <a:latin typeface="Century Gothic"/>
                <a:cs typeface="Century Gothic"/>
              </a:rPr>
              <a:t> </a:t>
            </a:r>
            <a:r>
              <a:rPr sz="1950" spc="-10" dirty="0">
                <a:latin typeface="Century Gothic"/>
                <a:cs typeface="Century Gothic"/>
              </a:rPr>
              <a:t>diagnostiziert?</a:t>
            </a:r>
            <a:endParaRPr sz="1950">
              <a:latin typeface="Century Gothic"/>
              <a:cs typeface="Century Gothic"/>
            </a:endParaRPr>
          </a:p>
        </p:txBody>
      </p:sp>
      <p:sp>
        <p:nvSpPr>
          <p:cNvPr id="4" name="object 4"/>
          <p:cNvSpPr txBox="1"/>
          <p:nvPr/>
        </p:nvSpPr>
        <p:spPr>
          <a:xfrm>
            <a:off x="1453564" y="9926121"/>
            <a:ext cx="2540000" cy="224790"/>
          </a:xfrm>
          <a:prstGeom prst="rect">
            <a:avLst/>
          </a:prstGeom>
        </p:spPr>
        <p:txBody>
          <a:bodyPr vert="horz" wrap="square" lIns="0" tIns="13335" rIns="0" bIns="0" rtlCol="0">
            <a:spAutoFit/>
          </a:bodyPr>
          <a:lstStyle/>
          <a:p>
            <a:pPr marL="12700">
              <a:lnSpc>
                <a:spcPct val="100000"/>
              </a:lnSpc>
              <a:spcBef>
                <a:spcPts val="105"/>
              </a:spcBef>
            </a:pPr>
            <a:r>
              <a:rPr sz="1300" dirty="0">
                <a:solidFill>
                  <a:srgbClr val="393843"/>
                </a:solidFill>
                <a:latin typeface="Century Gothic"/>
                <a:cs typeface="Century Gothic"/>
              </a:rPr>
              <a:t>In</a:t>
            </a:r>
            <a:r>
              <a:rPr sz="1300" spc="40" dirty="0">
                <a:solidFill>
                  <a:srgbClr val="393843"/>
                </a:solidFill>
                <a:latin typeface="Century Gothic"/>
                <a:cs typeface="Century Gothic"/>
              </a:rPr>
              <a:t> </a:t>
            </a:r>
            <a:r>
              <a:rPr sz="1300" dirty="0">
                <a:solidFill>
                  <a:srgbClr val="393843"/>
                </a:solidFill>
                <a:latin typeface="Century Gothic"/>
                <a:cs typeface="Century Gothic"/>
              </a:rPr>
              <a:t>%, Mehrfachantwort</a:t>
            </a:r>
            <a:r>
              <a:rPr sz="1300" spc="40" dirty="0">
                <a:solidFill>
                  <a:srgbClr val="393843"/>
                </a:solidFill>
                <a:latin typeface="Century Gothic"/>
                <a:cs typeface="Century Gothic"/>
              </a:rPr>
              <a:t> </a:t>
            </a:r>
            <a:r>
              <a:rPr sz="1300" dirty="0">
                <a:solidFill>
                  <a:srgbClr val="393843"/>
                </a:solidFill>
                <a:latin typeface="Century Gothic"/>
                <a:cs typeface="Century Gothic"/>
              </a:rPr>
              <a:t>|</a:t>
            </a:r>
            <a:r>
              <a:rPr sz="1300" spc="15" dirty="0">
                <a:solidFill>
                  <a:srgbClr val="393843"/>
                </a:solidFill>
                <a:latin typeface="Century Gothic"/>
                <a:cs typeface="Century Gothic"/>
              </a:rPr>
              <a:t> </a:t>
            </a:r>
            <a:r>
              <a:rPr sz="1300" spc="-20" dirty="0">
                <a:solidFill>
                  <a:srgbClr val="393843"/>
                </a:solidFill>
                <a:latin typeface="Century Gothic"/>
                <a:cs typeface="Century Gothic"/>
              </a:rPr>
              <a:t>n=309</a:t>
            </a:r>
            <a:endParaRPr sz="1300">
              <a:latin typeface="Century Gothic"/>
              <a:cs typeface="Century Gothic"/>
            </a:endParaRPr>
          </a:p>
        </p:txBody>
      </p:sp>
      <p:grpSp>
        <p:nvGrpSpPr>
          <p:cNvPr id="5" name="object 5"/>
          <p:cNvGrpSpPr/>
          <p:nvPr/>
        </p:nvGrpSpPr>
        <p:grpSpPr>
          <a:xfrm>
            <a:off x="10123504" y="3629174"/>
            <a:ext cx="6091555" cy="6127750"/>
            <a:chOff x="10123504" y="3629174"/>
            <a:chExt cx="6091555" cy="6127750"/>
          </a:xfrm>
        </p:grpSpPr>
        <p:sp>
          <p:nvSpPr>
            <p:cNvPr id="6" name="object 6"/>
            <p:cNvSpPr/>
            <p:nvPr/>
          </p:nvSpPr>
          <p:spPr>
            <a:xfrm>
              <a:off x="10123653" y="3866530"/>
              <a:ext cx="6090920" cy="4115435"/>
            </a:xfrm>
            <a:custGeom>
              <a:avLst/>
              <a:gdLst/>
              <a:ahLst/>
              <a:cxnLst/>
              <a:rect l="l" t="t" r="r" b="b"/>
              <a:pathLst>
                <a:path w="6090919" h="4115434">
                  <a:moveTo>
                    <a:pt x="1590535" y="3060039"/>
                  </a:moveTo>
                  <a:lnTo>
                    <a:pt x="0" y="3060039"/>
                  </a:lnTo>
                  <a:lnTo>
                    <a:pt x="0" y="4115270"/>
                  </a:lnTo>
                  <a:lnTo>
                    <a:pt x="1590535" y="4115270"/>
                  </a:lnTo>
                  <a:lnTo>
                    <a:pt x="1590535" y="3060039"/>
                  </a:lnTo>
                  <a:close/>
                </a:path>
                <a:path w="6090919" h="4115434">
                  <a:moveTo>
                    <a:pt x="2532799" y="1530019"/>
                  </a:moveTo>
                  <a:lnTo>
                    <a:pt x="0" y="1530019"/>
                  </a:lnTo>
                  <a:lnTo>
                    <a:pt x="0" y="2585250"/>
                  </a:lnTo>
                  <a:lnTo>
                    <a:pt x="2532799" y="2585250"/>
                  </a:lnTo>
                  <a:lnTo>
                    <a:pt x="2532799" y="1530019"/>
                  </a:lnTo>
                  <a:close/>
                </a:path>
                <a:path w="6090919" h="4115434">
                  <a:moveTo>
                    <a:pt x="6090780" y="0"/>
                  </a:moveTo>
                  <a:lnTo>
                    <a:pt x="0" y="0"/>
                  </a:lnTo>
                  <a:lnTo>
                    <a:pt x="0" y="1055230"/>
                  </a:lnTo>
                  <a:lnTo>
                    <a:pt x="6090780" y="1055230"/>
                  </a:lnTo>
                  <a:lnTo>
                    <a:pt x="6090780" y="0"/>
                  </a:lnTo>
                  <a:close/>
                </a:path>
              </a:pathLst>
            </a:custGeom>
            <a:solidFill>
              <a:srgbClr val="89ACAC"/>
            </a:solidFill>
          </p:spPr>
          <p:txBody>
            <a:bodyPr wrap="square" lIns="0" tIns="0" rIns="0" bIns="0" rtlCol="0"/>
            <a:lstStyle/>
            <a:p>
              <a:endParaRPr/>
            </a:p>
          </p:txBody>
        </p:sp>
        <p:sp>
          <p:nvSpPr>
            <p:cNvPr id="7" name="object 7"/>
            <p:cNvSpPr/>
            <p:nvPr/>
          </p:nvSpPr>
          <p:spPr>
            <a:xfrm>
              <a:off x="10127431" y="3629174"/>
              <a:ext cx="0" cy="6127750"/>
            </a:xfrm>
            <a:custGeom>
              <a:avLst/>
              <a:gdLst/>
              <a:ahLst/>
              <a:cxnLst/>
              <a:rect l="l" t="t" r="r" b="b"/>
              <a:pathLst>
                <a:path h="6127750">
                  <a:moveTo>
                    <a:pt x="0" y="0"/>
                  </a:moveTo>
                  <a:lnTo>
                    <a:pt x="0" y="6127633"/>
                  </a:lnTo>
                </a:path>
              </a:pathLst>
            </a:custGeom>
            <a:ln w="7853">
              <a:solidFill>
                <a:srgbClr val="D9D9D9"/>
              </a:solidFill>
            </a:ln>
          </p:spPr>
          <p:txBody>
            <a:bodyPr wrap="square" lIns="0" tIns="0" rIns="0" bIns="0" rtlCol="0"/>
            <a:lstStyle/>
            <a:p>
              <a:endParaRPr/>
            </a:p>
          </p:txBody>
        </p:sp>
      </p:grpSp>
      <p:sp>
        <p:nvSpPr>
          <p:cNvPr id="8" name="object 8"/>
          <p:cNvSpPr txBox="1"/>
          <p:nvPr/>
        </p:nvSpPr>
        <p:spPr>
          <a:xfrm>
            <a:off x="16274505" y="4251035"/>
            <a:ext cx="429259" cy="278765"/>
          </a:xfrm>
          <a:prstGeom prst="rect">
            <a:avLst/>
          </a:prstGeom>
        </p:spPr>
        <p:txBody>
          <a:bodyPr vert="horz" wrap="square" lIns="0" tIns="13970" rIns="0" bIns="0" rtlCol="0">
            <a:spAutoFit/>
          </a:bodyPr>
          <a:lstStyle/>
          <a:p>
            <a:pPr marL="12700">
              <a:lnSpc>
                <a:spcPct val="100000"/>
              </a:lnSpc>
              <a:spcBef>
                <a:spcPts val="110"/>
              </a:spcBef>
            </a:pPr>
            <a:r>
              <a:rPr sz="1650" spc="-20" dirty="0">
                <a:latin typeface="Century Gothic"/>
                <a:cs typeface="Century Gothic"/>
              </a:rPr>
              <a:t>70.9</a:t>
            </a:r>
            <a:endParaRPr sz="1650">
              <a:latin typeface="Century Gothic"/>
              <a:cs typeface="Century Gothic"/>
            </a:endParaRPr>
          </a:p>
        </p:txBody>
      </p:sp>
      <p:sp>
        <p:nvSpPr>
          <p:cNvPr id="16" name="object 16"/>
          <p:cNvSpPr txBox="1"/>
          <p:nvPr/>
        </p:nvSpPr>
        <p:spPr>
          <a:xfrm>
            <a:off x="18245090" y="10571821"/>
            <a:ext cx="556260" cy="227329"/>
          </a:xfrm>
          <a:prstGeom prst="rect">
            <a:avLst/>
          </a:prstGeom>
        </p:spPr>
        <p:txBody>
          <a:bodyPr vert="horz" wrap="square" lIns="0" tIns="12065" rIns="0" bIns="0" rtlCol="0">
            <a:spAutoFit/>
          </a:bodyPr>
          <a:lstStyle/>
          <a:p>
            <a:pPr marL="12700">
              <a:lnSpc>
                <a:spcPct val="100000"/>
              </a:lnSpc>
              <a:spcBef>
                <a:spcPts val="95"/>
              </a:spcBef>
            </a:pPr>
            <a:r>
              <a:rPr sz="1300" dirty="0">
                <a:solidFill>
                  <a:srgbClr val="393843"/>
                </a:solidFill>
                <a:latin typeface="Century Gothic"/>
                <a:cs typeface="Century Gothic"/>
              </a:rPr>
              <a:t>Seite</a:t>
            </a:r>
            <a:r>
              <a:rPr sz="1300" spc="5" dirty="0">
                <a:solidFill>
                  <a:srgbClr val="393843"/>
                </a:solidFill>
                <a:latin typeface="Century Gothic"/>
                <a:cs typeface="Century Gothic"/>
              </a:rPr>
              <a:t> </a:t>
            </a:r>
            <a:r>
              <a:rPr sz="1300" b="1" spc="-50" dirty="0">
                <a:solidFill>
                  <a:srgbClr val="393843"/>
                </a:solidFill>
                <a:latin typeface="Century Gothic"/>
                <a:cs typeface="Century Gothic"/>
              </a:rPr>
              <a:t>6</a:t>
            </a:r>
            <a:endParaRPr sz="1300">
              <a:latin typeface="Century Gothic"/>
              <a:cs typeface="Century Gothic"/>
            </a:endParaRPr>
          </a:p>
        </p:txBody>
      </p:sp>
      <p:sp>
        <p:nvSpPr>
          <p:cNvPr id="9" name="object 9"/>
          <p:cNvSpPr txBox="1"/>
          <p:nvPr/>
        </p:nvSpPr>
        <p:spPr>
          <a:xfrm>
            <a:off x="12712651" y="5783100"/>
            <a:ext cx="429259" cy="279400"/>
          </a:xfrm>
          <a:prstGeom prst="rect">
            <a:avLst/>
          </a:prstGeom>
        </p:spPr>
        <p:txBody>
          <a:bodyPr vert="horz" wrap="square" lIns="0" tIns="14605" rIns="0" bIns="0" rtlCol="0">
            <a:spAutoFit/>
          </a:bodyPr>
          <a:lstStyle/>
          <a:p>
            <a:pPr marL="12700">
              <a:lnSpc>
                <a:spcPct val="100000"/>
              </a:lnSpc>
              <a:spcBef>
                <a:spcPts val="115"/>
              </a:spcBef>
            </a:pPr>
            <a:r>
              <a:rPr sz="1650" spc="-20" dirty="0">
                <a:latin typeface="Century Gothic"/>
                <a:cs typeface="Century Gothic"/>
              </a:rPr>
              <a:t>29.4</a:t>
            </a:r>
            <a:endParaRPr sz="1650">
              <a:latin typeface="Century Gothic"/>
              <a:cs typeface="Century Gothic"/>
            </a:endParaRPr>
          </a:p>
        </p:txBody>
      </p:sp>
      <p:sp>
        <p:nvSpPr>
          <p:cNvPr id="10" name="object 10"/>
          <p:cNvSpPr txBox="1"/>
          <p:nvPr/>
        </p:nvSpPr>
        <p:spPr>
          <a:xfrm>
            <a:off x="11766515" y="7315899"/>
            <a:ext cx="429259" cy="278765"/>
          </a:xfrm>
          <a:prstGeom prst="rect">
            <a:avLst/>
          </a:prstGeom>
        </p:spPr>
        <p:txBody>
          <a:bodyPr vert="horz" wrap="square" lIns="0" tIns="13970" rIns="0" bIns="0" rtlCol="0">
            <a:spAutoFit/>
          </a:bodyPr>
          <a:lstStyle/>
          <a:p>
            <a:pPr marL="12700">
              <a:lnSpc>
                <a:spcPct val="100000"/>
              </a:lnSpc>
              <a:spcBef>
                <a:spcPts val="110"/>
              </a:spcBef>
            </a:pPr>
            <a:r>
              <a:rPr sz="1650" spc="-20" dirty="0">
                <a:latin typeface="Century Gothic"/>
                <a:cs typeface="Century Gothic"/>
              </a:rPr>
              <a:t>18.4</a:t>
            </a:r>
            <a:endParaRPr sz="1650">
              <a:latin typeface="Century Gothic"/>
              <a:cs typeface="Century Gothic"/>
            </a:endParaRPr>
          </a:p>
        </p:txBody>
      </p:sp>
      <p:sp>
        <p:nvSpPr>
          <p:cNvPr id="11" name="object 11"/>
          <p:cNvSpPr txBox="1"/>
          <p:nvPr/>
        </p:nvSpPr>
        <p:spPr>
          <a:xfrm>
            <a:off x="10180375" y="8848226"/>
            <a:ext cx="316230" cy="278765"/>
          </a:xfrm>
          <a:prstGeom prst="rect">
            <a:avLst/>
          </a:prstGeom>
        </p:spPr>
        <p:txBody>
          <a:bodyPr vert="horz" wrap="square" lIns="0" tIns="13970" rIns="0" bIns="0" rtlCol="0">
            <a:spAutoFit/>
          </a:bodyPr>
          <a:lstStyle/>
          <a:p>
            <a:pPr marL="12700">
              <a:lnSpc>
                <a:spcPct val="100000"/>
              </a:lnSpc>
              <a:spcBef>
                <a:spcPts val="110"/>
              </a:spcBef>
            </a:pPr>
            <a:r>
              <a:rPr sz="1650" spc="-25" dirty="0">
                <a:latin typeface="Century Gothic"/>
                <a:cs typeface="Century Gothic"/>
              </a:rPr>
              <a:t>0.0</a:t>
            </a:r>
            <a:endParaRPr sz="1650">
              <a:latin typeface="Century Gothic"/>
              <a:cs typeface="Century Gothic"/>
            </a:endParaRPr>
          </a:p>
        </p:txBody>
      </p:sp>
      <p:sp>
        <p:nvSpPr>
          <p:cNvPr id="12" name="object 12"/>
          <p:cNvSpPr txBox="1"/>
          <p:nvPr/>
        </p:nvSpPr>
        <p:spPr>
          <a:xfrm>
            <a:off x="9162941" y="4240618"/>
            <a:ext cx="788035" cy="279400"/>
          </a:xfrm>
          <a:prstGeom prst="rect">
            <a:avLst/>
          </a:prstGeom>
        </p:spPr>
        <p:txBody>
          <a:bodyPr vert="horz" wrap="square" lIns="0" tIns="14605" rIns="0" bIns="0" rtlCol="0">
            <a:spAutoFit/>
          </a:bodyPr>
          <a:lstStyle/>
          <a:p>
            <a:pPr marL="12700">
              <a:lnSpc>
                <a:spcPct val="100000"/>
              </a:lnSpc>
              <a:spcBef>
                <a:spcPts val="115"/>
              </a:spcBef>
            </a:pPr>
            <a:r>
              <a:rPr sz="1650" spc="-10" dirty="0">
                <a:latin typeface="Century Gothic"/>
                <a:cs typeface="Century Gothic"/>
              </a:rPr>
              <a:t>Asthma</a:t>
            </a:r>
            <a:endParaRPr sz="1650">
              <a:latin typeface="Century Gothic"/>
              <a:cs typeface="Century Gothic"/>
            </a:endParaRPr>
          </a:p>
        </p:txBody>
      </p:sp>
      <p:sp>
        <p:nvSpPr>
          <p:cNvPr id="13" name="object 13"/>
          <p:cNvSpPr txBox="1"/>
          <p:nvPr/>
        </p:nvSpPr>
        <p:spPr>
          <a:xfrm>
            <a:off x="5056250" y="5773416"/>
            <a:ext cx="4899025" cy="278765"/>
          </a:xfrm>
          <a:prstGeom prst="rect">
            <a:avLst/>
          </a:prstGeom>
        </p:spPr>
        <p:txBody>
          <a:bodyPr vert="horz" wrap="square" lIns="0" tIns="13970" rIns="0" bIns="0" rtlCol="0">
            <a:spAutoFit/>
          </a:bodyPr>
          <a:lstStyle/>
          <a:p>
            <a:pPr marL="12700">
              <a:lnSpc>
                <a:spcPct val="100000"/>
              </a:lnSpc>
              <a:spcBef>
                <a:spcPts val="110"/>
              </a:spcBef>
            </a:pPr>
            <a:r>
              <a:rPr sz="1650" spc="-20" dirty="0">
                <a:latin typeface="Century Gothic"/>
                <a:cs typeface="Century Gothic"/>
              </a:rPr>
              <a:t>Chronisch</a:t>
            </a:r>
            <a:r>
              <a:rPr sz="1650" spc="-30" dirty="0">
                <a:latin typeface="Century Gothic"/>
                <a:cs typeface="Century Gothic"/>
              </a:rPr>
              <a:t> </a:t>
            </a:r>
            <a:r>
              <a:rPr sz="1650" spc="-20" dirty="0">
                <a:latin typeface="Century Gothic"/>
                <a:cs typeface="Century Gothic"/>
              </a:rPr>
              <a:t>obstruktive</a:t>
            </a:r>
            <a:r>
              <a:rPr sz="1650" spc="35" dirty="0">
                <a:latin typeface="Century Gothic"/>
                <a:cs typeface="Century Gothic"/>
              </a:rPr>
              <a:t> </a:t>
            </a:r>
            <a:r>
              <a:rPr sz="1650" spc="-30" dirty="0">
                <a:latin typeface="Century Gothic"/>
                <a:cs typeface="Century Gothic"/>
              </a:rPr>
              <a:t>Lungenerkrankung</a:t>
            </a:r>
            <a:r>
              <a:rPr sz="1650" spc="-20" dirty="0">
                <a:latin typeface="Century Gothic"/>
                <a:cs typeface="Century Gothic"/>
              </a:rPr>
              <a:t> </a:t>
            </a:r>
            <a:r>
              <a:rPr sz="1650" spc="-10" dirty="0">
                <a:latin typeface="Century Gothic"/>
                <a:cs typeface="Century Gothic"/>
              </a:rPr>
              <a:t>(COPD)</a:t>
            </a:r>
            <a:endParaRPr sz="1650">
              <a:latin typeface="Century Gothic"/>
              <a:cs typeface="Century Gothic"/>
            </a:endParaRPr>
          </a:p>
        </p:txBody>
      </p:sp>
      <p:sp>
        <p:nvSpPr>
          <p:cNvPr id="14" name="object 14"/>
          <p:cNvSpPr txBox="1"/>
          <p:nvPr/>
        </p:nvSpPr>
        <p:spPr>
          <a:xfrm>
            <a:off x="5562873" y="7305743"/>
            <a:ext cx="4389755" cy="278765"/>
          </a:xfrm>
          <a:prstGeom prst="rect">
            <a:avLst/>
          </a:prstGeom>
        </p:spPr>
        <p:txBody>
          <a:bodyPr vert="horz" wrap="square" lIns="0" tIns="13970" rIns="0" bIns="0" rtlCol="0">
            <a:spAutoFit/>
          </a:bodyPr>
          <a:lstStyle/>
          <a:p>
            <a:pPr marL="12700">
              <a:lnSpc>
                <a:spcPct val="100000"/>
              </a:lnSpc>
              <a:spcBef>
                <a:spcPts val="110"/>
              </a:spcBef>
            </a:pPr>
            <a:r>
              <a:rPr sz="1650" spc="-25" dirty="0">
                <a:latin typeface="Century Gothic"/>
                <a:cs typeface="Century Gothic"/>
              </a:rPr>
              <a:t>Unspezifische</a:t>
            </a:r>
            <a:r>
              <a:rPr sz="1650" spc="-5" dirty="0">
                <a:latin typeface="Century Gothic"/>
                <a:cs typeface="Century Gothic"/>
              </a:rPr>
              <a:t> </a:t>
            </a:r>
            <a:r>
              <a:rPr sz="1650" spc="-25" dirty="0">
                <a:latin typeface="Century Gothic"/>
                <a:cs typeface="Century Gothic"/>
              </a:rPr>
              <a:t>obstruktive</a:t>
            </a:r>
            <a:r>
              <a:rPr sz="1650" dirty="0">
                <a:latin typeface="Century Gothic"/>
                <a:cs typeface="Century Gothic"/>
              </a:rPr>
              <a:t> </a:t>
            </a:r>
            <a:r>
              <a:rPr sz="1650" spc="-10" dirty="0">
                <a:latin typeface="Century Gothic"/>
                <a:cs typeface="Century Gothic"/>
              </a:rPr>
              <a:t>Lungenerkrankung</a:t>
            </a:r>
            <a:endParaRPr sz="1650">
              <a:latin typeface="Century Gothic"/>
              <a:cs typeface="Century Gothic"/>
            </a:endParaRPr>
          </a:p>
        </p:txBody>
      </p:sp>
      <p:sp>
        <p:nvSpPr>
          <p:cNvPr id="15" name="object 15"/>
          <p:cNvSpPr txBox="1"/>
          <p:nvPr/>
        </p:nvSpPr>
        <p:spPr>
          <a:xfrm>
            <a:off x="6391854" y="8837809"/>
            <a:ext cx="3561715" cy="279400"/>
          </a:xfrm>
          <a:prstGeom prst="rect">
            <a:avLst/>
          </a:prstGeom>
        </p:spPr>
        <p:txBody>
          <a:bodyPr vert="horz" wrap="square" lIns="0" tIns="14605" rIns="0" bIns="0" rtlCol="0">
            <a:spAutoFit/>
          </a:bodyPr>
          <a:lstStyle/>
          <a:p>
            <a:pPr marL="12700">
              <a:lnSpc>
                <a:spcPct val="100000"/>
              </a:lnSpc>
              <a:spcBef>
                <a:spcPts val="115"/>
              </a:spcBef>
            </a:pPr>
            <a:r>
              <a:rPr sz="1650" spc="-10" dirty="0">
                <a:latin typeface="Century Gothic"/>
                <a:cs typeface="Century Gothic"/>
              </a:rPr>
              <a:t>Keine</a:t>
            </a:r>
            <a:r>
              <a:rPr sz="1650" spc="-85" dirty="0">
                <a:latin typeface="Century Gothic"/>
                <a:cs typeface="Century Gothic"/>
              </a:rPr>
              <a:t> </a:t>
            </a:r>
            <a:r>
              <a:rPr sz="1650" dirty="0">
                <a:latin typeface="Century Gothic"/>
                <a:cs typeface="Century Gothic"/>
              </a:rPr>
              <a:t>der</a:t>
            </a:r>
            <a:r>
              <a:rPr sz="1650" spc="-95" dirty="0">
                <a:latin typeface="Century Gothic"/>
                <a:cs typeface="Century Gothic"/>
              </a:rPr>
              <a:t> </a:t>
            </a:r>
            <a:r>
              <a:rPr sz="1650" spc="-20" dirty="0">
                <a:latin typeface="Century Gothic"/>
                <a:cs typeface="Century Gothic"/>
              </a:rPr>
              <a:t>genannten</a:t>
            </a:r>
            <a:r>
              <a:rPr sz="1650" spc="-80" dirty="0">
                <a:latin typeface="Century Gothic"/>
                <a:cs typeface="Century Gothic"/>
              </a:rPr>
              <a:t> </a:t>
            </a:r>
            <a:r>
              <a:rPr sz="1650" spc="-10" dirty="0">
                <a:latin typeface="Century Gothic"/>
                <a:cs typeface="Century Gothic"/>
              </a:rPr>
              <a:t>Erkrankungen</a:t>
            </a:r>
            <a:endParaRPr sz="1650">
              <a:latin typeface="Century Gothic"/>
              <a:cs typeface="Century Gothic"/>
            </a:endParaRPr>
          </a:p>
        </p:txBody>
      </p:sp>
      <p:sp>
        <p:nvSpPr>
          <p:cNvPr id="19" name="Ellipse 18">
            <a:extLst>
              <a:ext uri="{FF2B5EF4-FFF2-40B4-BE49-F238E27FC236}">
                <a16:creationId xmlns:a16="http://schemas.microsoft.com/office/drawing/2014/main" id="{080A16C2-5F88-81C4-5126-BB66DB13BD5C}"/>
              </a:ext>
            </a:extLst>
          </p:cNvPr>
          <p:cNvSpPr/>
          <p:nvPr/>
        </p:nvSpPr>
        <p:spPr>
          <a:xfrm>
            <a:off x="1212850" y="9464675"/>
            <a:ext cx="3352797" cy="981438"/>
          </a:xfrm>
          <a:prstGeom prst="ellipse">
            <a:avLst/>
          </a:prstGeom>
          <a:noFill/>
          <a:ln w="571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AT"/>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descr="$PPTXTitle"/>
          <p:cNvSpPr txBox="1">
            <a:spLocks noGrp="1"/>
          </p:cNvSpPr>
          <p:nvPr>
            <p:ph type="title"/>
          </p:nvPr>
        </p:nvSpPr>
        <p:spPr>
          <a:xfrm>
            <a:off x="1445816" y="735089"/>
            <a:ext cx="17218025" cy="1148080"/>
          </a:xfrm>
          <a:prstGeom prst="rect">
            <a:avLst/>
          </a:prstGeom>
        </p:spPr>
        <p:txBody>
          <a:bodyPr vert="horz" wrap="square" lIns="0" tIns="54610" rIns="0" bIns="0" rtlCol="0">
            <a:spAutoFit/>
          </a:bodyPr>
          <a:lstStyle/>
          <a:p>
            <a:pPr marL="12700" marR="5080" algn="just">
              <a:lnSpc>
                <a:spcPts val="2850"/>
              </a:lnSpc>
              <a:spcBef>
                <a:spcPts val="430"/>
              </a:spcBef>
            </a:pPr>
            <a:r>
              <a:rPr dirty="0"/>
              <a:t>Insgesamt</a:t>
            </a:r>
            <a:r>
              <a:rPr spc="285" dirty="0"/>
              <a:t>  </a:t>
            </a:r>
            <a:r>
              <a:rPr dirty="0"/>
              <a:t>sind</a:t>
            </a:r>
            <a:r>
              <a:rPr spc="265" dirty="0"/>
              <a:t>  </a:t>
            </a:r>
            <a:r>
              <a:rPr dirty="0"/>
              <a:t>44%</a:t>
            </a:r>
            <a:r>
              <a:rPr spc="265" dirty="0"/>
              <a:t>  </a:t>
            </a:r>
            <a:r>
              <a:rPr dirty="0"/>
              <a:t>der</a:t>
            </a:r>
            <a:r>
              <a:rPr spc="260" dirty="0"/>
              <a:t>  </a:t>
            </a:r>
            <a:r>
              <a:rPr dirty="0"/>
              <a:t>Befragten</a:t>
            </a:r>
            <a:r>
              <a:rPr spc="260" dirty="0"/>
              <a:t>  </a:t>
            </a:r>
            <a:r>
              <a:rPr dirty="0"/>
              <a:t>mit</a:t>
            </a:r>
            <a:r>
              <a:rPr spc="280" dirty="0"/>
              <a:t>  </a:t>
            </a:r>
            <a:r>
              <a:rPr dirty="0"/>
              <a:t>der</a:t>
            </a:r>
            <a:r>
              <a:rPr spc="254" dirty="0"/>
              <a:t>  </a:t>
            </a:r>
            <a:r>
              <a:rPr dirty="0"/>
              <a:t>medizinischen</a:t>
            </a:r>
            <a:r>
              <a:rPr spc="275" dirty="0"/>
              <a:t>  </a:t>
            </a:r>
            <a:r>
              <a:rPr dirty="0"/>
              <a:t>Versorgung</a:t>
            </a:r>
            <a:r>
              <a:rPr spc="270" dirty="0"/>
              <a:t>  </a:t>
            </a:r>
            <a:r>
              <a:rPr dirty="0"/>
              <a:t>Ihrer</a:t>
            </a:r>
            <a:r>
              <a:rPr spc="265" dirty="0"/>
              <a:t>  </a:t>
            </a:r>
            <a:r>
              <a:rPr spc="-10" dirty="0"/>
              <a:t>Atemwegserkrankung, </a:t>
            </a:r>
            <a:r>
              <a:rPr dirty="0"/>
              <a:t>einschließlich</a:t>
            </a:r>
            <a:r>
              <a:rPr spc="110" dirty="0"/>
              <a:t> </a:t>
            </a:r>
            <a:r>
              <a:rPr dirty="0"/>
              <a:t>ärztlicher</a:t>
            </a:r>
            <a:r>
              <a:rPr spc="130" dirty="0"/>
              <a:t> </a:t>
            </a:r>
            <a:r>
              <a:rPr dirty="0"/>
              <a:t>Betreuung,</a:t>
            </a:r>
            <a:r>
              <a:rPr spc="114" dirty="0"/>
              <a:t> </a:t>
            </a:r>
            <a:r>
              <a:rPr dirty="0"/>
              <a:t>Koordination</a:t>
            </a:r>
            <a:r>
              <a:rPr spc="140" dirty="0"/>
              <a:t> </a:t>
            </a:r>
            <a:r>
              <a:rPr dirty="0"/>
              <a:t>und</a:t>
            </a:r>
            <a:r>
              <a:rPr spc="140" dirty="0"/>
              <a:t> </a:t>
            </a:r>
            <a:r>
              <a:rPr dirty="0"/>
              <a:t>Unterstützung,</a:t>
            </a:r>
            <a:r>
              <a:rPr spc="110" dirty="0"/>
              <a:t> </a:t>
            </a:r>
            <a:r>
              <a:rPr dirty="0"/>
              <a:t>sehr</a:t>
            </a:r>
            <a:r>
              <a:rPr spc="95" dirty="0"/>
              <a:t> </a:t>
            </a:r>
            <a:r>
              <a:rPr dirty="0"/>
              <a:t>zufrieden.</a:t>
            </a:r>
            <a:r>
              <a:rPr spc="95" dirty="0"/>
              <a:t> </a:t>
            </a:r>
            <a:r>
              <a:rPr dirty="0"/>
              <a:t>Personen,</a:t>
            </a:r>
            <a:r>
              <a:rPr spc="90" dirty="0"/>
              <a:t> </a:t>
            </a:r>
            <a:r>
              <a:rPr dirty="0"/>
              <a:t>die</a:t>
            </a:r>
            <a:r>
              <a:rPr spc="105" dirty="0"/>
              <a:t> </a:t>
            </a:r>
            <a:r>
              <a:rPr dirty="0"/>
              <a:t>an</a:t>
            </a:r>
            <a:r>
              <a:rPr spc="130" dirty="0"/>
              <a:t> </a:t>
            </a:r>
            <a:r>
              <a:rPr spc="-20" dirty="0"/>
              <a:t>COPD </a:t>
            </a:r>
            <a:r>
              <a:rPr dirty="0"/>
              <a:t>leiden,</a:t>
            </a:r>
            <a:r>
              <a:rPr spc="114" dirty="0"/>
              <a:t> </a:t>
            </a:r>
            <a:r>
              <a:rPr dirty="0"/>
              <a:t>zeigen</a:t>
            </a:r>
            <a:r>
              <a:rPr spc="130" dirty="0"/>
              <a:t> </a:t>
            </a:r>
            <a:r>
              <a:rPr dirty="0"/>
              <a:t>eine</a:t>
            </a:r>
            <a:r>
              <a:rPr spc="90" dirty="0"/>
              <a:t> </a:t>
            </a:r>
            <a:r>
              <a:rPr dirty="0"/>
              <a:t>signifikant</a:t>
            </a:r>
            <a:r>
              <a:rPr spc="95" dirty="0"/>
              <a:t> </a:t>
            </a:r>
            <a:r>
              <a:rPr dirty="0"/>
              <a:t>höhere</a:t>
            </a:r>
            <a:r>
              <a:rPr spc="75" dirty="0"/>
              <a:t> </a:t>
            </a:r>
            <a:r>
              <a:rPr dirty="0"/>
              <a:t>Zufriedenheit</a:t>
            </a:r>
            <a:r>
              <a:rPr spc="114" dirty="0"/>
              <a:t> </a:t>
            </a:r>
            <a:r>
              <a:rPr dirty="0"/>
              <a:t>mit</a:t>
            </a:r>
            <a:r>
              <a:rPr spc="114" dirty="0"/>
              <a:t> </a:t>
            </a:r>
            <a:r>
              <a:rPr dirty="0"/>
              <a:t>der</a:t>
            </a:r>
            <a:r>
              <a:rPr spc="75" dirty="0"/>
              <a:t> </a:t>
            </a:r>
            <a:r>
              <a:rPr dirty="0"/>
              <a:t>medizinischen</a:t>
            </a:r>
            <a:r>
              <a:rPr spc="85" dirty="0"/>
              <a:t> </a:t>
            </a:r>
            <a:r>
              <a:rPr spc="-10" dirty="0"/>
              <a:t>Versorgung.</a:t>
            </a:r>
          </a:p>
        </p:txBody>
      </p:sp>
      <p:sp>
        <p:nvSpPr>
          <p:cNvPr id="3" name="object 3"/>
          <p:cNvSpPr txBox="1"/>
          <p:nvPr/>
        </p:nvSpPr>
        <p:spPr>
          <a:xfrm>
            <a:off x="1445816" y="2089172"/>
            <a:ext cx="15701010" cy="565785"/>
          </a:xfrm>
          <a:prstGeom prst="rect">
            <a:avLst/>
          </a:prstGeom>
        </p:spPr>
        <p:txBody>
          <a:bodyPr vert="horz" wrap="square" lIns="0" tIns="13335" rIns="0" bIns="0" rtlCol="0">
            <a:spAutoFit/>
          </a:bodyPr>
          <a:lstStyle/>
          <a:p>
            <a:pPr marL="12700">
              <a:lnSpc>
                <a:spcPts val="2120"/>
              </a:lnSpc>
              <a:spcBef>
                <a:spcPts val="105"/>
              </a:spcBef>
            </a:pPr>
            <a:r>
              <a:rPr sz="1950" dirty="0">
                <a:latin typeface="Century Gothic"/>
                <a:cs typeface="Century Gothic"/>
              </a:rPr>
              <a:t>Wie</a:t>
            </a:r>
            <a:r>
              <a:rPr sz="1950" spc="20" dirty="0">
                <a:latin typeface="Century Gothic"/>
                <a:cs typeface="Century Gothic"/>
              </a:rPr>
              <a:t> </a:t>
            </a:r>
            <a:r>
              <a:rPr sz="1950" dirty="0">
                <a:latin typeface="Century Gothic"/>
                <a:cs typeface="Century Gothic"/>
              </a:rPr>
              <a:t>zufrieden</a:t>
            </a:r>
            <a:r>
              <a:rPr sz="1950" spc="100" dirty="0">
                <a:latin typeface="Century Gothic"/>
                <a:cs typeface="Century Gothic"/>
              </a:rPr>
              <a:t> </a:t>
            </a:r>
            <a:r>
              <a:rPr sz="1950" dirty="0">
                <a:latin typeface="Century Gothic"/>
                <a:cs typeface="Century Gothic"/>
              </a:rPr>
              <a:t>sind</a:t>
            </a:r>
            <a:r>
              <a:rPr sz="1950" spc="80" dirty="0">
                <a:latin typeface="Century Gothic"/>
                <a:cs typeface="Century Gothic"/>
              </a:rPr>
              <a:t> </a:t>
            </a:r>
            <a:r>
              <a:rPr sz="1950" dirty="0">
                <a:latin typeface="Century Gothic"/>
                <a:cs typeface="Century Gothic"/>
              </a:rPr>
              <a:t>Sie</a:t>
            </a:r>
            <a:r>
              <a:rPr sz="1950" spc="85" dirty="0">
                <a:latin typeface="Century Gothic"/>
                <a:cs typeface="Century Gothic"/>
              </a:rPr>
              <a:t> </a:t>
            </a:r>
            <a:r>
              <a:rPr sz="1950" dirty="0">
                <a:latin typeface="Century Gothic"/>
                <a:cs typeface="Century Gothic"/>
              </a:rPr>
              <a:t>insgesamt</a:t>
            </a:r>
            <a:r>
              <a:rPr sz="1950" spc="105" dirty="0">
                <a:latin typeface="Century Gothic"/>
                <a:cs typeface="Century Gothic"/>
              </a:rPr>
              <a:t> </a:t>
            </a:r>
            <a:r>
              <a:rPr sz="1950" dirty="0">
                <a:latin typeface="Century Gothic"/>
                <a:cs typeface="Century Gothic"/>
              </a:rPr>
              <a:t>mit</a:t>
            </a:r>
            <a:r>
              <a:rPr sz="1950" spc="35" dirty="0">
                <a:latin typeface="Century Gothic"/>
                <a:cs typeface="Century Gothic"/>
              </a:rPr>
              <a:t> </a:t>
            </a:r>
            <a:r>
              <a:rPr sz="1950" dirty="0">
                <a:latin typeface="Century Gothic"/>
                <a:cs typeface="Century Gothic"/>
              </a:rPr>
              <a:t>der</a:t>
            </a:r>
            <a:r>
              <a:rPr sz="1950" spc="60" dirty="0">
                <a:latin typeface="Century Gothic"/>
                <a:cs typeface="Century Gothic"/>
              </a:rPr>
              <a:t> </a:t>
            </a:r>
            <a:r>
              <a:rPr sz="1950" dirty="0">
                <a:latin typeface="Century Gothic"/>
                <a:cs typeface="Century Gothic"/>
              </a:rPr>
              <a:t>medizinischen</a:t>
            </a:r>
            <a:r>
              <a:rPr sz="1950" spc="40" dirty="0">
                <a:latin typeface="Century Gothic"/>
                <a:cs typeface="Century Gothic"/>
              </a:rPr>
              <a:t> </a:t>
            </a:r>
            <a:r>
              <a:rPr sz="1950" dirty="0">
                <a:latin typeface="Century Gothic"/>
                <a:cs typeface="Century Gothic"/>
              </a:rPr>
              <a:t>Versorgung</a:t>
            </a:r>
            <a:r>
              <a:rPr sz="1950" spc="105" dirty="0">
                <a:latin typeface="Century Gothic"/>
                <a:cs typeface="Century Gothic"/>
              </a:rPr>
              <a:t> </a:t>
            </a:r>
            <a:r>
              <a:rPr sz="1950" dirty="0">
                <a:latin typeface="Century Gothic"/>
                <a:cs typeface="Century Gothic"/>
              </a:rPr>
              <a:t>Ihrer</a:t>
            </a:r>
            <a:r>
              <a:rPr sz="1950" spc="60" dirty="0">
                <a:latin typeface="Century Gothic"/>
                <a:cs typeface="Century Gothic"/>
              </a:rPr>
              <a:t> </a:t>
            </a:r>
            <a:r>
              <a:rPr sz="1950" dirty="0">
                <a:latin typeface="Century Gothic"/>
                <a:cs typeface="Century Gothic"/>
              </a:rPr>
              <a:t>Atemwegserkrankung</a:t>
            </a:r>
            <a:r>
              <a:rPr sz="1950" spc="35" dirty="0">
                <a:latin typeface="Century Gothic"/>
                <a:cs typeface="Century Gothic"/>
              </a:rPr>
              <a:t> </a:t>
            </a:r>
            <a:r>
              <a:rPr sz="1950" dirty="0">
                <a:latin typeface="Century Gothic"/>
                <a:cs typeface="Century Gothic"/>
              </a:rPr>
              <a:t>(ärztliche</a:t>
            </a:r>
            <a:r>
              <a:rPr sz="1950" spc="90" dirty="0">
                <a:latin typeface="Century Gothic"/>
                <a:cs typeface="Century Gothic"/>
              </a:rPr>
              <a:t> </a:t>
            </a:r>
            <a:r>
              <a:rPr sz="1950" dirty="0">
                <a:latin typeface="Century Gothic"/>
                <a:cs typeface="Century Gothic"/>
              </a:rPr>
              <a:t>Betreuung,</a:t>
            </a:r>
            <a:r>
              <a:rPr sz="1950" spc="40" dirty="0">
                <a:latin typeface="Century Gothic"/>
                <a:cs typeface="Century Gothic"/>
              </a:rPr>
              <a:t> </a:t>
            </a:r>
            <a:r>
              <a:rPr sz="1950" dirty="0">
                <a:latin typeface="Century Gothic"/>
                <a:cs typeface="Century Gothic"/>
              </a:rPr>
              <a:t>Koordination</a:t>
            </a:r>
            <a:r>
              <a:rPr sz="1950" spc="-345" dirty="0">
                <a:latin typeface="Century Gothic"/>
                <a:cs typeface="Century Gothic"/>
              </a:rPr>
              <a:t> </a:t>
            </a:r>
            <a:r>
              <a:rPr sz="1950" spc="-50" dirty="0">
                <a:latin typeface="Century Gothic"/>
                <a:cs typeface="Century Gothic"/>
              </a:rPr>
              <a:t>,</a:t>
            </a:r>
            <a:endParaRPr sz="1950">
              <a:latin typeface="Century Gothic"/>
              <a:cs typeface="Century Gothic"/>
            </a:endParaRPr>
          </a:p>
          <a:p>
            <a:pPr marL="12700">
              <a:lnSpc>
                <a:spcPts val="2120"/>
              </a:lnSpc>
            </a:pPr>
            <a:r>
              <a:rPr sz="1950" spc="-10" dirty="0">
                <a:latin typeface="Century Gothic"/>
                <a:cs typeface="Century Gothic"/>
              </a:rPr>
              <a:t>Unterstützung)?</a:t>
            </a:r>
            <a:endParaRPr sz="1950">
              <a:latin typeface="Century Gothic"/>
              <a:cs typeface="Century Gothic"/>
            </a:endParaRPr>
          </a:p>
        </p:txBody>
      </p:sp>
      <p:grpSp>
        <p:nvGrpSpPr>
          <p:cNvPr id="4" name="object 4"/>
          <p:cNvGrpSpPr/>
          <p:nvPr/>
        </p:nvGrpSpPr>
        <p:grpSpPr>
          <a:xfrm>
            <a:off x="5713718" y="4345188"/>
            <a:ext cx="2133600" cy="5186045"/>
            <a:chOff x="5713718" y="4345188"/>
            <a:chExt cx="2133600" cy="5186045"/>
          </a:xfrm>
        </p:grpSpPr>
        <p:sp>
          <p:nvSpPr>
            <p:cNvPr id="5" name="object 5"/>
            <p:cNvSpPr/>
            <p:nvPr/>
          </p:nvSpPr>
          <p:spPr>
            <a:xfrm>
              <a:off x="5721413" y="4544964"/>
              <a:ext cx="2125980" cy="4786630"/>
            </a:xfrm>
            <a:custGeom>
              <a:avLst/>
              <a:gdLst/>
              <a:ahLst/>
              <a:cxnLst/>
              <a:rect l="l" t="t" r="r" b="b"/>
              <a:pathLst>
                <a:path w="2125979" h="4786630">
                  <a:moveTo>
                    <a:pt x="37680" y="3889133"/>
                  </a:moveTo>
                  <a:lnTo>
                    <a:pt x="0" y="3889133"/>
                  </a:lnTo>
                  <a:lnTo>
                    <a:pt x="0" y="4786058"/>
                  </a:lnTo>
                  <a:lnTo>
                    <a:pt x="37680" y="4786058"/>
                  </a:lnTo>
                  <a:lnTo>
                    <a:pt x="37680" y="3889133"/>
                  </a:lnTo>
                  <a:close/>
                </a:path>
                <a:path w="2125979" h="4786630">
                  <a:moveTo>
                    <a:pt x="263829" y="2592692"/>
                  </a:moveTo>
                  <a:lnTo>
                    <a:pt x="0" y="2592692"/>
                  </a:lnTo>
                  <a:lnTo>
                    <a:pt x="0" y="3489604"/>
                  </a:lnTo>
                  <a:lnTo>
                    <a:pt x="263829" y="3489604"/>
                  </a:lnTo>
                  <a:lnTo>
                    <a:pt x="263829" y="2592692"/>
                  </a:lnTo>
                  <a:close/>
                </a:path>
                <a:path w="2125979" h="4786630">
                  <a:moveTo>
                    <a:pt x="1892058" y="0"/>
                  </a:moveTo>
                  <a:lnTo>
                    <a:pt x="0" y="0"/>
                  </a:lnTo>
                  <a:lnTo>
                    <a:pt x="0" y="896924"/>
                  </a:lnTo>
                  <a:lnTo>
                    <a:pt x="1892058" y="896924"/>
                  </a:lnTo>
                  <a:lnTo>
                    <a:pt x="1892058" y="0"/>
                  </a:lnTo>
                  <a:close/>
                </a:path>
                <a:path w="2125979" h="4786630">
                  <a:moveTo>
                    <a:pt x="2125738" y="1296339"/>
                  </a:moveTo>
                  <a:lnTo>
                    <a:pt x="0" y="1296339"/>
                  </a:lnTo>
                  <a:lnTo>
                    <a:pt x="0" y="2193264"/>
                  </a:lnTo>
                  <a:lnTo>
                    <a:pt x="2125738" y="2193264"/>
                  </a:lnTo>
                  <a:lnTo>
                    <a:pt x="2125738" y="1296339"/>
                  </a:lnTo>
                  <a:close/>
                </a:path>
              </a:pathLst>
            </a:custGeom>
            <a:solidFill>
              <a:srgbClr val="89ACAC"/>
            </a:solidFill>
          </p:spPr>
          <p:txBody>
            <a:bodyPr wrap="square" lIns="0" tIns="0" rIns="0" bIns="0" rtlCol="0"/>
            <a:lstStyle/>
            <a:p>
              <a:endParaRPr/>
            </a:p>
          </p:txBody>
        </p:sp>
        <p:sp>
          <p:nvSpPr>
            <p:cNvPr id="6" name="object 6"/>
            <p:cNvSpPr/>
            <p:nvPr/>
          </p:nvSpPr>
          <p:spPr>
            <a:xfrm>
              <a:off x="5717645" y="4345188"/>
              <a:ext cx="0" cy="5186045"/>
            </a:xfrm>
            <a:custGeom>
              <a:avLst/>
              <a:gdLst/>
              <a:ahLst/>
              <a:cxnLst/>
              <a:rect l="l" t="t" r="r" b="b"/>
              <a:pathLst>
                <a:path h="5186045">
                  <a:moveTo>
                    <a:pt x="0" y="0"/>
                  </a:moveTo>
                  <a:lnTo>
                    <a:pt x="0" y="5185581"/>
                  </a:lnTo>
                </a:path>
              </a:pathLst>
            </a:custGeom>
            <a:ln w="7853">
              <a:solidFill>
                <a:srgbClr val="D9D9D9"/>
              </a:solidFill>
            </a:ln>
          </p:spPr>
          <p:txBody>
            <a:bodyPr wrap="square" lIns="0" tIns="0" rIns="0" bIns="0" rtlCol="0"/>
            <a:lstStyle/>
            <a:p>
              <a:endParaRPr/>
            </a:p>
          </p:txBody>
        </p:sp>
      </p:grpSp>
      <p:sp>
        <p:nvSpPr>
          <p:cNvPr id="7" name="object 7"/>
          <p:cNvSpPr txBox="1"/>
          <p:nvPr/>
        </p:nvSpPr>
        <p:spPr>
          <a:xfrm>
            <a:off x="7664745" y="4848847"/>
            <a:ext cx="429259" cy="278765"/>
          </a:xfrm>
          <a:prstGeom prst="rect">
            <a:avLst/>
          </a:prstGeom>
        </p:spPr>
        <p:txBody>
          <a:bodyPr vert="horz" wrap="square" lIns="0" tIns="13970" rIns="0" bIns="0" rtlCol="0">
            <a:spAutoFit/>
          </a:bodyPr>
          <a:lstStyle/>
          <a:p>
            <a:pPr marL="12700">
              <a:lnSpc>
                <a:spcPct val="100000"/>
              </a:lnSpc>
              <a:spcBef>
                <a:spcPts val="110"/>
              </a:spcBef>
            </a:pPr>
            <a:r>
              <a:rPr sz="1650" spc="-20" dirty="0">
                <a:latin typeface="Century Gothic"/>
                <a:cs typeface="Century Gothic"/>
              </a:rPr>
              <a:t>43.7</a:t>
            </a:r>
            <a:endParaRPr sz="1650">
              <a:latin typeface="Century Gothic"/>
              <a:cs typeface="Century Gothic"/>
            </a:endParaRPr>
          </a:p>
        </p:txBody>
      </p:sp>
      <p:sp>
        <p:nvSpPr>
          <p:cNvPr id="15" name="object 15"/>
          <p:cNvSpPr txBox="1"/>
          <p:nvPr/>
        </p:nvSpPr>
        <p:spPr>
          <a:xfrm>
            <a:off x="1445816" y="9930907"/>
            <a:ext cx="2349500" cy="223520"/>
          </a:xfrm>
          <a:prstGeom prst="rect">
            <a:avLst/>
          </a:prstGeom>
        </p:spPr>
        <p:txBody>
          <a:bodyPr vert="horz" wrap="square" lIns="0" tIns="8890" rIns="0" bIns="0" rtlCol="0">
            <a:spAutoFit/>
          </a:bodyPr>
          <a:lstStyle/>
          <a:p>
            <a:pPr marL="12700">
              <a:lnSpc>
                <a:spcPct val="100000"/>
              </a:lnSpc>
              <a:spcBef>
                <a:spcPts val="70"/>
              </a:spcBef>
            </a:pPr>
            <a:r>
              <a:rPr sz="1300" dirty="0">
                <a:solidFill>
                  <a:srgbClr val="393843"/>
                </a:solidFill>
                <a:latin typeface="Century Gothic"/>
                <a:cs typeface="Century Gothic"/>
              </a:rPr>
              <a:t>In</a:t>
            </a:r>
            <a:r>
              <a:rPr sz="1300" spc="50" dirty="0">
                <a:solidFill>
                  <a:srgbClr val="393843"/>
                </a:solidFill>
                <a:latin typeface="Century Gothic"/>
                <a:cs typeface="Century Gothic"/>
              </a:rPr>
              <a:t> </a:t>
            </a:r>
            <a:r>
              <a:rPr sz="1300" dirty="0">
                <a:solidFill>
                  <a:srgbClr val="393843"/>
                </a:solidFill>
                <a:latin typeface="Century Gothic"/>
                <a:cs typeface="Century Gothic"/>
              </a:rPr>
              <a:t>%,</a:t>
            </a:r>
            <a:r>
              <a:rPr sz="1300" spc="10" dirty="0">
                <a:solidFill>
                  <a:srgbClr val="393843"/>
                </a:solidFill>
                <a:latin typeface="Century Gothic"/>
                <a:cs typeface="Century Gothic"/>
              </a:rPr>
              <a:t> </a:t>
            </a:r>
            <a:r>
              <a:rPr sz="1300" dirty="0">
                <a:solidFill>
                  <a:srgbClr val="393843"/>
                </a:solidFill>
                <a:latin typeface="Century Gothic"/>
                <a:cs typeface="Century Gothic"/>
              </a:rPr>
              <a:t>Einfachantwort</a:t>
            </a:r>
            <a:r>
              <a:rPr sz="1300" spc="5" dirty="0">
                <a:solidFill>
                  <a:srgbClr val="393843"/>
                </a:solidFill>
                <a:latin typeface="Century Gothic"/>
                <a:cs typeface="Century Gothic"/>
              </a:rPr>
              <a:t> </a:t>
            </a:r>
            <a:r>
              <a:rPr sz="1300" dirty="0">
                <a:solidFill>
                  <a:srgbClr val="393843"/>
                </a:solidFill>
                <a:latin typeface="Century Gothic"/>
                <a:cs typeface="Century Gothic"/>
              </a:rPr>
              <a:t>|</a:t>
            </a:r>
            <a:r>
              <a:rPr sz="1300" spc="25" dirty="0">
                <a:solidFill>
                  <a:srgbClr val="393843"/>
                </a:solidFill>
                <a:latin typeface="Century Gothic"/>
                <a:cs typeface="Century Gothic"/>
              </a:rPr>
              <a:t> </a:t>
            </a:r>
            <a:r>
              <a:rPr sz="1300" spc="-20" dirty="0">
                <a:solidFill>
                  <a:srgbClr val="393843"/>
                </a:solidFill>
                <a:latin typeface="Century Gothic"/>
                <a:cs typeface="Century Gothic"/>
              </a:rPr>
              <a:t>n=309</a:t>
            </a:r>
            <a:endParaRPr sz="1300">
              <a:latin typeface="Century Gothic"/>
              <a:cs typeface="Century Gothic"/>
            </a:endParaRPr>
          </a:p>
        </p:txBody>
      </p:sp>
      <p:sp>
        <p:nvSpPr>
          <p:cNvPr id="16" name="object 16"/>
          <p:cNvSpPr txBox="1">
            <a:spLocks noGrp="1"/>
          </p:cNvSpPr>
          <p:nvPr>
            <p:ph type="sldNum" sz="quarter" idx="7"/>
          </p:nvPr>
        </p:nvSpPr>
        <p:spPr>
          <a:prstGeom prst="rect">
            <a:avLst/>
          </a:prstGeom>
        </p:spPr>
        <p:txBody>
          <a:bodyPr vert="horz" wrap="square" lIns="0" tIns="12065" rIns="0" bIns="0" rtlCol="0">
            <a:spAutoFit/>
          </a:bodyPr>
          <a:lstStyle/>
          <a:p>
            <a:pPr marL="12700">
              <a:lnSpc>
                <a:spcPct val="100000"/>
              </a:lnSpc>
              <a:spcBef>
                <a:spcPts val="95"/>
              </a:spcBef>
            </a:pPr>
            <a:r>
              <a:rPr dirty="0"/>
              <a:t>Signifikante</a:t>
            </a:r>
            <a:r>
              <a:rPr spc="180" dirty="0"/>
              <a:t> </a:t>
            </a:r>
            <a:r>
              <a:rPr dirty="0"/>
              <a:t>Unterschiede:</a:t>
            </a:r>
            <a:r>
              <a:rPr spc="170" dirty="0"/>
              <a:t> </a:t>
            </a:r>
            <a:r>
              <a:rPr dirty="0">
                <a:solidFill>
                  <a:srgbClr val="008000"/>
                </a:solidFill>
              </a:rPr>
              <a:t>grün=sig.</a:t>
            </a:r>
            <a:r>
              <a:rPr spc="190" dirty="0">
                <a:solidFill>
                  <a:srgbClr val="008000"/>
                </a:solidFill>
              </a:rPr>
              <a:t> </a:t>
            </a:r>
            <a:r>
              <a:rPr dirty="0">
                <a:solidFill>
                  <a:srgbClr val="008000"/>
                </a:solidFill>
              </a:rPr>
              <a:t>höher</a:t>
            </a:r>
            <a:r>
              <a:rPr spc="150" dirty="0">
                <a:solidFill>
                  <a:srgbClr val="008000"/>
                </a:solidFill>
              </a:rPr>
              <a:t> </a:t>
            </a:r>
            <a:r>
              <a:rPr dirty="0"/>
              <a:t>/</a:t>
            </a:r>
            <a:r>
              <a:rPr spc="175" dirty="0"/>
              <a:t> </a:t>
            </a:r>
            <a:r>
              <a:rPr dirty="0">
                <a:solidFill>
                  <a:srgbClr val="FF0000"/>
                </a:solidFill>
              </a:rPr>
              <a:t>rot=sig.</a:t>
            </a:r>
            <a:r>
              <a:rPr spc="190" dirty="0">
                <a:solidFill>
                  <a:srgbClr val="FF0000"/>
                </a:solidFill>
              </a:rPr>
              <a:t> </a:t>
            </a:r>
            <a:r>
              <a:rPr spc="-10" dirty="0">
                <a:solidFill>
                  <a:srgbClr val="FF0000"/>
                </a:solidFill>
              </a:rPr>
              <a:t>niedriger</a:t>
            </a:r>
          </a:p>
          <a:p>
            <a:pPr marR="43180" algn="r">
              <a:lnSpc>
                <a:spcPct val="100000"/>
              </a:lnSpc>
              <a:spcBef>
                <a:spcPts val="1170"/>
              </a:spcBef>
            </a:pPr>
            <a:r>
              <a:rPr sz="1300" dirty="0">
                <a:solidFill>
                  <a:srgbClr val="393843"/>
                </a:solidFill>
              </a:rPr>
              <a:t>Seite</a:t>
            </a:r>
            <a:r>
              <a:rPr sz="1300" spc="5" dirty="0">
                <a:solidFill>
                  <a:srgbClr val="393843"/>
                </a:solidFill>
              </a:rPr>
              <a:t> </a:t>
            </a:r>
            <a:r>
              <a:rPr sz="1300" b="1" spc="-25" dirty="0">
                <a:solidFill>
                  <a:srgbClr val="393843"/>
                </a:solidFill>
                <a:latin typeface="Century Gothic"/>
                <a:cs typeface="Century Gothic"/>
              </a:rPr>
              <a:t>11</a:t>
            </a:r>
            <a:endParaRPr sz="1300">
              <a:latin typeface="Century Gothic"/>
              <a:cs typeface="Century Gothic"/>
            </a:endParaRPr>
          </a:p>
        </p:txBody>
      </p:sp>
      <p:sp>
        <p:nvSpPr>
          <p:cNvPr id="8" name="object 8"/>
          <p:cNvSpPr txBox="1"/>
          <p:nvPr/>
        </p:nvSpPr>
        <p:spPr>
          <a:xfrm>
            <a:off x="7903347" y="6147494"/>
            <a:ext cx="429259" cy="278765"/>
          </a:xfrm>
          <a:prstGeom prst="rect">
            <a:avLst/>
          </a:prstGeom>
        </p:spPr>
        <p:txBody>
          <a:bodyPr vert="horz" wrap="square" lIns="0" tIns="13970" rIns="0" bIns="0" rtlCol="0">
            <a:spAutoFit/>
          </a:bodyPr>
          <a:lstStyle/>
          <a:p>
            <a:pPr marL="12700">
              <a:lnSpc>
                <a:spcPct val="100000"/>
              </a:lnSpc>
              <a:spcBef>
                <a:spcPts val="110"/>
              </a:spcBef>
            </a:pPr>
            <a:r>
              <a:rPr sz="1650" spc="-20" dirty="0">
                <a:latin typeface="Century Gothic"/>
                <a:cs typeface="Century Gothic"/>
              </a:rPr>
              <a:t>49.2</a:t>
            </a:r>
            <a:endParaRPr sz="1650">
              <a:latin typeface="Century Gothic"/>
              <a:cs typeface="Century Gothic"/>
            </a:endParaRPr>
          </a:p>
        </p:txBody>
      </p:sp>
      <p:sp>
        <p:nvSpPr>
          <p:cNvPr id="9" name="object 9"/>
          <p:cNvSpPr txBox="1"/>
          <p:nvPr/>
        </p:nvSpPr>
        <p:spPr>
          <a:xfrm>
            <a:off x="6037249" y="7445878"/>
            <a:ext cx="315595" cy="279400"/>
          </a:xfrm>
          <a:prstGeom prst="rect">
            <a:avLst/>
          </a:prstGeom>
        </p:spPr>
        <p:txBody>
          <a:bodyPr vert="horz" wrap="square" lIns="0" tIns="14605" rIns="0" bIns="0" rtlCol="0">
            <a:spAutoFit/>
          </a:bodyPr>
          <a:lstStyle/>
          <a:p>
            <a:pPr marL="12700">
              <a:lnSpc>
                <a:spcPct val="100000"/>
              </a:lnSpc>
              <a:spcBef>
                <a:spcPts val="115"/>
              </a:spcBef>
            </a:pPr>
            <a:r>
              <a:rPr sz="1650" spc="-25" dirty="0">
                <a:latin typeface="Century Gothic"/>
                <a:cs typeface="Century Gothic"/>
              </a:rPr>
              <a:t>6.1</a:t>
            </a:r>
            <a:endParaRPr sz="1650">
              <a:latin typeface="Century Gothic"/>
              <a:cs typeface="Century Gothic"/>
            </a:endParaRPr>
          </a:p>
        </p:txBody>
      </p:sp>
      <p:sp>
        <p:nvSpPr>
          <p:cNvPr id="10" name="object 10"/>
          <p:cNvSpPr txBox="1"/>
          <p:nvPr/>
        </p:nvSpPr>
        <p:spPr>
          <a:xfrm>
            <a:off x="3873816" y="8744525"/>
            <a:ext cx="2254885" cy="279400"/>
          </a:xfrm>
          <a:prstGeom prst="rect">
            <a:avLst/>
          </a:prstGeom>
        </p:spPr>
        <p:txBody>
          <a:bodyPr vert="horz" wrap="square" lIns="0" tIns="14605" rIns="0" bIns="0" rtlCol="0">
            <a:spAutoFit/>
          </a:bodyPr>
          <a:lstStyle/>
          <a:p>
            <a:pPr marL="12700">
              <a:lnSpc>
                <a:spcPct val="100000"/>
              </a:lnSpc>
              <a:spcBef>
                <a:spcPts val="115"/>
              </a:spcBef>
              <a:tabLst>
                <a:tab pos="1951355" algn="l"/>
              </a:tabLst>
            </a:pPr>
            <a:r>
              <a:rPr sz="2475" spc="-15" baseline="3367" dirty="0">
                <a:latin typeface="Century Gothic"/>
                <a:cs typeface="Century Gothic"/>
              </a:rPr>
              <a:t>Sehr</a:t>
            </a:r>
            <a:r>
              <a:rPr sz="2475" spc="-157" baseline="3367" dirty="0">
                <a:latin typeface="Century Gothic"/>
                <a:cs typeface="Century Gothic"/>
              </a:rPr>
              <a:t> </a:t>
            </a:r>
            <a:r>
              <a:rPr sz="2475" spc="-15" baseline="3367" dirty="0">
                <a:latin typeface="Century Gothic"/>
                <a:cs typeface="Century Gothic"/>
              </a:rPr>
              <a:t>unzufrieden</a:t>
            </a:r>
            <a:r>
              <a:rPr sz="2475" baseline="3367" dirty="0">
                <a:latin typeface="Century Gothic"/>
                <a:cs typeface="Century Gothic"/>
              </a:rPr>
              <a:t>	</a:t>
            </a:r>
            <a:r>
              <a:rPr sz="1650" spc="-25" dirty="0">
                <a:latin typeface="Century Gothic"/>
                <a:cs typeface="Century Gothic"/>
              </a:rPr>
              <a:t>1.0</a:t>
            </a:r>
            <a:endParaRPr sz="1650">
              <a:latin typeface="Century Gothic"/>
              <a:cs typeface="Century Gothic"/>
            </a:endParaRPr>
          </a:p>
        </p:txBody>
      </p:sp>
      <p:sp>
        <p:nvSpPr>
          <p:cNvPr id="11" name="object 11"/>
          <p:cNvSpPr txBox="1"/>
          <p:nvPr/>
        </p:nvSpPr>
        <p:spPr>
          <a:xfrm>
            <a:off x="4124667" y="4838430"/>
            <a:ext cx="1420495" cy="279400"/>
          </a:xfrm>
          <a:prstGeom prst="rect">
            <a:avLst/>
          </a:prstGeom>
        </p:spPr>
        <p:txBody>
          <a:bodyPr vert="horz" wrap="square" lIns="0" tIns="14605" rIns="0" bIns="0" rtlCol="0">
            <a:spAutoFit/>
          </a:bodyPr>
          <a:lstStyle/>
          <a:p>
            <a:pPr marL="12700">
              <a:lnSpc>
                <a:spcPct val="100000"/>
              </a:lnSpc>
              <a:spcBef>
                <a:spcPts val="115"/>
              </a:spcBef>
            </a:pPr>
            <a:r>
              <a:rPr sz="1650" spc="-20" dirty="0">
                <a:latin typeface="Century Gothic"/>
                <a:cs typeface="Century Gothic"/>
              </a:rPr>
              <a:t>Sehr</a:t>
            </a:r>
            <a:r>
              <a:rPr sz="1650" spc="-70" dirty="0">
                <a:latin typeface="Century Gothic"/>
                <a:cs typeface="Century Gothic"/>
              </a:rPr>
              <a:t> </a:t>
            </a:r>
            <a:r>
              <a:rPr sz="1650" spc="-10" dirty="0">
                <a:latin typeface="Century Gothic"/>
                <a:cs typeface="Century Gothic"/>
              </a:rPr>
              <a:t>zufrieden</a:t>
            </a:r>
            <a:endParaRPr sz="1650">
              <a:latin typeface="Century Gothic"/>
              <a:cs typeface="Century Gothic"/>
            </a:endParaRPr>
          </a:p>
        </p:txBody>
      </p:sp>
      <p:sp>
        <p:nvSpPr>
          <p:cNvPr id="12" name="object 12"/>
          <p:cNvSpPr txBox="1"/>
          <p:nvPr/>
        </p:nvSpPr>
        <p:spPr>
          <a:xfrm>
            <a:off x="4116605" y="6137076"/>
            <a:ext cx="1428115" cy="279400"/>
          </a:xfrm>
          <a:prstGeom prst="rect">
            <a:avLst/>
          </a:prstGeom>
        </p:spPr>
        <p:txBody>
          <a:bodyPr vert="horz" wrap="square" lIns="0" tIns="14605" rIns="0" bIns="0" rtlCol="0">
            <a:spAutoFit/>
          </a:bodyPr>
          <a:lstStyle/>
          <a:p>
            <a:pPr marL="12700">
              <a:lnSpc>
                <a:spcPct val="100000"/>
              </a:lnSpc>
              <a:spcBef>
                <a:spcPts val="115"/>
              </a:spcBef>
            </a:pPr>
            <a:r>
              <a:rPr sz="1650" dirty="0">
                <a:latin typeface="Century Gothic"/>
                <a:cs typeface="Century Gothic"/>
              </a:rPr>
              <a:t>Eher</a:t>
            </a:r>
            <a:r>
              <a:rPr sz="1650" spc="-100" dirty="0">
                <a:latin typeface="Century Gothic"/>
                <a:cs typeface="Century Gothic"/>
              </a:rPr>
              <a:t> </a:t>
            </a:r>
            <a:r>
              <a:rPr sz="1650" spc="-10" dirty="0">
                <a:latin typeface="Century Gothic"/>
                <a:cs typeface="Century Gothic"/>
              </a:rPr>
              <a:t>zufrieden</a:t>
            </a:r>
            <a:endParaRPr sz="1650">
              <a:latin typeface="Century Gothic"/>
              <a:cs typeface="Century Gothic"/>
            </a:endParaRPr>
          </a:p>
        </p:txBody>
      </p:sp>
      <p:sp>
        <p:nvSpPr>
          <p:cNvPr id="13" name="object 13"/>
          <p:cNvSpPr txBox="1"/>
          <p:nvPr/>
        </p:nvSpPr>
        <p:spPr>
          <a:xfrm>
            <a:off x="3865754" y="7436194"/>
            <a:ext cx="1677035" cy="278765"/>
          </a:xfrm>
          <a:prstGeom prst="rect">
            <a:avLst/>
          </a:prstGeom>
        </p:spPr>
        <p:txBody>
          <a:bodyPr vert="horz" wrap="square" lIns="0" tIns="13970" rIns="0" bIns="0" rtlCol="0">
            <a:spAutoFit/>
          </a:bodyPr>
          <a:lstStyle/>
          <a:p>
            <a:pPr marL="12700">
              <a:lnSpc>
                <a:spcPct val="100000"/>
              </a:lnSpc>
              <a:spcBef>
                <a:spcPts val="110"/>
              </a:spcBef>
            </a:pPr>
            <a:r>
              <a:rPr sz="1650" dirty="0">
                <a:latin typeface="Century Gothic"/>
                <a:cs typeface="Century Gothic"/>
              </a:rPr>
              <a:t>Eher</a:t>
            </a:r>
            <a:r>
              <a:rPr sz="1650" spc="-95" dirty="0">
                <a:latin typeface="Century Gothic"/>
                <a:cs typeface="Century Gothic"/>
              </a:rPr>
              <a:t> </a:t>
            </a:r>
            <a:r>
              <a:rPr sz="1650" spc="-20" dirty="0">
                <a:latin typeface="Century Gothic"/>
                <a:cs typeface="Century Gothic"/>
              </a:rPr>
              <a:t>unzufrieden</a:t>
            </a:r>
            <a:endParaRPr sz="1650">
              <a:latin typeface="Century Gothic"/>
              <a:cs typeface="Century Gothic"/>
            </a:endParaRPr>
          </a:p>
        </p:txBody>
      </p:sp>
      <p:graphicFrame>
        <p:nvGraphicFramePr>
          <p:cNvPr id="14" name="object 14"/>
          <p:cNvGraphicFramePr>
            <a:graphicFrameLocks noGrp="1"/>
          </p:cNvGraphicFramePr>
          <p:nvPr/>
        </p:nvGraphicFramePr>
        <p:xfrm>
          <a:off x="10042731" y="2921535"/>
          <a:ext cx="8677909" cy="7068185"/>
        </p:xfrm>
        <a:graphic>
          <a:graphicData uri="http://schemas.openxmlformats.org/drawingml/2006/table">
            <a:tbl>
              <a:tblPr firstRow="1" bandRow="1">
                <a:tableStyleId>{2D5ABB26-0587-4C30-8999-92F81FD0307C}</a:tableStyleId>
              </a:tblPr>
              <a:tblGrid>
                <a:gridCol w="4593590">
                  <a:extLst>
                    <a:ext uri="{9D8B030D-6E8A-4147-A177-3AD203B41FA5}">
                      <a16:colId xmlns:a16="http://schemas.microsoft.com/office/drawing/2014/main" val="20000"/>
                    </a:ext>
                  </a:extLst>
                </a:gridCol>
                <a:gridCol w="4084319">
                  <a:extLst>
                    <a:ext uri="{9D8B030D-6E8A-4147-A177-3AD203B41FA5}">
                      <a16:colId xmlns:a16="http://schemas.microsoft.com/office/drawing/2014/main" val="20001"/>
                    </a:ext>
                  </a:extLst>
                </a:gridCol>
              </a:tblGrid>
              <a:tr h="408305">
                <a:tc gridSpan="2">
                  <a:txBody>
                    <a:bodyPr/>
                    <a:lstStyle/>
                    <a:p>
                      <a:pPr marL="2540" algn="ctr">
                        <a:lnSpc>
                          <a:spcPct val="100000"/>
                        </a:lnSpc>
                        <a:spcBef>
                          <a:spcPts val="445"/>
                        </a:spcBef>
                      </a:pPr>
                      <a:r>
                        <a:rPr sz="1950" b="1" dirty="0">
                          <a:solidFill>
                            <a:srgbClr val="FFFFFF"/>
                          </a:solidFill>
                          <a:latin typeface="Century Gothic"/>
                          <a:cs typeface="Century Gothic"/>
                        </a:rPr>
                        <a:t>Lungen-</a:t>
                      </a:r>
                      <a:r>
                        <a:rPr sz="1950" b="1" spc="55" dirty="0">
                          <a:solidFill>
                            <a:srgbClr val="FFFFFF"/>
                          </a:solidFill>
                          <a:latin typeface="Century Gothic"/>
                          <a:cs typeface="Century Gothic"/>
                        </a:rPr>
                        <a:t> </a:t>
                      </a:r>
                      <a:r>
                        <a:rPr sz="1950" b="1" dirty="0">
                          <a:solidFill>
                            <a:srgbClr val="FFFFFF"/>
                          </a:solidFill>
                          <a:latin typeface="Century Gothic"/>
                          <a:cs typeface="Century Gothic"/>
                        </a:rPr>
                        <a:t>oder</a:t>
                      </a:r>
                      <a:r>
                        <a:rPr sz="1950" b="1" spc="50" dirty="0">
                          <a:solidFill>
                            <a:srgbClr val="FFFFFF"/>
                          </a:solidFill>
                          <a:latin typeface="Century Gothic"/>
                          <a:cs typeface="Century Gothic"/>
                        </a:rPr>
                        <a:t> </a:t>
                      </a:r>
                      <a:r>
                        <a:rPr sz="1950" b="1" spc="-10" dirty="0">
                          <a:solidFill>
                            <a:srgbClr val="FFFFFF"/>
                          </a:solidFill>
                          <a:latin typeface="Century Gothic"/>
                          <a:cs typeface="Century Gothic"/>
                        </a:rPr>
                        <a:t>Atemwegserkrankungen</a:t>
                      </a:r>
                      <a:endParaRPr sz="1950">
                        <a:latin typeface="Century Gothic"/>
                        <a:cs typeface="Century Gothic"/>
                      </a:endParaRPr>
                    </a:p>
                  </a:txBody>
                  <a:tcPr marL="0" marR="0" marT="56515"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1C5864"/>
                    </a:solidFill>
                  </a:tcPr>
                </a:tc>
                <a:tc hMerge="1">
                  <a:txBody>
                    <a:bodyPr/>
                    <a:lstStyle/>
                    <a:p>
                      <a:endParaRPr/>
                    </a:p>
                  </a:txBody>
                  <a:tcPr marL="0" marR="0" marT="0" marB="0"/>
                </a:tc>
                <a:extLst>
                  <a:ext uri="{0D108BD9-81ED-4DB2-BD59-A6C34878D82A}">
                    <a16:rowId xmlns:a16="http://schemas.microsoft.com/office/drawing/2014/main" val="10000"/>
                  </a:ext>
                </a:extLst>
              </a:tr>
              <a:tr h="1156970">
                <a:tc>
                  <a:txBody>
                    <a:bodyPr/>
                    <a:lstStyle/>
                    <a:p>
                      <a:pPr>
                        <a:lnSpc>
                          <a:spcPct val="100000"/>
                        </a:lnSpc>
                        <a:spcBef>
                          <a:spcPts val="1639"/>
                        </a:spcBef>
                      </a:pPr>
                      <a:endParaRPr sz="1650">
                        <a:latin typeface="Times New Roman"/>
                        <a:cs typeface="Times New Roman"/>
                      </a:endParaRPr>
                    </a:p>
                    <a:p>
                      <a:pPr marL="11430" algn="ctr">
                        <a:lnSpc>
                          <a:spcPct val="100000"/>
                        </a:lnSpc>
                      </a:pPr>
                      <a:r>
                        <a:rPr sz="1650" b="1" spc="-10" dirty="0">
                          <a:latin typeface="Century Gothic"/>
                          <a:cs typeface="Century Gothic"/>
                        </a:rPr>
                        <a:t>Asthma</a:t>
                      </a:r>
                      <a:endParaRPr sz="1650">
                        <a:latin typeface="Century Gothic"/>
                        <a:cs typeface="Century Gothic"/>
                      </a:endParaRPr>
                    </a:p>
                  </a:txBody>
                  <a:tcPr marL="0" marR="0" marT="208279"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CCD1D2"/>
                    </a:solidFill>
                  </a:tcPr>
                </a:tc>
                <a:tc>
                  <a:txBody>
                    <a:bodyPr/>
                    <a:lstStyle/>
                    <a:p>
                      <a:pPr>
                        <a:lnSpc>
                          <a:spcPct val="100000"/>
                        </a:lnSpc>
                        <a:spcBef>
                          <a:spcPts val="1639"/>
                        </a:spcBef>
                      </a:pPr>
                      <a:endParaRPr sz="1650">
                        <a:latin typeface="Times New Roman"/>
                        <a:cs typeface="Times New Roman"/>
                      </a:endParaRPr>
                    </a:p>
                    <a:p>
                      <a:pPr marL="16510" algn="ctr">
                        <a:lnSpc>
                          <a:spcPct val="100000"/>
                        </a:lnSpc>
                      </a:pPr>
                      <a:r>
                        <a:rPr sz="1650" b="1" spc="-20" dirty="0">
                          <a:latin typeface="Century Gothic"/>
                          <a:cs typeface="Century Gothic"/>
                        </a:rPr>
                        <a:t>COPD</a:t>
                      </a:r>
                      <a:endParaRPr sz="1650">
                        <a:latin typeface="Century Gothic"/>
                        <a:cs typeface="Century Gothic"/>
                      </a:endParaRPr>
                    </a:p>
                  </a:txBody>
                  <a:tcPr marL="0" marR="0" marT="208279"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CCD1D2"/>
                    </a:solidFill>
                  </a:tcPr>
                </a:tc>
                <a:extLst>
                  <a:ext uri="{0D108BD9-81ED-4DB2-BD59-A6C34878D82A}">
                    <a16:rowId xmlns:a16="http://schemas.microsoft.com/office/drawing/2014/main" val="10001"/>
                  </a:ext>
                </a:extLst>
              </a:tr>
              <a:tr h="1275715">
                <a:tc>
                  <a:txBody>
                    <a:bodyPr/>
                    <a:lstStyle/>
                    <a:p>
                      <a:pPr>
                        <a:lnSpc>
                          <a:spcPct val="100000"/>
                        </a:lnSpc>
                      </a:pPr>
                      <a:endParaRPr sz="1650">
                        <a:latin typeface="Times New Roman"/>
                        <a:cs typeface="Times New Roman"/>
                      </a:endParaRPr>
                    </a:p>
                    <a:p>
                      <a:pPr>
                        <a:lnSpc>
                          <a:spcPct val="100000"/>
                        </a:lnSpc>
                        <a:spcBef>
                          <a:spcPts val="245"/>
                        </a:spcBef>
                      </a:pPr>
                      <a:endParaRPr sz="1650">
                        <a:latin typeface="Times New Roman"/>
                        <a:cs typeface="Times New Roman"/>
                      </a:endParaRPr>
                    </a:p>
                    <a:p>
                      <a:pPr marL="12700" algn="ctr">
                        <a:lnSpc>
                          <a:spcPct val="100000"/>
                        </a:lnSpc>
                      </a:pPr>
                      <a:r>
                        <a:rPr sz="1650" spc="-20" dirty="0">
                          <a:latin typeface="Century Gothic"/>
                          <a:cs typeface="Century Gothic"/>
                        </a:rPr>
                        <a:t>41,6</a:t>
                      </a:r>
                      <a:endParaRPr sz="1650">
                        <a:latin typeface="Century Gothic"/>
                        <a:cs typeface="Century Gothic"/>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7EAEA"/>
                    </a:solidFill>
                  </a:tcPr>
                </a:tc>
                <a:tc>
                  <a:txBody>
                    <a:bodyPr/>
                    <a:lstStyle/>
                    <a:p>
                      <a:pPr>
                        <a:lnSpc>
                          <a:spcPct val="100000"/>
                        </a:lnSpc>
                      </a:pPr>
                      <a:endParaRPr sz="1650" dirty="0">
                        <a:latin typeface="Times New Roman"/>
                        <a:cs typeface="Times New Roman"/>
                      </a:endParaRPr>
                    </a:p>
                    <a:p>
                      <a:pPr>
                        <a:lnSpc>
                          <a:spcPct val="100000"/>
                        </a:lnSpc>
                        <a:spcBef>
                          <a:spcPts val="245"/>
                        </a:spcBef>
                      </a:pPr>
                      <a:endParaRPr sz="1650" dirty="0">
                        <a:latin typeface="Times New Roman"/>
                        <a:cs typeface="Times New Roman"/>
                      </a:endParaRPr>
                    </a:p>
                    <a:p>
                      <a:pPr marL="15875" algn="ctr">
                        <a:lnSpc>
                          <a:spcPct val="100000"/>
                        </a:lnSpc>
                      </a:pPr>
                      <a:r>
                        <a:rPr sz="1650" spc="-20" dirty="0">
                          <a:solidFill>
                            <a:srgbClr val="008000"/>
                          </a:solidFill>
                          <a:latin typeface="Century Gothic"/>
                          <a:cs typeface="Century Gothic"/>
                        </a:rPr>
                        <a:t>54,9</a:t>
                      </a:r>
                      <a:endParaRPr sz="1650" dirty="0">
                        <a:latin typeface="Century Gothic"/>
                        <a:cs typeface="Century Gothic"/>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7EAEA"/>
                    </a:solidFill>
                  </a:tcPr>
                </a:tc>
                <a:extLst>
                  <a:ext uri="{0D108BD9-81ED-4DB2-BD59-A6C34878D82A}">
                    <a16:rowId xmlns:a16="http://schemas.microsoft.com/office/drawing/2014/main" val="10002"/>
                  </a:ext>
                </a:extLst>
              </a:tr>
              <a:tr h="1275715">
                <a:tc>
                  <a:txBody>
                    <a:bodyPr/>
                    <a:lstStyle/>
                    <a:p>
                      <a:pPr>
                        <a:lnSpc>
                          <a:spcPct val="100000"/>
                        </a:lnSpc>
                      </a:pPr>
                      <a:endParaRPr sz="1650">
                        <a:latin typeface="Times New Roman"/>
                        <a:cs typeface="Times New Roman"/>
                      </a:endParaRPr>
                    </a:p>
                    <a:p>
                      <a:pPr>
                        <a:lnSpc>
                          <a:spcPct val="100000"/>
                        </a:lnSpc>
                        <a:spcBef>
                          <a:spcPts val="250"/>
                        </a:spcBef>
                      </a:pPr>
                      <a:endParaRPr sz="1650">
                        <a:latin typeface="Times New Roman"/>
                        <a:cs typeface="Times New Roman"/>
                      </a:endParaRPr>
                    </a:p>
                    <a:p>
                      <a:pPr marL="12700" algn="ctr">
                        <a:lnSpc>
                          <a:spcPct val="100000"/>
                        </a:lnSpc>
                      </a:pPr>
                      <a:r>
                        <a:rPr sz="1650" spc="-20" dirty="0">
                          <a:latin typeface="Century Gothic"/>
                          <a:cs typeface="Century Gothic"/>
                        </a:rPr>
                        <a:t>51,1</a:t>
                      </a:r>
                      <a:endParaRPr sz="1650">
                        <a:latin typeface="Century Gothic"/>
                        <a:cs typeface="Century Gothic"/>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CD1D2"/>
                    </a:solidFill>
                  </a:tcPr>
                </a:tc>
                <a:tc>
                  <a:txBody>
                    <a:bodyPr/>
                    <a:lstStyle/>
                    <a:p>
                      <a:pPr>
                        <a:lnSpc>
                          <a:spcPct val="100000"/>
                        </a:lnSpc>
                      </a:pPr>
                      <a:endParaRPr sz="1650">
                        <a:latin typeface="Times New Roman"/>
                        <a:cs typeface="Times New Roman"/>
                      </a:endParaRPr>
                    </a:p>
                    <a:p>
                      <a:pPr>
                        <a:lnSpc>
                          <a:spcPct val="100000"/>
                        </a:lnSpc>
                        <a:spcBef>
                          <a:spcPts val="250"/>
                        </a:spcBef>
                      </a:pPr>
                      <a:endParaRPr sz="1650">
                        <a:latin typeface="Times New Roman"/>
                        <a:cs typeface="Times New Roman"/>
                      </a:endParaRPr>
                    </a:p>
                    <a:p>
                      <a:pPr marL="15875" algn="ctr">
                        <a:lnSpc>
                          <a:spcPct val="100000"/>
                        </a:lnSpc>
                      </a:pPr>
                      <a:r>
                        <a:rPr sz="1650" spc="-20" dirty="0">
                          <a:latin typeface="Century Gothic"/>
                          <a:cs typeface="Century Gothic"/>
                        </a:rPr>
                        <a:t>41,8</a:t>
                      </a:r>
                      <a:endParaRPr sz="1650">
                        <a:latin typeface="Century Gothic"/>
                        <a:cs typeface="Century Gothic"/>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CD1D2"/>
                    </a:solidFill>
                  </a:tcPr>
                </a:tc>
                <a:extLst>
                  <a:ext uri="{0D108BD9-81ED-4DB2-BD59-A6C34878D82A}">
                    <a16:rowId xmlns:a16="http://schemas.microsoft.com/office/drawing/2014/main" val="10003"/>
                  </a:ext>
                </a:extLst>
              </a:tr>
              <a:tr h="1275715">
                <a:tc>
                  <a:txBody>
                    <a:bodyPr/>
                    <a:lstStyle/>
                    <a:p>
                      <a:pPr>
                        <a:lnSpc>
                          <a:spcPct val="100000"/>
                        </a:lnSpc>
                      </a:pPr>
                      <a:endParaRPr sz="1650">
                        <a:latin typeface="Times New Roman"/>
                        <a:cs typeface="Times New Roman"/>
                      </a:endParaRPr>
                    </a:p>
                    <a:p>
                      <a:pPr>
                        <a:lnSpc>
                          <a:spcPct val="100000"/>
                        </a:lnSpc>
                        <a:spcBef>
                          <a:spcPts val="254"/>
                        </a:spcBef>
                      </a:pPr>
                      <a:endParaRPr sz="1650">
                        <a:latin typeface="Times New Roman"/>
                        <a:cs typeface="Times New Roman"/>
                      </a:endParaRPr>
                    </a:p>
                    <a:p>
                      <a:pPr marL="8890" algn="ctr">
                        <a:lnSpc>
                          <a:spcPct val="100000"/>
                        </a:lnSpc>
                      </a:pPr>
                      <a:r>
                        <a:rPr sz="1650" spc="-25" dirty="0">
                          <a:latin typeface="Century Gothic"/>
                          <a:cs typeface="Century Gothic"/>
                        </a:rPr>
                        <a:t>6,4</a:t>
                      </a:r>
                      <a:endParaRPr sz="1650">
                        <a:latin typeface="Century Gothic"/>
                        <a:cs typeface="Century Gothic"/>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7EAEA"/>
                    </a:solidFill>
                  </a:tcPr>
                </a:tc>
                <a:tc>
                  <a:txBody>
                    <a:bodyPr/>
                    <a:lstStyle/>
                    <a:p>
                      <a:pPr>
                        <a:lnSpc>
                          <a:spcPct val="100000"/>
                        </a:lnSpc>
                      </a:pPr>
                      <a:endParaRPr sz="1650">
                        <a:latin typeface="Times New Roman"/>
                        <a:cs typeface="Times New Roman"/>
                      </a:endParaRPr>
                    </a:p>
                    <a:p>
                      <a:pPr>
                        <a:lnSpc>
                          <a:spcPct val="100000"/>
                        </a:lnSpc>
                        <a:spcBef>
                          <a:spcPts val="254"/>
                        </a:spcBef>
                      </a:pPr>
                      <a:endParaRPr sz="1650">
                        <a:latin typeface="Times New Roman"/>
                        <a:cs typeface="Times New Roman"/>
                      </a:endParaRPr>
                    </a:p>
                    <a:p>
                      <a:pPr marL="12065" algn="ctr">
                        <a:lnSpc>
                          <a:spcPct val="100000"/>
                        </a:lnSpc>
                      </a:pPr>
                      <a:r>
                        <a:rPr sz="1650" spc="-25" dirty="0">
                          <a:solidFill>
                            <a:srgbClr val="FF0000"/>
                          </a:solidFill>
                          <a:latin typeface="Century Gothic"/>
                          <a:cs typeface="Century Gothic"/>
                        </a:rPr>
                        <a:t>1,1</a:t>
                      </a:r>
                      <a:endParaRPr sz="1650">
                        <a:latin typeface="Century Gothic"/>
                        <a:cs typeface="Century Gothic"/>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7EAEA"/>
                    </a:solidFill>
                  </a:tcPr>
                </a:tc>
                <a:extLst>
                  <a:ext uri="{0D108BD9-81ED-4DB2-BD59-A6C34878D82A}">
                    <a16:rowId xmlns:a16="http://schemas.microsoft.com/office/drawing/2014/main" val="10004"/>
                  </a:ext>
                </a:extLst>
              </a:tr>
              <a:tr h="1275715">
                <a:tc>
                  <a:txBody>
                    <a:bodyPr/>
                    <a:lstStyle/>
                    <a:p>
                      <a:pPr>
                        <a:lnSpc>
                          <a:spcPct val="100000"/>
                        </a:lnSpc>
                      </a:pPr>
                      <a:endParaRPr sz="1650">
                        <a:latin typeface="Times New Roman"/>
                        <a:cs typeface="Times New Roman"/>
                      </a:endParaRPr>
                    </a:p>
                    <a:p>
                      <a:pPr>
                        <a:lnSpc>
                          <a:spcPct val="100000"/>
                        </a:lnSpc>
                        <a:spcBef>
                          <a:spcPts val="260"/>
                        </a:spcBef>
                      </a:pPr>
                      <a:endParaRPr sz="1650">
                        <a:latin typeface="Times New Roman"/>
                        <a:cs typeface="Times New Roman"/>
                      </a:endParaRPr>
                    </a:p>
                    <a:p>
                      <a:pPr marL="8890" algn="ctr">
                        <a:lnSpc>
                          <a:spcPct val="100000"/>
                        </a:lnSpc>
                      </a:pPr>
                      <a:r>
                        <a:rPr sz="1650" spc="-25" dirty="0">
                          <a:latin typeface="Century Gothic"/>
                          <a:cs typeface="Century Gothic"/>
                        </a:rPr>
                        <a:t>0,9</a:t>
                      </a:r>
                      <a:endParaRPr sz="1650">
                        <a:latin typeface="Century Gothic"/>
                        <a:cs typeface="Century Gothic"/>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CD1D2"/>
                    </a:solidFill>
                  </a:tcPr>
                </a:tc>
                <a:tc>
                  <a:txBody>
                    <a:bodyPr/>
                    <a:lstStyle/>
                    <a:p>
                      <a:pPr>
                        <a:lnSpc>
                          <a:spcPct val="100000"/>
                        </a:lnSpc>
                      </a:pPr>
                      <a:endParaRPr sz="1650">
                        <a:latin typeface="Times New Roman"/>
                        <a:cs typeface="Times New Roman"/>
                      </a:endParaRPr>
                    </a:p>
                    <a:p>
                      <a:pPr>
                        <a:lnSpc>
                          <a:spcPct val="100000"/>
                        </a:lnSpc>
                        <a:spcBef>
                          <a:spcPts val="260"/>
                        </a:spcBef>
                      </a:pPr>
                      <a:endParaRPr sz="1650">
                        <a:latin typeface="Times New Roman"/>
                        <a:cs typeface="Times New Roman"/>
                      </a:endParaRPr>
                    </a:p>
                    <a:p>
                      <a:pPr marL="12065" algn="ctr">
                        <a:lnSpc>
                          <a:spcPct val="100000"/>
                        </a:lnSpc>
                      </a:pPr>
                      <a:r>
                        <a:rPr sz="1650" spc="-25" dirty="0">
                          <a:latin typeface="Century Gothic"/>
                          <a:cs typeface="Century Gothic"/>
                        </a:rPr>
                        <a:t>2,2</a:t>
                      </a:r>
                      <a:endParaRPr sz="1650">
                        <a:latin typeface="Century Gothic"/>
                        <a:cs typeface="Century Gothic"/>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CD1D2"/>
                    </a:solidFill>
                  </a:tcPr>
                </a:tc>
                <a:extLst>
                  <a:ext uri="{0D108BD9-81ED-4DB2-BD59-A6C34878D82A}">
                    <a16:rowId xmlns:a16="http://schemas.microsoft.com/office/drawing/2014/main" val="10005"/>
                  </a:ext>
                </a:extLst>
              </a:tr>
              <a:tr h="400050">
                <a:tc>
                  <a:txBody>
                    <a:bodyPr/>
                    <a:lstStyle/>
                    <a:p>
                      <a:pPr marL="10795" algn="ctr">
                        <a:lnSpc>
                          <a:spcPct val="100000"/>
                        </a:lnSpc>
                        <a:spcBef>
                          <a:spcPts val="635"/>
                        </a:spcBef>
                      </a:pPr>
                      <a:r>
                        <a:rPr sz="1650" spc="-10" dirty="0">
                          <a:latin typeface="Century Gothic"/>
                          <a:cs typeface="Century Gothic"/>
                        </a:rPr>
                        <a:t>n=219</a:t>
                      </a:r>
                      <a:endParaRPr sz="1650">
                        <a:latin typeface="Century Gothic"/>
                        <a:cs typeface="Century Gothic"/>
                      </a:endParaRPr>
                    </a:p>
                  </a:txBody>
                  <a:tcPr marL="0" marR="0" marT="8064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tcPr>
                </a:tc>
                <a:tc>
                  <a:txBody>
                    <a:bodyPr/>
                    <a:lstStyle/>
                    <a:p>
                      <a:pPr marL="10795" algn="ctr">
                        <a:lnSpc>
                          <a:spcPct val="100000"/>
                        </a:lnSpc>
                        <a:spcBef>
                          <a:spcPts val="635"/>
                        </a:spcBef>
                      </a:pPr>
                      <a:r>
                        <a:rPr sz="1650" spc="-20" dirty="0">
                          <a:latin typeface="Century Gothic"/>
                          <a:cs typeface="Century Gothic"/>
                        </a:rPr>
                        <a:t>n=91</a:t>
                      </a:r>
                      <a:endParaRPr sz="1650" dirty="0">
                        <a:latin typeface="Century Gothic"/>
                        <a:cs typeface="Century Gothic"/>
                      </a:endParaRPr>
                    </a:p>
                  </a:txBody>
                  <a:tcPr marL="0" marR="0" marT="8064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tcPr>
                </a:tc>
                <a:extLst>
                  <a:ext uri="{0D108BD9-81ED-4DB2-BD59-A6C34878D82A}">
                    <a16:rowId xmlns:a16="http://schemas.microsoft.com/office/drawing/2014/main" val="10006"/>
                  </a:ext>
                </a:extLst>
              </a:tr>
            </a:tbl>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descr="$PPTXTitle"/>
          <p:cNvSpPr txBox="1">
            <a:spLocks noGrp="1"/>
          </p:cNvSpPr>
          <p:nvPr>
            <p:ph type="title"/>
          </p:nvPr>
        </p:nvSpPr>
        <p:spPr>
          <a:prstGeom prst="rect">
            <a:avLst/>
          </a:prstGeom>
        </p:spPr>
        <p:txBody>
          <a:bodyPr vert="horz" wrap="square" lIns="0" tIns="54610" rIns="0" bIns="0" rtlCol="0">
            <a:spAutoFit/>
          </a:bodyPr>
          <a:lstStyle/>
          <a:p>
            <a:pPr marL="18415" marR="5080">
              <a:lnSpc>
                <a:spcPts val="2850"/>
              </a:lnSpc>
              <a:spcBef>
                <a:spcPts val="430"/>
              </a:spcBef>
              <a:tabLst>
                <a:tab pos="469900" algn="l"/>
                <a:tab pos="1612265" algn="l"/>
                <a:tab pos="2284730" algn="l"/>
                <a:tab pos="2955925" algn="l"/>
                <a:tab pos="5351780" algn="l"/>
                <a:tab pos="6131560" algn="l"/>
                <a:tab pos="6924675" algn="l"/>
                <a:tab pos="8992235" algn="l"/>
                <a:tab pos="9550400" algn="l"/>
                <a:tab pos="10981055" algn="l"/>
                <a:tab pos="11652885" algn="l"/>
                <a:tab pos="13592810" algn="l"/>
              </a:tabLst>
            </a:pPr>
            <a:r>
              <a:rPr spc="-25" dirty="0"/>
              <a:t>In</a:t>
            </a:r>
            <a:r>
              <a:rPr dirty="0"/>
              <a:t>	</a:t>
            </a:r>
            <a:r>
              <a:rPr spc="-10" dirty="0"/>
              <a:t>Bezug</a:t>
            </a:r>
            <a:r>
              <a:rPr dirty="0"/>
              <a:t>	</a:t>
            </a:r>
            <a:r>
              <a:rPr spc="-25" dirty="0"/>
              <a:t>auf</a:t>
            </a:r>
            <a:r>
              <a:rPr dirty="0"/>
              <a:t>	</a:t>
            </a:r>
            <a:r>
              <a:rPr spc="-25" dirty="0"/>
              <a:t>die</a:t>
            </a:r>
            <a:r>
              <a:rPr dirty="0"/>
              <a:t>	</a:t>
            </a:r>
            <a:r>
              <a:rPr spc="-10" dirty="0"/>
              <a:t>Erreichbarkeit</a:t>
            </a:r>
            <a:r>
              <a:rPr dirty="0"/>
              <a:t>	</a:t>
            </a:r>
            <a:r>
              <a:rPr spc="-25" dirty="0"/>
              <a:t>und</a:t>
            </a:r>
            <a:r>
              <a:rPr dirty="0"/>
              <a:t>	</a:t>
            </a:r>
            <a:r>
              <a:rPr spc="-25" dirty="0"/>
              <a:t>den</a:t>
            </a:r>
            <a:r>
              <a:rPr dirty="0"/>
              <a:t>	</a:t>
            </a:r>
            <a:r>
              <a:rPr spc="-10" dirty="0"/>
              <a:t>Wartezeiten</a:t>
            </a:r>
            <a:r>
              <a:rPr dirty="0"/>
              <a:t>	</a:t>
            </a:r>
            <a:r>
              <a:rPr spc="-25" dirty="0"/>
              <a:t>für</a:t>
            </a:r>
            <a:r>
              <a:rPr dirty="0"/>
              <a:t>	</a:t>
            </a:r>
            <a:r>
              <a:rPr spc="-10" dirty="0"/>
              <a:t>Termine</a:t>
            </a:r>
            <a:r>
              <a:rPr dirty="0"/>
              <a:t>	</a:t>
            </a:r>
            <a:r>
              <a:rPr spc="-25" dirty="0"/>
              <a:t>bei</a:t>
            </a:r>
            <a:r>
              <a:rPr dirty="0"/>
              <a:t>	</a:t>
            </a:r>
            <a:r>
              <a:rPr spc="-10" dirty="0"/>
              <a:t>ihrer/ihrem</a:t>
            </a:r>
            <a:r>
              <a:rPr dirty="0"/>
              <a:t>	</a:t>
            </a:r>
            <a:r>
              <a:rPr spc="-10" dirty="0"/>
              <a:t>Allgemeinmediziner:in </a:t>
            </a:r>
            <a:r>
              <a:rPr dirty="0"/>
              <a:t>sind</a:t>
            </a:r>
            <a:r>
              <a:rPr spc="75" dirty="0"/>
              <a:t> </a:t>
            </a:r>
            <a:r>
              <a:rPr dirty="0"/>
              <a:t>41%</a:t>
            </a:r>
            <a:r>
              <a:rPr spc="75" dirty="0"/>
              <a:t> </a:t>
            </a:r>
            <a:r>
              <a:rPr dirty="0"/>
              <a:t>der</a:t>
            </a:r>
            <a:r>
              <a:rPr spc="55" dirty="0"/>
              <a:t> </a:t>
            </a:r>
            <a:r>
              <a:rPr dirty="0"/>
              <a:t>Befragten</a:t>
            </a:r>
            <a:r>
              <a:rPr spc="65" dirty="0"/>
              <a:t> </a:t>
            </a:r>
            <a:r>
              <a:rPr dirty="0"/>
              <a:t>sehr</a:t>
            </a:r>
            <a:r>
              <a:rPr spc="55" dirty="0"/>
              <a:t> </a:t>
            </a:r>
            <a:r>
              <a:rPr spc="-10" dirty="0"/>
              <a:t>zufrieden.</a:t>
            </a:r>
          </a:p>
        </p:txBody>
      </p:sp>
      <p:sp>
        <p:nvSpPr>
          <p:cNvPr id="3" name="object 3"/>
          <p:cNvSpPr txBox="1"/>
          <p:nvPr/>
        </p:nvSpPr>
        <p:spPr>
          <a:xfrm>
            <a:off x="1445816" y="2119062"/>
            <a:ext cx="14122400" cy="324485"/>
          </a:xfrm>
          <a:prstGeom prst="rect">
            <a:avLst/>
          </a:prstGeom>
        </p:spPr>
        <p:txBody>
          <a:bodyPr vert="horz" wrap="square" lIns="0" tIns="13970" rIns="0" bIns="0" rtlCol="0">
            <a:spAutoFit/>
          </a:bodyPr>
          <a:lstStyle/>
          <a:p>
            <a:pPr marL="12700">
              <a:lnSpc>
                <a:spcPct val="100000"/>
              </a:lnSpc>
              <a:spcBef>
                <a:spcPts val="110"/>
              </a:spcBef>
            </a:pPr>
            <a:r>
              <a:rPr sz="1950" dirty="0">
                <a:latin typeface="Century Gothic"/>
                <a:cs typeface="Century Gothic"/>
              </a:rPr>
              <a:t>Wie</a:t>
            </a:r>
            <a:r>
              <a:rPr sz="1950" spc="-5" dirty="0">
                <a:latin typeface="Century Gothic"/>
                <a:cs typeface="Century Gothic"/>
              </a:rPr>
              <a:t> </a:t>
            </a:r>
            <a:r>
              <a:rPr sz="1950" dirty="0">
                <a:latin typeface="Century Gothic"/>
                <a:cs typeface="Century Gothic"/>
              </a:rPr>
              <a:t>zufrieden</a:t>
            </a:r>
            <a:r>
              <a:rPr sz="1950" spc="80" dirty="0">
                <a:latin typeface="Century Gothic"/>
                <a:cs typeface="Century Gothic"/>
              </a:rPr>
              <a:t> </a:t>
            </a:r>
            <a:r>
              <a:rPr sz="1950" dirty="0">
                <a:latin typeface="Century Gothic"/>
                <a:cs typeface="Century Gothic"/>
              </a:rPr>
              <a:t>sind</a:t>
            </a:r>
            <a:r>
              <a:rPr sz="1950" spc="50" dirty="0">
                <a:latin typeface="Century Gothic"/>
                <a:cs typeface="Century Gothic"/>
              </a:rPr>
              <a:t> </a:t>
            </a:r>
            <a:r>
              <a:rPr sz="1950" dirty="0">
                <a:latin typeface="Century Gothic"/>
                <a:cs typeface="Century Gothic"/>
              </a:rPr>
              <a:t>Sie</a:t>
            </a:r>
            <a:r>
              <a:rPr sz="1950" spc="55" dirty="0">
                <a:latin typeface="Century Gothic"/>
                <a:cs typeface="Century Gothic"/>
              </a:rPr>
              <a:t> </a:t>
            </a:r>
            <a:r>
              <a:rPr sz="1950" dirty="0">
                <a:latin typeface="Century Gothic"/>
                <a:cs typeface="Century Gothic"/>
              </a:rPr>
              <a:t>mit</a:t>
            </a:r>
            <a:r>
              <a:rPr sz="1950" spc="80" dirty="0">
                <a:latin typeface="Century Gothic"/>
                <a:cs typeface="Century Gothic"/>
              </a:rPr>
              <a:t> </a:t>
            </a:r>
            <a:r>
              <a:rPr sz="1950" dirty="0">
                <a:latin typeface="Century Gothic"/>
                <a:cs typeface="Century Gothic"/>
              </a:rPr>
              <a:t>der</a:t>
            </a:r>
            <a:r>
              <a:rPr sz="1950" spc="40" dirty="0">
                <a:latin typeface="Century Gothic"/>
                <a:cs typeface="Century Gothic"/>
              </a:rPr>
              <a:t> </a:t>
            </a:r>
            <a:r>
              <a:rPr sz="1950" dirty="0">
                <a:latin typeface="Century Gothic"/>
                <a:cs typeface="Century Gothic"/>
              </a:rPr>
              <a:t>Erreichbarkeit</a:t>
            </a:r>
            <a:r>
              <a:rPr sz="1950" spc="80" dirty="0">
                <a:latin typeface="Century Gothic"/>
                <a:cs typeface="Century Gothic"/>
              </a:rPr>
              <a:t> </a:t>
            </a:r>
            <a:r>
              <a:rPr sz="1950" dirty="0">
                <a:latin typeface="Century Gothic"/>
                <a:cs typeface="Century Gothic"/>
              </a:rPr>
              <a:t>und</a:t>
            </a:r>
            <a:r>
              <a:rPr sz="1950" spc="45" dirty="0">
                <a:latin typeface="Century Gothic"/>
                <a:cs typeface="Century Gothic"/>
              </a:rPr>
              <a:t> </a:t>
            </a:r>
            <a:r>
              <a:rPr sz="1950" dirty="0">
                <a:latin typeface="Century Gothic"/>
                <a:cs typeface="Century Gothic"/>
              </a:rPr>
              <a:t>den</a:t>
            </a:r>
            <a:r>
              <a:rPr sz="1950" spc="15" dirty="0">
                <a:latin typeface="Century Gothic"/>
                <a:cs typeface="Century Gothic"/>
              </a:rPr>
              <a:t> </a:t>
            </a:r>
            <a:r>
              <a:rPr sz="1950" dirty="0">
                <a:latin typeface="Century Gothic"/>
                <a:cs typeface="Century Gothic"/>
              </a:rPr>
              <a:t>Wartezeiten</a:t>
            </a:r>
            <a:r>
              <a:rPr sz="1950" spc="15" dirty="0">
                <a:latin typeface="Century Gothic"/>
                <a:cs typeface="Century Gothic"/>
              </a:rPr>
              <a:t> </a:t>
            </a:r>
            <a:r>
              <a:rPr sz="1950" dirty="0">
                <a:latin typeface="Century Gothic"/>
                <a:cs typeface="Century Gothic"/>
              </a:rPr>
              <a:t>auf</a:t>
            </a:r>
            <a:r>
              <a:rPr sz="1950" spc="60" dirty="0">
                <a:latin typeface="Century Gothic"/>
                <a:cs typeface="Century Gothic"/>
              </a:rPr>
              <a:t> </a:t>
            </a:r>
            <a:r>
              <a:rPr sz="1950" dirty="0">
                <a:latin typeface="Century Gothic"/>
                <a:cs typeface="Century Gothic"/>
              </a:rPr>
              <a:t>Termine</a:t>
            </a:r>
            <a:r>
              <a:rPr sz="1950" spc="60" dirty="0">
                <a:latin typeface="Century Gothic"/>
                <a:cs typeface="Century Gothic"/>
              </a:rPr>
              <a:t> </a:t>
            </a:r>
            <a:r>
              <a:rPr sz="1950" dirty="0">
                <a:latin typeface="Century Gothic"/>
                <a:cs typeface="Century Gothic"/>
              </a:rPr>
              <a:t>bei</a:t>
            </a:r>
            <a:r>
              <a:rPr sz="1950" spc="-15" dirty="0">
                <a:latin typeface="Century Gothic"/>
                <a:cs typeface="Century Gothic"/>
              </a:rPr>
              <a:t> </a:t>
            </a:r>
            <a:r>
              <a:rPr sz="1950" dirty="0">
                <a:latin typeface="Century Gothic"/>
                <a:cs typeface="Century Gothic"/>
              </a:rPr>
              <a:t>Ihrer/Ihrem</a:t>
            </a:r>
            <a:r>
              <a:rPr sz="1950" spc="204" dirty="0">
                <a:latin typeface="Century Gothic"/>
                <a:cs typeface="Century Gothic"/>
              </a:rPr>
              <a:t> </a:t>
            </a:r>
            <a:r>
              <a:rPr sz="1950" spc="-10" dirty="0">
                <a:latin typeface="Century Gothic"/>
                <a:cs typeface="Century Gothic"/>
              </a:rPr>
              <a:t>Allgemeinmediziner:in?</a:t>
            </a:r>
            <a:endParaRPr sz="1950">
              <a:latin typeface="Century Gothic"/>
              <a:cs typeface="Century Gothic"/>
            </a:endParaRPr>
          </a:p>
        </p:txBody>
      </p:sp>
      <p:grpSp>
        <p:nvGrpSpPr>
          <p:cNvPr id="4" name="object 4"/>
          <p:cNvGrpSpPr/>
          <p:nvPr/>
        </p:nvGrpSpPr>
        <p:grpSpPr>
          <a:xfrm>
            <a:off x="5713718" y="4345188"/>
            <a:ext cx="1938020" cy="5186045"/>
            <a:chOff x="5713718" y="4345188"/>
            <a:chExt cx="1938020" cy="5186045"/>
          </a:xfrm>
        </p:grpSpPr>
        <p:sp>
          <p:nvSpPr>
            <p:cNvPr id="5" name="object 5"/>
            <p:cNvSpPr/>
            <p:nvPr/>
          </p:nvSpPr>
          <p:spPr>
            <a:xfrm>
              <a:off x="5721413" y="4544964"/>
              <a:ext cx="1929764" cy="4786630"/>
            </a:xfrm>
            <a:custGeom>
              <a:avLst/>
              <a:gdLst/>
              <a:ahLst/>
              <a:cxnLst/>
              <a:rect l="l" t="t" r="r" b="b"/>
              <a:pathLst>
                <a:path w="1929765" h="4786630">
                  <a:moveTo>
                    <a:pt x="97993" y="3889133"/>
                  </a:moveTo>
                  <a:lnTo>
                    <a:pt x="0" y="3889133"/>
                  </a:lnTo>
                  <a:lnTo>
                    <a:pt x="0" y="4786058"/>
                  </a:lnTo>
                  <a:lnTo>
                    <a:pt x="97993" y="4786058"/>
                  </a:lnTo>
                  <a:lnTo>
                    <a:pt x="97993" y="3889133"/>
                  </a:lnTo>
                  <a:close/>
                </a:path>
                <a:path w="1929765" h="4786630">
                  <a:moveTo>
                    <a:pt x="542734" y="2592692"/>
                  </a:moveTo>
                  <a:lnTo>
                    <a:pt x="0" y="2592692"/>
                  </a:lnTo>
                  <a:lnTo>
                    <a:pt x="0" y="3489604"/>
                  </a:lnTo>
                  <a:lnTo>
                    <a:pt x="542734" y="3489604"/>
                  </a:lnTo>
                  <a:lnTo>
                    <a:pt x="542734" y="2592692"/>
                  </a:lnTo>
                  <a:close/>
                </a:path>
                <a:path w="1929765" h="4786630">
                  <a:moveTo>
                    <a:pt x="1748828" y="0"/>
                  </a:moveTo>
                  <a:lnTo>
                    <a:pt x="0" y="0"/>
                  </a:lnTo>
                  <a:lnTo>
                    <a:pt x="0" y="896924"/>
                  </a:lnTo>
                  <a:lnTo>
                    <a:pt x="1748828" y="896924"/>
                  </a:lnTo>
                  <a:lnTo>
                    <a:pt x="1748828" y="0"/>
                  </a:lnTo>
                  <a:close/>
                </a:path>
                <a:path w="1929765" h="4786630">
                  <a:moveTo>
                    <a:pt x="1929752" y="1296339"/>
                  </a:moveTo>
                  <a:lnTo>
                    <a:pt x="0" y="1296339"/>
                  </a:lnTo>
                  <a:lnTo>
                    <a:pt x="0" y="2193264"/>
                  </a:lnTo>
                  <a:lnTo>
                    <a:pt x="1929752" y="2193264"/>
                  </a:lnTo>
                  <a:lnTo>
                    <a:pt x="1929752" y="1296339"/>
                  </a:lnTo>
                  <a:close/>
                </a:path>
              </a:pathLst>
            </a:custGeom>
            <a:solidFill>
              <a:srgbClr val="89ACAC"/>
            </a:solidFill>
          </p:spPr>
          <p:txBody>
            <a:bodyPr wrap="square" lIns="0" tIns="0" rIns="0" bIns="0" rtlCol="0"/>
            <a:lstStyle/>
            <a:p>
              <a:endParaRPr/>
            </a:p>
          </p:txBody>
        </p:sp>
        <p:sp>
          <p:nvSpPr>
            <p:cNvPr id="6" name="object 6"/>
            <p:cNvSpPr/>
            <p:nvPr/>
          </p:nvSpPr>
          <p:spPr>
            <a:xfrm>
              <a:off x="5717645" y="4345188"/>
              <a:ext cx="0" cy="5186045"/>
            </a:xfrm>
            <a:custGeom>
              <a:avLst/>
              <a:gdLst/>
              <a:ahLst/>
              <a:cxnLst/>
              <a:rect l="l" t="t" r="r" b="b"/>
              <a:pathLst>
                <a:path h="5186045">
                  <a:moveTo>
                    <a:pt x="0" y="0"/>
                  </a:moveTo>
                  <a:lnTo>
                    <a:pt x="0" y="5185581"/>
                  </a:lnTo>
                </a:path>
              </a:pathLst>
            </a:custGeom>
            <a:ln w="7853">
              <a:solidFill>
                <a:srgbClr val="D9D9D9"/>
              </a:solidFill>
            </a:ln>
          </p:spPr>
          <p:txBody>
            <a:bodyPr wrap="square" lIns="0" tIns="0" rIns="0" bIns="0" rtlCol="0"/>
            <a:lstStyle/>
            <a:p>
              <a:endParaRPr/>
            </a:p>
          </p:txBody>
        </p:sp>
      </p:grpSp>
      <p:sp>
        <p:nvSpPr>
          <p:cNvPr id="7" name="object 7"/>
          <p:cNvSpPr txBox="1"/>
          <p:nvPr/>
        </p:nvSpPr>
        <p:spPr>
          <a:xfrm>
            <a:off x="7524662" y="4848847"/>
            <a:ext cx="429259" cy="278765"/>
          </a:xfrm>
          <a:prstGeom prst="rect">
            <a:avLst/>
          </a:prstGeom>
        </p:spPr>
        <p:txBody>
          <a:bodyPr vert="horz" wrap="square" lIns="0" tIns="13970" rIns="0" bIns="0" rtlCol="0">
            <a:spAutoFit/>
          </a:bodyPr>
          <a:lstStyle/>
          <a:p>
            <a:pPr marL="12700">
              <a:lnSpc>
                <a:spcPct val="100000"/>
              </a:lnSpc>
              <a:spcBef>
                <a:spcPts val="110"/>
              </a:spcBef>
            </a:pPr>
            <a:r>
              <a:rPr sz="1650" spc="-20" dirty="0">
                <a:latin typeface="Century Gothic"/>
                <a:cs typeface="Century Gothic"/>
              </a:rPr>
              <a:t>40.5</a:t>
            </a:r>
            <a:endParaRPr sz="1650">
              <a:latin typeface="Century Gothic"/>
              <a:cs typeface="Century Gothic"/>
            </a:endParaRPr>
          </a:p>
        </p:txBody>
      </p:sp>
      <p:sp>
        <p:nvSpPr>
          <p:cNvPr id="15" name="object 15"/>
          <p:cNvSpPr txBox="1"/>
          <p:nvPr/>
        </p:nvSpPr>
        <p:spPr>
          <a:xfrm>
            <a:off x="1445816" y="9930907"/>
            <a:ext cx="2349500" cy="223520"/>
          </a:xfrm>
          <a:prstGeom prst="rect">
            <a:avLst/>
          </a:prstGeom>
        </p:spPr>
        <p:txBody>
          <a:bodyPr vert="horz" wrap="square" lIns="0" tIns="8890" rIns="0" bIns="0" rtlCol="0">
            <a:spAutoFit/>
          </a:bodyPr>
          <a:lstStyle/>
          <a:p>
            <a:pPr marL="12700">
              <a:lnSpc>
                <a:spcPct val="100000"/>
              </a:lnSpc>
              <a:spcBef>
                <a:spcPts val="70"/>
              </a:spcBef>
            </a:pPr>
            <a:r>
              <a:rPr sz="1300" dirty="0">
                <a:solidFill>
                  <a:srgbClr val="393843"/>
                </a:solidFill>
                <a:latin typeface="Century Gothic"/>
                <a:cs typeface="Century Gothic"/>
              </a:rPr>
              <a:t>In</a:t>
            </a:r>
            <a:r>
              <a:rPr sz="1300" spc="50" dirty="0">
                <a:solidFill>
                  <a:srgbClr val="393843"/>
                </a:solidFill>
                <a:latin typeface="Century Gothic"/>
                <a:cs typeface="Century Gothic"/>
              </a:rPr>
              <a:t> </a:t>
            </a:r>
            <a:r>
              <a:rPr sz="1300" dirty="0">
                <a:solidFill>
                  <a:srgbClr val="393843"/>
                </a:solidFill>
                <a:latin typeface="Century Gothic"/>
                <a:cs typeface="Century Gothic"/>
              </a:rPr>
              <a:t>%,</a:t>
            </a:r>
            <a:r>
              <a:rPr sz="1300" spc="10" dirty="0">
                <a:solidFill>
                  <a:srgbClr val="393843"/>
                </a:solidFill>
                <a:latin typeface="Century Gothic"/>
                <a:cs typeface="Century Gothic"/>
              </a:rPr>
              <a:t> </a:t>
            </a:r>
            <a:r>
              <a:rPr sz="1300" dirty="0">
                <a:solidFill>
                  <a:srgbClr val="393843"/>
                </a:solidFill>
                <a:latin typeface="Century Gothic"/>
                <a:cs typeface="Century Gothic"/>
              </a:rPr>
              <a:t>Einfachantwort</a:t>
            </a:r>
            <a:r>
              <a:rPr sz="1300" spc="5" dirty="0">
                <a:solidFill>
                  <a:srgbClr val="393843"/>
                </a:solidFill>
                <a:latin typeface="Century Gothic"/>
                <a:cs typeface="Century Gothic"/>
              </a:rPr>
              <a:t> </a:t>
            </a:r>
            <a:r>
              <a:rPr sz="1300" dirty="0">
                <a:solidFill>
                  <a:srgbClr val="393843"/>
                </a:solidFill>
                <a:latin typeface="Century Gothic"/>
                <a:cs typeface="Century Gothic"/>
              </a:rPr>
              <a:t>|</a:t>
            </a:r>
            <a:r>
              <a:rPr sz="1300" spc="25" dirty="0">
                <a:solidFill>
                  <a:srgbClr val="393843"/>
                </a:solidFill>
                <a:latin typeface="Century Gothic"/>
                <a:cs typeface="Century Gothic"/>
              </a:rPr>
              <a:t> </a:t>
            </a:r>
            <a:r>
              <a:rPr sz="1300" spc="-20" dirty="0">
                <a:solidFill>
                  <a:srgbClr val="393843"/>
                </a:solidFill>
                <a:latin typeface="Century Gothic"/>
                <a:cs typeface="Century Gothic"/>
              </a:rPr>
              <a:t>n=309</a:t>
            </a:r>
            <a:endParaRPr sz="1300">
              <a:latin typeface="Century Gothic"/>
              <a:cs typeface="Century Gothic"/>
            </a:endParaRPr>
          </a:p>
        </p:txBody>
      </p:sp>
      <p:sp>
        <p:nvSpPr>
          <p:cNvPr id="16" name="object 16"/>
          <p:cNvSpPr txBox="1">
            <a:spLocks noGrp="1"/>
          </p:cNvSpPr>
          <p:nvPr>
            <p:ph type="sldNum" sz="quarter" idx="7"/>
          </p:nvPr>
        </p:nvSpPr>
        <p:spPr>
          <a:prstGeom prst="rect">
            <a:avLst/>
          </a:prstGeom>
        </p:spPr>
        <p:txBody>
          <a:bodyPr vert="horz" wrap="square" lIns="0" tIns="12065" rIns="0" bIns="0" rtlCol="0">
            <a:spAutoFit/>
          </a:bodyPr>
          <a:lstStyle/>
          <a:p>
            <a:pPr marL="12700">
              <a:lnSpc>
                <a:spcPct val="100000"/>
              </a:lnSpc>
              <a:spcBef>
                <a:spcPts val="95"/>
              </a:spcBef>
            </a:pPr>
            <a:r>
              <a:rPr dirty="0"/>
              <a:t>Signifikante</a:t>
            </a:r>
            <a:r>
              <a:rPr spc="180" dirty="0"/>
              <a:t> </a:t>
            </a:r>
            <a:r>
              <a:rPr dirty="0"/>
              <a:t>Unterschiede:</a:t>
            </a:r>
            <a:r>
              <a:rPr spc="170" dirty="0"/>
              <a:t> </a:t>
            </a:r>
            <a:r>
              <a:rPr dirty="0">
                <a:solidFill>
                  <a:srgbClr val="008000"/>
                </a:solidFill>
              </a:rPr>
              <a:t>grün=sig.</a:t>
            </a:r>
            <a:r>
              <a:rPr spc="190" dirty="0">
                <a:solidFill>
                  <a:srgbClr val="008000"/>
                </a:solidFill>
              </a:rPr>
              <a:t> </a:t>
            </a:r>
            <a:r>
              <a:rPr dirty="0">
                <a:solidFill>
                  <a:srgbClr val="008000"/>
                </a:solidFill>
              </a:rPr>
              <a:t>höher</a:t>
            </a:r>
            <a:r>
              <a:rPr spc="150" dirty="0">
                <a:solidFill>
                  <a:srgbClr val="008000"/>
                </a:solidFill>
              </a:rPr>
              <a:t> </a:t>
            </a:r>
            <a:r>
              <a:rPr dirty="0"/>
              <a:t>/</a:t>
            </a:r>
            <a:r>
              <a:rPr spc="175" dirty="0"/>
              <a:t> </a:t>
            </a:r>
            <a:r>
              <a:rPr dirty="0">
                <a:solidFill>
                  <a:srgbClr val="FF0000"/>
                </a:solidFill>
              </a:rPr>
              <a:t>rot=sig.</a:t>
            </a:r>
            <a:r>
              <a:rPr spc="190" dirty="0">
                <a:solidFill>
                  <a:srgbClr val="FF0000"/>
                </a:solidFill>
              </a:rPr>
              <a:t> </a:t>
            </a:r>
            <a:r>
              <a:rPr spc="-10" dirty="0">
                <a:solidFill>
                  <a:srgbClr val="FF0000"/>
                </a:solidFill>
              </a:rPr>
              <a:t>niedriger</a:t>
            </a:r>
          </a:p>
          <a:p>
            <a:pPr marR="43180" algn="r">
              <a:lnSpc>
                <a:spcPct val="100000"/>
              </a:lnSpc>
              <a:spcBef>
                <a:spcPts val="1170"/>
              </a:spcBef>
            </a:pPr>
            <a:r>
              <a:rPr sz="1300" dirty="0">
                <a:solidFill>
                  <a:srgbClr val="393843"/>
                </a:solidFill>
              </a:rPr>
              <a:t>Seite</a:t>
            </a:r>
            <a:r>
              <a:rPr sz="1300" spc="5" dirty="0">
                <a:solidFill>
                  <a:srgbClr val="393843"/>
                </a:solidFill>
              </a:rPr>
              <a:t> </a:t>
            </a:r>
            <a:r>
              <a:rPr sz="1300" b="1" spc="-25" dirty="0">
                <a:solidFill>
                  <a:srgbClr val="393843"/>
                </a:solidFill>
                <a:latin typeface="Century Gothic"/>
                <a:cs typeface="Century Gothic"/>
              </a:rPr>
              <a:t>12</a:t>
            </a:r>
            <a:endParaRPr sz="1300">
              <a:latin typeface="Century Gothic"/>
              <a:cs typeface="Century Gothic"/>
            </a:endParaRPr>
          </a:p>
        </p:txBody>
      </p:sp>
      <p:sp>
        <p:nvSpPr>
          <p:cNvPr id="8" name="object 8"/>
          <p:cNvSpPr txBox="1"/>
          <p:nvPr/>
        </p:nvSpPr>
        <p:spPr>
          <a:xfrm>
            <a:off x="7706832" y="6147494"/>
            <a:ext cx="429259" cy="278765"/>
          </a:xfrm>
          <a:prstGeom prst="rect">
            <a:avLst/>
          </a:prstGeom>
        </p:spPr>
        <p:txBody>
          <a:bodyPr vert="horz" wrap="square" lIns="0" tIns="13970" rIns="0" bIns="0" rtlCol="0">
            <a:spAutoFit/>
          </a:bodyPr>
          <a:lstStyle/>
          <a:p>
            <a:pPr marL="12700">
              <a:lnSpc>
                <a:spcPct val="100000"/>
              </a:lnSpc>
              <a:spcBef>
                <a:spcPts val="110"/>
              </a:spcBef>
            </a:pPr>
            <a:r>
              <a:rPr sz="1650" spc="-20" dirty="0">
                <a:latin typeface="Century Gothic"/>
                <a:cs typeface="Century Gothic"/>
              </a:rPr>
              <a:t>44.7</a:t>
            </a:r>
            <a:endParaRPr sz="1650">
              <a:latin typeface="Century Gothic"/>
              <a:cs typeface="Century Gothic"/>
            </a:endParaRPr>
          </a:p>
        </p:txBody>
      </p:sp>
      <p:sp>
        <p:nvSpPr>
          <p:cNvPr id="9" name="object 9"/>
          <p:cNvSpPr txBox="1"/>
          <p:nvPr/>
        </p:nvSpPr>
        <p:spPr>
          <a:xfrm>
            <a:off x="6318043" y="7445878"/>
            <a:ext cx="429259" cy="279400"/>
          </a:xfrm>
          <a:prstGeom prst="rect">
            <a:avLst/>
          </a:prstGeom>
        </p:spPr>
        <p:txBody>
          <a:bodyPr vert="horz" wrap="square" lIns="0" tIns="14605" rIns="0" bIns="0" rtlCol="0">
            <a:spAutoFit/>
          </a:bodyPr>
          <a:lstStyle/>
          <a:p>
            <a:pPr marL="12700">
              <a:lnSpc>
                <a:spcPct val="100000"/>
              </a:lnSpc>
              <a:spcBef>
                <a:spcPts val="115"/>
              </a:spcBef>
            </a:pPr>
            <a:r>
              <a:rPr sz="1650" spc="-20" dirty="0">
                <a:latin typeface="Century Gothic"/>
                <a:cs typeface="Century Gothic"/>
              </a:rPr>
              <a:t>12.6</a:t>
            </a:r>
            <a:endParaRPr sz="1650">
              <a:latin typeface="Century Gothic"/>
              <a:cs typeface="Century Gothic"/>
            </a:endParaRPr>
          </a:p>
        </p:txBody>
      </p:sp>
      <p:sp>
        <p:nvSpPr>
          <p:cNvPr id="10" name="object 10"/>
          <p:cNvSpPr txBox="1"/>
          <p:nvPr/>
        </p:nvSpPr>
        <p:spPr>
          <a:xfrm>
            <a:off x="3873816" y="8744525"/>
            <a:ext cx="2311400" cy="279400"/>
          </a:xfrm>
          <a:prstGeom prst="rect">
            <a:avLst/>
          </a:prstGeom>
        </p:spPr>
        <p:txBody>
          <a:bodyPr vert="horz" wrap="square" lIns="0" tIns="14605" rIns="0" bIns="0" rtlCol="0">
            <a:spAutoFit/>
          </a:bodyPr>
          <a:lstStyle/>
          <a:p>
            <a:pPr marL="12700">
              <a:lnSpc>
                <a:spcPct val="100000"/>
              </a:lnSpc>
              <a:spcBef>
                <a:spcPts val="115"/>
              </a:spcBef>
              <a:tabLst>
                <a:tab pos="2007235" algn="l"/>
              </a:tabLst>
            </a:pPr>
            <a:r>
              <a:rPr sz="2475" spc="-15" baseline="3367" dirty="0">
                <a:latin typeface="Century Gothic"/>
                <a:cs typeface="Century Gothic"/>
              </a:rPr>
              <a:t>Sehr</a:t>
            </a:r>
            <a:r>
              <a:rPr sz="2475" spc="-157" baseline="3367" dirty="0">
                <a:latin typeface="Century Gothic"/>
                <a:cs typeface="Century Gothic"/>
              </a:rPr>
              <a:t> </a:t>
            </a:r>
            <a:r>
              <a:rPr sz="2475" spc="-15" baseline="3367" dirty="0">
                <a:latin typeface="Century Gothic"/>
                <a:cs typeface="Century Gothic"/>
              </a:rPr>
              <a:t>unzufrieden</a:t>
            </a:r>
            <a:r>
              <a:rPr sz="2475" baseline="3367" dirty="0">
                <a:latin typeface="Century Gothic"/>
                <a:cs typeface="Century Gothic"/>
              </a:rPr>
              <a:t>	</a:t>
            </a:r>
            <a:r>
              <a:rPr sz="1650" spc="-25" dirty="0">
                <a:latin typeface="Century Gothic"/>
                <a:cs typeface="Century Gothic"/>
              </a:rPr>
              <a:t>2.3</a:t>
            </a:r>
            <a:endParaRPr sz="1650">
              <a:latin typeface="Century Gothic"/>
              <a:cs typeface="Century Gothic"/>
            </a:endParaRPr>
          </a:p>
        </p:txBody>
      </p:sp>
      <p:sp>
        <p:nvSpPr>
          <p:cNvPr id="11" name="object 11"/>
          <p:cNvSpPr txBox="1"/>
          <p:nvPr/>
        </p:nvSpPr>
        <p:spPr>
          <a:xfrm>
            <a:off x="4124667" y="4838430"/>
            <a:ext cx="1420495" cy="279400"/>
          </a:xfrm>
          <a:prstGeom prst="rect">
            <a:avLst/>
          </a:prstGeom>
        </p:spPr>
        <p:txBody>
          <a:bodyPr vert="horz" wrap="square" lIns="0" tIns="14605" rIns="0" bIns="0" rtlCol="0">
            <a:spAutoFit/>
          </a:bodyPr>
          <a:lstStyle/>
          <a:p>
            <a:pPr marL="12700">
              <a:lnSpc>
                <a:spcPct val="100000"/>
              </a:lnSpc>
              <a:spcBef>
                <a:spcPts val="115"/>
              </a:spcBef>
            </a:pPr>
            <a:r>
              <a:rPr sz="1650" spc="-20" dirty="0">
                <a:latin typeface="Century Gothic"/>
                <a:cs typeface="Century Gothic"/>
              </a:rPr>
              <a:t>Sehr</a:t>
            </a:r>
            <a:r>
              <a:rPr sz="1650" spc="-70" dirty="0">
                <a:latin typeface="Century Gothic"/>
                <a:cs typeface="Century Gothic"/>
              </a:rPr>
              <a:t> </a:t>
            </a:r>
            <a:r>
              <a:rPr sz="1650" spc="-10" dirty="0">
                <a:latin typeface="Century Gothic"/>
                <a:cs typeface="Century Gothic"/>
              </a:rPr>
              <a:t>zufrieden</a:t>
            </a:r>
            <a:endParaRPr sz="1650">
              <a:latin typeface="Century Gothic"/>
              <a:cs typeface="Century Gothic"/>
            </a:endParaRPr>
          </a:p>
        </p:txBody>
      </p:sp>
      <p:sp>
        <p:nvSpPr>
          <p:cNvPr id="12" name="object 12"/>
          <p:cNvSpPr txBox="1"/>
          <p:nvPr/>
        </p:nvSpPr>
        <p:spPr>
          <a:xfrm>
            <a:off x="4116605" y="6137076"/>
            <a:ext cx="1428115" cy="279400"/>
          </a:xfrm>
          <a:prstGeom prst="rect">
            <a:avLst/>
          </a:prstGeom>
        </p:spPr>
        <p:txBody>
          <a:bodyPr vert="horz" wrap="square" lIns="0" tIns="14605" rIns="0" bIns="0" rtlCol="0">
            <a:spAutoFit/>
          </a:bodyPr>
          <a:lstStyle/>
          <a:p>
            <a:pPr marL="12700">
              <a:lnSpc>
                <a:spcPct val="100000"/>
              </a:lnSpc>
              <a:spcBef>
                <a:spcPts val="115"/>
              </a:spcBef>
            </a:pPr>
            <a:r>
              <a:rPr sz="1650" dirty="0">
                <a:latin typeface="Century Gothic"/>
                <a:cs typeface="Century Gothic"/>
              </a:rPr>
              <a:t>Eher</a:t>
            </a:r>
            <a:r>
              <a:rPr sz="1650" spc="-100" dirty="0">
                <a:latin typeface="Century Gothic"/>
                <a:cs typeface="Century Gothic"/>
              </a:rPr>
              <a:t> </a:t>
            </a:r>
            <a:r>
              <a:rPr sz="1650" spc="-10" dirty="0">
                <a:latin typeface="Century Gothic"/>
                <a:cs typeface="Century Gothic"/>
              </a:rPr>
              <a:t>zufrieden</a:t>
            </a:r>
            <a:endParaRPr sz="1650">
              <a:latin typeface="Century Gothic"/>
              <a:cs typeface="Century Gothic"/>
            </a:endParaRPr>
          </a:p>
        </p:txBody>
      </p:sp>
      <p:sp>
        <p:nvSpPr>
          <p:cNvPr id="13" name="object 13"/>
          <p:cNvSpPr txBox="1"/>
          <p:nvPr/>
        </p:nvSpPr>
        <p:spPr>
          <a:xfrm>
            <a:off x="3865754" y="7436194"/>
            <a:ext cx="1677035" cy="278765"/>
          </a:xfrm>
          <a:prstGeom prst="rect">
            <a:avLst/>
          </a:prstGeom>
        </p:spPr>
        <p:txBody>
          <a:bodyPr vert="horz" wrap="square" lIns="0" tIns="13970" rIns="0" bIns="0" rtlCol="0">
            <a:spAutoFit/>
          </a:bodyPr>
          <a:lstStyle/>
          <a:p>
            <a:pPr marL="12700">
              <a:lnSpc>
                <a:spcPct val="100000"/>
              </a:lnSpc>
              <a:spcBef>
                <a:spcPts val="110"/>
              </a:spcBef>
            </a:pPr>
            <a:r>
              <a:rPr sz="1650" dirty="0">
                <a:latin typeface="Century Gothic"/>
                <a:cs typeface="Century Gothic"/>
              </a:rPr>
              <a:t>Eher</a:t>
            </a:r>
            <a:r>
              <a:rPr sz="1650" spc="-95" dirty="0">
                <a:latin typeface="Century Gothic"/>
                <a:cs typeface="Century Gothic"/>
              </a:rPr>
              <a:t> </a:t>
            </a:r>
            <a:r>
              <a:rPr sz="1650" spc="-20" dirty="0">
                <a:latin typeface="Century Gothic"/>
                <a:cs typeface="Century Gothic"/>
              </a:rPr>
              <a:t>unzufrieden</a:t>
            </a:r>
            <a:endParaRPr sz="1650">
              <a:latin typeface="Century Gothic"/>
              <a:cs typeface="Century Gothic"/>
            </a:endParaRPr>
          </a:p>
        </p:txBody>
      </p:sp>
      <p:graphicFrame>
        <p:nvGraphicFramePr>
          <p:cNvPr id="14" name="object 14"/>
          <p:cNvGraphicFramePr>
            <a:graphicFrameLocks noGrp="1"/>
          </p:cNvGraphicFramePr>
          <p:nvPr/>
        </p:nvGraphicFramePr>
        <p:xfrm>
          <a:off x="10042731" y="2921535"/>
          <a:ext cx="8677909" cy="7068185"/>
        </p:xfrm>
        <a:graphic>
          <a:graphicData uri="http://schemas.openxmlformats.org/drawingml/2006/table">
            <a:tbl>
              <a:tblPr firstRow="1" bandRow="1">
                <a:tableStyleId>{2D5ABB26-0587-4C30-8999-92F81FD0307C}</a:tableStyleId>
              </a:tblPr>
              <a:tblGrid>
                <a:gridCol w="4593590">
                  <a:extLst>
                    <a:ext uri="{9D8B030D-6E8A-4147-A177-3AD203B41FA5}">
                      <a16:colId xmlns:a16="http://schemas.microsoft.com/office/drawing/2014/main" val="20000"/>
                    </a:ext>
                  </a:extLst>
                </a:gridCol>
                <a:gridCol w="4084319">
                  <a:extLst>
                    <a:ext uri="{9D8B030D-6E8A-4147-A177-3AD203B41FA5}">
                      <a16:colId xmlns:a16="http://schemas.microsoft.com/office/drawing/2014/main" val="20001"/>
                    </a:ext>
                  </a:extLst>
                </a:gridCol>
              </a:tblGrid>
              <a:tr h="408305">
                <a:tc gridSpan="2">
                  <a:txBody>
                    <a:bodyPr/>
                    <a:lstStyle/>
                    <a:p>
                      <a:pPr marL="2540" algn="ctr">
                        <a:lnSpc>
                          <a:spcPct val="100000"/>
                        </a:lnSpc>
                        <a:spcBef>
                          <a:spcPts val="445"/>
                        </a:spcBef>
                      </a:pPr>
                      <a:r>
                        <a:rPr sz="1950" b="1" dirty="0">
                          <a:solidFill>
                            <a:srgbClr val="FFFFFF"/>
                          </a:solidFill>
                          <a:latin typeface="Century Gothic"/>
                          <a:cs typeface="Century Gothic"/>
                        </a:rPr>
                        <a:t>Lungen-</a:t>
                      </a:r>
                      <a:r>
                        <a:rPr sz="1950" b="1" spc="55" dirty="0">
                          <a:solidFill>
                            <a:srgbClr val="FFFFFF"/>
                          </a:solidFill>
                          <a:latin typeface="Century Gothic"/>
                          <a:cs typeface="Century Gothic"/>
                        </a:rPr>
                        <a:t> </a:t>
                      </a:r>
                      <a:r>
                        <a:rPr sz="1950" b="1" dirty="0">
                          <a:solidFill>
                            <a:srgbClr val="FFFFFF"/>
                          </a:solidFill>
                          <a:latin typeface="Century Gothic"/>
                          <a:cs typeface="Century Gothic"/>
                        </a:rPr>
                        <a:t>oder</a:t>
                      </a:r>
                      <a:r>
                        <a:rPr sz="1950" b="1" spc="50" dirty="0">
                          <a:solidFill>
                            <a:srgbClr val="FFFFFF"/>
                          </a:solidFill>
                          <a:latin typeface="Century Gothic"/>
                          <a:cs typeface="Century Gothic"/>
                        </a:rPr>
                        <a:t> </a:t>
                      </a:r>
                      <a:r>
                        <a:rPr sz="1950" b="1" spc="-10" dirty="0">
                          <a:solidFill>
                            <a:srgbClr val="FFFFFF"/>
                          </a:solidFill>
                          <a:latin typeface="Century Gothic"/>
                          <a:cs typeface="Century Gothic"/>
                        </a:rPr>
                        <a:t>Atemwegserkrankungen</a:t>
                      </a:r>
                      <a:endParaRPr sz="1950">
                        <a:latin typeface="Century Gothic"/>
                        <a:cs typeface="Century Gothic"/>
                      </a:endParaRPr>
                    </a:p>
                  </a:txBody>
                  <a:tcPr marL="0" marR="0" marT="56515"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1C5864"/>
                    </a:solidFill>
                  </a:tcPr>
                </a:tc>
                <a:tc hMerge="1">
                  <a:txBody>
                    <a:bodyPr/>
                    <a:lstStyle/>
                    <a:p>
                      <a:endParaRPr/>
                    </a:p>
                  </a:txBody>
                  <a:tcPr marL="0" marR="0" marT="0" marB="0"/>
                </a:tc>
                <a:extLst>
                  <a:ext uri="{0D108BD9-81ED-4DB2-BD59-A6C34878D82A}">
                    <a16:rowId xmlns:a16="http://schemas.microsoft.com/office/drawing/2014/main" val="10000"/>
                  </a:ext>
                </a:extLst>
              </a:tr>
              <a:tr h="1156970">
                <a:tc>
                  <a:txBody>
                    <a:bodyPr/>
                    <a:lstStyle/>
                    <a:p>
                      <a:pPr>
                        <a:lnSpc>
                          <a:spcPct val="100000"/>
                        </a:lnSpc>
                        <a:spcBef>
                          <a:spcPts val="1639"/>
                        </a:spcBef>
                      </a:pPr>
                      <a:endParaRPr sz="1650">
                        <a:latin typeface="Times New Roman"/>
                        <a:cs typeface="Times New Roman"/>
                      </a:endParaRPr>
                    </a:p>
                    <a:p>
                      <a:pPr marL="11430" algn="ctr">
                        <a:lnSpc>
                          <a:spcPct val="100000"/>
                        </a:lnSpc>
                      </a:pPr>
                      <a:r>
                        <a:rPr sz="1650" b="1" spc="-10" dirty="0">
                          <a:latin typeface="Century Gothic"/>
                          <a:cs typeface="Century Gothic"/>
                        </a:rPr>
                        <a:t>Asthma</a:t>
                      </a:r>
                      <a:endParaRPr sz="1650">
                        <a:latin typeface="Century Gothic"/>
                        <a:cs typeface="Century Gothic"/>
                      </a:endParaRPr>
                    </a:p>
                  </a:txBody>
                  <a:tcPr marL="0" marR="0" marT="208279"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CCD1D2"/>
                    </a:solidFill>
                  </a:tcPr>
                </a:tc>
                <a:tc>
                  <a:txBody>
                    <a:bodyPr/>
                    <a:lstStyle/>
                    <a:p>
                      <a:pPr>
                        <a:lnSpc>
                          <a:spcPct val="100000"/>
                        </a:lnSpc>
                        <a:spcBef>
                          <a:spcPts val="1639"/>
                        </a:spcBef>
                      </a:pPr>
                      <a:endParaRPr sz="1650">
                        <a:latin typeface="Times New Roman"/>
                        <a:cs typeface="Times New Roman"/>
                      </a:endParaRPr>
                    </a:p>
                    <a:p>
                      <a:pPr marL="16510" algn="ctr">
                        <a:lnSpc>
                          <a:spcPct val="100000"/>
                        </a:lnSpc>
                      </a:pPr>
                      <a:r>
                        <a:rPr sz="1650" b="1" spc="-20" dirty="0">
                          <a:latin typeface="Century Gothic"/>
                          <a:cs typeface="Century Gothic"/>
                        </a:rPr>
                        <a:t>COPD</a:t>
                      </a:r>
                      <a:endParaRPr sz="1650">
                        <a:latin typeface="Century Gothic"/>
                        <a:cs typeface="Century Gothic"/>
                      </a:endParaRPr>
                    </a:p>
                  </a:txBody>
                  <a:tcPr marL="0" marR="0" marT="208279"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CCD1D2"/>
                    </a:solidFill>
                  </a:tcPr>
                </a:tc>
                <a:extLst>
                  <a:ext uri="{0D108BD9-81ED-4DB2-BD59-A6C34878D82A}">
                    <a16:rowId xmlns:a16="http://schemas.microsoft.com/office/drawing/2014/main" val="10001"/>
                  </a:ext>
                </a:extLst>
              </a:tr>
              <a:tr h="1275715">
                <a:tc>
                  <a:txBody>
                    <a:bodyPr/>
                    <a:lstStyle/>
                    <a:p>
                      <a:pPr>
                        <a:lnSpc>
                          <a:spcPct val="100000"/>
                        </a:lnSpc>
                      </a:pPr>
                      <a:endParaRPr sz="1650">
                        <a:latin typeface="Times New Roman"/>
                        <a:cs typeface="Times New Roman"/>
                      </a:endParaRPr>
                    </a:p>
                    <a:p>
                      <a:pPr>
                        <a:lnSpc>
                          <a:spcPct val="100000"/>
                        </a:lnSpc>
                        <a:spcBef>
                          <a:spcPts val="245"/>
                        </a:spcBef>
                      </a:pPr>
                      <a:endParaRPr sz="1650">
                        <a:latin typeface="Times New Roman"/>
                        <a:cs typeface="Times New Roman"/>
                      </a:endParaRPr>
                    </a:p>
                    <a:p>
                      <a:pPr marL="12700" algn="ctr">
                        <a:lnSpc>
                          <a:spcPct val="100000"/>
                        </a:lnSpc>
                      </a:pPr>
                      <a:r>
                        <a:rPr sz="1650" spc="-20" dirty="0">
                          <a:latin typeface="Century Gothic"/>
                          <a:cs typeface="Century Gothic"/>
                        </a:rPr>
                        <a:t>37,4</a:t>
                      </a:r>
                      <a:endParaRPr sz="1650">
                        <a:latin typeface="Century Gothic"/>
                        <a:cs typeface="Century Gothic"/>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7EAEA"/>
                    </a:solidFill>
                  </a:tcPr>
                </a:tc>
                <a:tc>
                  <a:txBody>
                    <a:bodyPr/>
                    <a:lstStyle/>
                    <a:p>
                      <a:pPr>
                        <a:lnSpc>
                          <a:spcPct val="100000"/>
                        </a:lnSpc>
                      </a:pPr>
                      <a:endParaRPr sz="1650">
                        <a:latin typeface="Times New Roman"/>
                        <a:cs typeface="Times New Roman"/>
                      </a:endParaRPr>
                    </a:p>
                    <a:p>
                      <a:pPr>
                        <a:lnSpc>
                          <a:spcPct val="100000"/>
                        </a:lnSpc>
                        <a:spcBef>
                          <a:spcPts val="245"/>
                        </a:spcBef>
                      </a:pPr>
                      <a:endParaRPr sz="1650">
                        <a:latin typeface="Times New Roman"/>
                        <a:cs typeface="Times New Roman"/>
                      </a:endParaRPr>
                    </a:p>
                    <a:p>
                      <a:pPr marL="15875" algn="ctr">
                        <a:lnSpc>
                          <a:spcPct val="100000"/>
                        </a:lnSpc>
                      </a:pPr>
                      <a:r>
                        <a:rPr sz="1650" spc="-20" dirty="0">
                          <a:latin typeface="Century Gothic"/>
                          <a:cs typeface="Century Gothic"/>
                        </a:rPr>
                        <a:t>48,4</a:t>
                      </a:r>
                      <a:endParaRPr sz="1650">
                        <a:latin typeface="Century Gothic"/>
                        <a:cs typeface="Century Gothic"/>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7EAEA"/>
                    </a:solidFill>
                  </a:tcPr>
                </a:tc>
                <a:extLst>
                  <a:ext uri="{0D108BD9-81ED-4DB2-BD59-A6C34878D82A}">
                    <a16:rowId xmlns:a16="http://schemas.microsoft.com/office/drawing/2014/main" val="10002"/>
                  </a:ext>
                </a:extLst>
              </a:tr>
              <a:tr h="1275715">
                <a:tc>
                  <a:txBody>
                    <a:bodyPr/>
                    <a:lstStyle/>
                    <a:p>
                      <a:pPr>
                        <a:lnSpc>
                          <a:spcPct val="100000"/>
                        </a:lnSpc>
                      </a:pPr>
                      <a:endParaRPr sz="1650">
                        <a:latin typeface="Times New Roman"/>
                        <a:cs typeface="Times New Roman"/>
                      </a:endParaRPr>
                    </a:p>
                    <a:p>
                      <a:pPr>
                        <a:lnSpc>
                          <a:spcPct val="100000"/>
                        </a:lnSpc>
                        <a:spcBef>
                          <a:spcPts val="250"/>
                        </a:spcBef>
                      </a:pPr>
                      <a:endParaRPr sz="1650">
                        <a:latin typeface="Times New Roman"/>
                        <a:cs typeface="Times New Roman"/>
                      </a:endParaRPr>
                    </a:p>
                    <a:p>
                      <a:pPr marL="12700" algn="ctr">
                        <a:lnSpc>
                          <a:spcPct val="100000"/>
                        </a:lnSpc>
                      </a:pPr>
                      <a:r>
                        <a:rPr sz="1650" spc="-20" dirty="0">
                          <a:latin typeface="Century Gothic"/>
                          <a:cs typeface="Century Gothic"/>
                        </a:rPr>
                        <a:t>46,6</a:t>
                      </a:r>
                      <a:endParaRPr sz="1650">
                        <a:latin typeface="Century Gothic"/>
                        <a:cs typeface="Century Gothic"/>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CD1D2"/>
                    </a:solidFill>
                  </a:tcPr>
                </a:tc>
                <a:tc>
                  <a:txBody>
                    <a:bodyPr/>
                    <a:lstStyle/>
                    <a:p>
                      <a:pPr>
                        <a:lnSpc>
                          <a:spcPct val="100000"/>
                        </a:lnSpc>
                      </a:pPr>
                      <a:endParaRPr sz="1650">
                        <a:latin typeface="Times New Roman"/>
                        <a:cs typeface="Times New Roman"/>
                      </a:endParaRPr>
                    </a:p>
                    <a:p>
                      <a:pPr>
                        <a:lnSpc>
                          <a:spcPct val="100000"/>
                        </a:lnSpc>
                        <a:spcBef>
                          <a:spcPts val="250"/>
                        </a:spcBef>
                      </a:pPr>
                      <a:endParaRPr sz="1650">
                        <a:latin typeface="Times New Roman"/>
                        <a:cs typeface="Times New Roman"/>
                      </a:endParaRPr>
                    </a:p>
                    <a:p>
                      <a:pPr marL="15875" algn="ctr">
                        <a:lnSpc>
                          <a:spcPct val="100000"/>
                        </a:lnSpc>
                      </a:pPr>
                      <a:r>
                        <a:rPr sz="1650" spc="-20" dirty="0">
                          <a:latin typeface="Century Gothic"/>
                          <a:cs typeface="Century Gothic"/>
                        </a:rPr>
                        <a:t>40,7</a:t>
                      </a:r>
                      <a:endParaRPr sz="1650">
                        <a:latin typeface="Century Gothic"/>
                        <a:cs typeface="Century Gothic"/>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CD1D2"/>
                    </a:solidFill>
                  </a:tcPr>
                </a:tc>
                <a:extLst>
                  <a:ext uri="{0D108BD9-81ED-4DB2-BD59-A6C34878D82A}">
                    <a16:rowId xmlns:a16="http://schemas.microsoft.com/office/drawing/2014/main" val="10003"/>
                  </a:ext>
                </a:extLst>
              </a:tr>
              <a:tr h="1275715">
                <a:tc>
                  <a:txBody>
                    <a:bodyPr/>
                    <a:lstStyle/>
                    <a:p>
                      <a:pPr>
                        <a:lnSpc>
                          <a:spcPct val="100000"/>
                        </a:lnSpc>
                      </a:pPr>
                      <a:endParaRPr sz="1650">
                        <a:latin typeface="Times New Roman"/>
                        <a:cs typeface="Times New Roman"/>
                      </a:endParaRPr>
                    </a:p>
                    <a:p>
                      <a:pPr>
                        <a:lnSpc>
                          <a:spcPct val="100000"/>
                        </a:lnSpc>
                        <a:spcBef>
                          <a:spcPts val="254"/>
                        </a:spcBef>
                      </a:pPr>
                      <a:endParaRPr sz="1650">
                        <a:latin typeface="Times New Roman"/>
                        <a:cs typeface="Times New Roman"/>
                      </a:endParaRPr>
                    </a:p>
                    <a:p>
                      <a:pPr marL="12700" algn="ctr">
                        <a:lnSpc>
                          <a:spcPct val="100000"/>
                        </a:lnSpc>
                      </a:pPr>
                      <a:r>
                        <a:rPr sz="1650" spc="-20" dirty="0">
                          <a:latin typeface="Century Gothic"/>
                          <a:cs typeface="Century Gothic"/>
                        </a:rPr>
                        <a:t>13,7</a:t>
                      </a:r>
                      <a:endParaRPr sz="1650">
                        <a:latin typeface="Century Gothic"/>
                        <a:cs typeface="Century Gothic"/>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7EAEA"/>
                    </a:solidFill>
                  </a:tcPr>
                </a:tc>
                <a:tc>
                  <a:txBody>
                    <a:bodyPr/>
                    <a:lstStyle/>
                    <a:p>
                      <a:pPr>
                        <a:lnSpc>
                          <a:spcPct val="100000"/>
                        </a:lnSpc>
                      </a:pPr>
                      <a:endParaRPr sz="1650">
                        <a:latin typeface="Times New Roman"/>
                        <a:cs typeface="Times New Roman"/>
                      </a:endParaRPr>
                    </a:p>
                    <a:p>
                      <a:pPr>
                        <a:lnSpc>
                          <a:spcPct val="100000"/>
                        </a:lnSpc>
                        <a:spcBef>
                          <a:spcPts val="254"/>
                        </a:spcBef>
                      </a:pPr>
                      <a:endParaRPr sz="1650">
                        <a:latin typeface="Times New Roman"/>
                        <a:cs typeface="Times New Roman"/>
                      </a:endParaRPr>
                    </a:p>
                    <a:p>
                      <a:pPr marL="15875" algn="ctr">
                        <a:lnSpc>
                          <a:spcPct val="100000"/>
                        </a:lnSpc>
                      </a:pPr>
                      <a:r>
                        <a:rPr sz="1650" spc="-20" dirty="0">
                          <a:latin typeface="Century Gothic"/>
                          <a:cs typeface="Century Gothic"/>
                        </a:rPr>
                        <a:t>11,0</a:t>
                      </a:r>
                      <a:endParaRPr sz="1650">
                        <a:latin typeface="Century Gothic"/>
                        <a:cs typeface="Century Gothic"/>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7EAEA"/>
                    </a:solidFill>
                  </a:tcPr>
                </a:tc>
                <a:extLst>
                  <a:ext uri="{0D108BD9-81ED-4DB2-BD59-A6C34878D82A}">
                    <a16:rowId xmlns:a16="http://schemas.microsoft.com/office/drawing/2014/main" val="10004"/>
                  </a:ext>
                </a:extLst>
              </a:tr>
              <a:tr h="1275715">
                <a:tc>
                  <a:txBody>
                    <a:bodyPr/>
                    <a:lstStyle/>
                    <a:p>
                      <a:pPr>
                        <a:lnSpc>
                          <a:spcPct val="100000"/>
                        </a:lnSpc>
                      </a:pPr>
                      <a:endParaRPr sz="1650">
                        <a:latin typeface="Times New Roman"/>
                        <a:cs typeface="Times New Roman"/>
                      </a:endParaRPr>
                    </a:p>
                    <a:p>
                      <a:pPr>
                        <a:lnSpc>
                          <a:spcPct val="100000"/>
                        </a:lnSpc>
                        <a:spcBef>
                          <a:spcPts val="260"/>
                        </a:spcBef>
                      </a:pPr>
                      <a:endParaRPr sz="1650">
                        <a:latin typeface="Times New Roman"/>
                        <a:cs typeface="Times New Roman"/>
                      </a:endParaRPr>
                    </a:p>
                    <a:p>
                      <a:pPr marL="8890" algn="ctr">
                        <a:lnSpc>
                          <a:spcPct val="100000"/>
                        </a:lnSpc>
                      </a:pPr>
                      <a:r>
                        <a:rPr sz="1650" spc="-25" dirty="0">
                          <a:latin typeface="Century Gothic"/>
                          <a:cs typeface="Century Gothic"/>
                        </a:rPr>
                        <a:t>2,3</a:t>
                      </a:r>
                      <a:endParaRPr sz="1650">
                        <a:latin typeface="Century Gothic"/>
                        <a:cs typeface="Century Gothic"/>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CD1D2"/>
                    </a:solidFill>
                  </a:tcPr>
                </a:tc>
                <a:tc>
                  <a:txBody>
                    <a:bodyPr/>
                    <a:lstStyle/>
                    <a:p>
                      <a:pPr>
                        <a:lnSpc>
                          <a:spcPct val="100000"/>
                        </a:lnSpc>
                      </a:pPr>
                      <a:endParaRPr sz="1650">
                        <a:latin typeface="Times New Roman"/>
                        <a:cs typeface="Times New Roman"/>
                      </a:endParaRPr>
                    </a:p>
                    <a:p>
                      <a:pPr>
                        <a:lnSpc>
                          <a:spcPct val="100000"/>
                        </a:lnSpc>
                        <a:spcBef>
                          <a:spcPts val="260"/>
                        </a:spcBef>
                      </a:pPr>
                      <a:endParaRPr sz="1650">
                        <a:latin typeface="Times New Roman"/>
                        <a:cs typeface="Times New Roman"/>
                      </a:endParaRPr>
                    </a:p>
                    <a:p>
                      <a:pPr marL="12065" algn="ctr">
                        <a:lnSpc>
                          <a:spcPct val="100000"/>
                        </a:lnSpc>
                      </a:pPr>
                      <a:r>
                        <a:rPr sz="1650" spc="-25" dirty="0">
                          <a:latin typeface="Century Gothic"/>
                          <a:cs typeface="Century Gothic"/>
                        </a:rPr>
                        <a:t>0,0</a:t>
                      </a:r>
                      <a:endParaRPr sz="1650">
                        <a:latin typeface="Century Gothic"/>
                        <a:cs typeface="Century Gothic"/>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CD1D2"/>
                    </a:solidFill>
                  </a:tcPr>
                </a:tc>
                <a:extLst>
                  <a:ext uri="{0D108BD9-81ED-4DB2-BD59-A6C34878D82A}">
                    <a16:rowId xmlns:a16="http://schemas.microsoft.com/office/drawing/2014/main" val="10005"/>
                  </a:ext>
                </a:extLst>
              </a:tr>
              <a:tr h="400050">
                <a:tc>
                  <a:txBody>
                    <a:bodyPr/>
                    <a:lstStyle/>
                    <a:p>
                      <a:pPr marL="10795" algn="ctr">
                        <a:lnSpc>
                          <a:spcPct val="100000"/>
                        </a:lnSpc>
                        <a:spcBef>
                          <a:spcPts val="635"/>
                        </a:spcBef>
                      </a:pPr>
                      <a:r>
                        <a:rPr sz="1650" spc="-10" dirty="0">
                          <a:latin typeface="Century Gothic"/>
                          <a:cs typeface="Century Gothic"/>
                        </a:rPr>
                        <a:t>n=219</a:t>
                      </a:r>
                      <a:endParaRPr sz="1650">
                        <a:latin typeface="Century Gothic"/>
                        <a:cs typeface="Century Gothic"/>
                      </a:endParaRPr>
                    </a:p>
                  </a:txBody>
                  <a:tcPr marL="0" marR="0" marT="8064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tcPr>
                </a:tc>
                <a:tc>
                  <a:txBody>
                    <a:bodyPr/>
                    <a:lstStyle/>
                    <a:p>
                      <a:pPr marL="10795" algn="ctr">
                        <a:lnSpc>
                          <a:spcPct val="100000"/>
                        </a:lnSpc>
                        <a:spcBef>
                          <a:spcPts val="635"/>
                        </a:spcBef>
                      </a:pPr>
                      <a:r>
                        <a:rPr sz="1650" spc="-20" dirty="0">
                          <a:latin typeface="Century Gothic"/>
                          <a:cs typeface="Century Gothic"/>
                        </a:rPr>
                        <a:t>n=91</a:t>
                      </a:r>
                      <a:endParaRPr sz="1650">
                        <a:latin typeface="Century Gothic"/>
                        <a:cs typeface="Century Gothic"/>
                      </a:endParaRPr>
                    </a:p>
                  </a:txBody>
                  <a:tcPr marL="0" marR="0" marT="8064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tcPr>
                </a:tc>
                <a:extLst>
                  <a:ext uri="{0D108BD9-81ED-4DB2-BD59-A6C34878D82A}">
                    <a16:rowId xmlns:a16="http://schemas.microsoft.com/office/drawing/2014/main" val="10006"/>
                  </a:ext>
                </a:extLst>
              </a:tr>
            </a:tbl>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descr="$PPTXTitle"/>
          <p:cNvSpPr txBox="1">
            <a:spLocks noGrp="1"/>
          </p:cNvSpPr>
          <p:nvPr>
            <p:ph type="title"/>
          </p:nvPr>
        </p:nvSpPr>
        <p:spPr>
          <a:prstGeom prst="rect">
            <a:avLst/>
          </a:prstGeom>
        </p:spPr>
        <p:txBody>
          <a:bodyPr vert="horz" wrap="square" lIns="0" tIns="54610" rIns="0" bIns="0" rtlCol="0">
            <a:spAutoFit/>
          </a:bodyPr>
          <a:lstStyle/>
          <a:p>
            <a:pPr marL="18415" marR="5080">
              <a:lnSpc>
                <a:spcPts val="2850"/>
              </a:lnSpc>
              <a:spcBef>
                <a:spcPts val="430"/>
              </a:spcBef>
            </a:pPr>
            <a:r>
              <a:rPr dirty="0"/>
              <a:t>In</a:t>
            </a:r>
            <a:r>
              <a:rPr spc="114" dirty="0"/>
              <a:t> </a:t>
            </a:r>
            <a:r>
              <a:rPr dirty="0"/>
              <a:t>Bezug</a:t>
            </a:r>
            <a:r>
              <a:rPr spc="125" dirty="0"/>
              <a:t> </a:t>
            </a:r>
            <a:r>
              <a:rPr dirty="0"/>
              <a:t>auf</a:t>
            </a:r>
            <a:r>
              <a:rPr spc="145" dirty="0"/>
              <a:t> </a:t>
            </a:r>
            <a:r>
              <a:rPr dirty="0"/>
              <a:t>die</a:t>
            </a:r>
            <a:r>
              <a:rPr spc="145" dirty="0"/>
              <a:t> </a:t>
            </a:r>
            <a:r>
              <a:rPr dirty="0"/>
              <a:t>Erreichbarkeit</a:t>
            </a:r>
            <a:r>
              <a:rPr spc="130" dirty="0"/>
              <a:t> </a:t>
            </a:r>
            <a:r>
              <a:rPr dirty="0"/>
              <a:t>und</a:t>
            </a:r>
            <a:r>
              <a:rPr spc="175" dirty="0"/>
              <a:t> </a:t>
            </a:r>
            <a:r>
              <a:rPr dirty="0"/>
              <a:t>die</a:t>
            </a:r>
            <a:r>
              <a:rPr spc="140" dirty="0"/>
              <a:t> </a:t>
            </a:r>
            <a:r>
              <a:rPr dirty="0"/>
              <a:t>Wartezeiten</a:t>
            </a:r>
            <a:r>
              <a:rPr spc="135" dirty="0"/>
              <a:t> </a:t>
            </a:r>
            <a:r>
              <a:rPr dirty="0"/>
              <a:t>für</a:t>
            </a:r>
            <a:r>
              <a:rPr spc="165" dirty="0"/>
              <a:t> </a:t>
            </a:r>
            <a:r>
              <a:rPr dirty="0"/>
              <a:t>Termine</a:t>
            </a:r>
            <a:r>
              <a:rPr spc="140" dirty="0"/>
              <a:t> </a:t>
            </a:r>
            <a:r>
              <a:rPr dirty="0"/>
              <a:t>bei</a:t>
            </a:r>
            <a:r>
              <a:rPr spc="114" dirty="0"/>
              <a:t> </a:t>
            </a:r>
            <a:r>
              <a:rPr dirty="0"/>
              <a:t>ihrer/ihrem</a:t>
            </a:r>
            <a:r>
              <a:rPr spc="155" dirty="0"/>
              <a:t> </a:t>
            </a:r>
            <a:r>
              <a:rPr dirty="0"/>
              <a:t>Lungenfachärzt:in</a:t>
            </a:r>
            <a:r>
              <a:rPr spc="130" dirty="0"/>
              <a:t> </a:t>
            </a:r>
            <a:r>
              <a:rPr dirty="0"/>
              <a:t>sind</a:t>
            </a:r>
            <a:r>
              <a:rPr spc="150" dirty="0"/>
              <a:t> </a:t>
            </a:r>
            <a:r>
              <a:rPr spc="-25" dirty="0"/>
              <a:t>42% </a:t>
            </a:r>
            <a:r>
              <a:rPr dirty="0"/>
              <a:t>der</a:t>
            </a:r>
            <a:r>
              <a:rPr spc="70" dirty="0"/>
              <a:t> </a:t>
            </a:r>
            <a:r>
              <a:rPr dirty="0"/>
              <a:t>Befragten</a:t>
            </a:r>
            <a:r>
              <a:rPr spc="85" dirty="0"/>
              <a:t> </a:t>
            </a:r>
            <a:r>
              <a:rPr dirty="0"/>
              <a:t>sehr</a:t>
            </a:r>
            <a:r>
              <a:rPr spc="65" dirty="0"/>
              <a:t> </a:t>
            </a:r>
            <a:r>
              <a:rPr spc="-10" dirty="0"/>
              <a:t>zufrieden.</a:t>
            </a:r>
          </a:p>
        </p:txBody>
      </p:sp>
      <p:sp>
        <p:nvSpPr>
          <p:cNvPr id="3" name="object 3"/>
          <p:cNvSpPr txBox="1"/>
          <p:nvPr/>
        </p:nvSpPr>
        <p:spPr>
          <a:xfrm>
            <a:off x="1445816" y="2119062"/>
            <a:ext cx="13644880" cy="324485"/>
          </a:xfrm>
          <a:prstGeom prst="rect">
            <a:avLst/>
          </a:prstGeom>
        </p:spPr>
        <p:txBody>
          <a:bodyPr vert="horz" wrap="square" lIns="0" tIns="13970" rIns="0" bIns="0" rtlCol="0">
            <a:spAutoFit/>
          </a:bodyPr>
          <a:lstStyle/>
          <a:p>
            <a:pPr marL="12700">
              <a:lnSpc>
                <a:spcPct val="100000"/>
              </a:lnSpc>
              <a:spcBef>
                <a:spcPts val="110"/>
              </a:spcBef>
            </a:pPr>
            <a:r>
              <a:rPr sz="1950" dirty="0">
                <a:latin typeface="Century Gothic"/>
                <a:cs typeface="Century Gothic"/>
              </a:rPr>
              <a:t>Wie</a:t>
            </a:r>
            <a:r>
              <a:rPr sz="1950" spc="-5" dirty="0">
                <a:latin typeface="Century Gothic"/>
                <a:cs typeface="Century Gothic"/>
              </a:rPr>
              <a:t> </a:t>
            </a:r>
            <a:r>
              <a:rPr sz="1950" dirty="0">
                <a:latin typeface="Century Gothic"/>
                <a:cs typeface="Century Gothic"/>
              </a:rPr>
              <a:t>zufrieden</a:t>
            </a:r>
            <a:r>
              <a:rPr sz="1950" spc="80" dirty="0">
                <a:latin typeface="Century Gothic"/>
                <a:cs typeface="Century Gothic"/>
              </a:rPr>
              <a:t> </a:t>
            </a:r>
            <a:r>
              <a:rPr sz="1950" dirty="0">
                <a:latin typeface="Century Gothic"/>
                <a:cs typeface="Century Gothic"/>
              </a:rPr>
              <a:t>sind</a:t>
            </a:r>
            <a:r>
              <a:rPr sz="1950" spc="45" dirty="0">
                <a:latin typeface="Century Gothic"/>
                <a:cs typeface="Century Gothic"/>
              </a:rPr>
              <a:t> </a:t>
            </a:r>
            <a:r>
              <a:rPr sz="1950" dirty="0">
                <a:latin typeface="Century Gothic"/>
                <a:cs typeface="Century Gothic"/>
              </a:rPr>
              <a:t>Sie</a:t>
            </a:r>
            <a:r>
              <a:rPr sz="1950" spc="55" dirty="0">
                <a:latin typeface="Century Gothic"/>
                <a:cs typeface="Century Gothic"/>
              </a:rPr>
              <a:t> </a:t>
            </a:r>
            <a:r>
              <a:rPr sz="1950" dirty="0">
                <a:latin typeface="Century Gothic"/>
                <a:cs typeface="Century Gothic"/>
              </a:rPr>
              <a:t>mit</a:t>
            </a:r>
            <a:r>
              <a:rPr sz="1950" spc="80" dirty="0">
                <a:latin typeface="Century Gothic"/>
                <a:cs typeface="Century Gothic"/>
              </a:rPr>
              <a:t> </a:t>
            </a:r>
            <a:r>
              <a:rPr sz="1950" dirty="0">
                <a:latin typeface="Century Gothic"/>
                <a:cs typeface="Century Gothic"/>
              </a:rPr>
              <a:t>der</a:t>
            </a:r>
            <a:r>
              <a:rPr sz="1950" spc="35" dirty="0">
                <a:latin typeface="Century Gothic"/>
                <a:cs typeface="Century Gothic"/>
              </a:rPr>
              <a:t> </a:t>
            </a:r>
            <a:r>
              <a:rPr sz="1950" dirty="0">
                <a:latin typeface="Century Gothic"/>
                <a:cs typeface="Century Gothic"/>
              </a:rPr>
              <a:t>Erreichbarkeit</a:t>
            </a:r>
            <a:r>
              <a:rPr sz="1950" spc="75" dirty="0">
                <a:latin typeface="Century Gothic"/>
                <a:cs typeface="Century Gothic"/>
              </a:rPr>
              <a:t> </a:t>
            </a:r>
            <a:r>
              <a:rPr sz="1950" dirty="0">
                <a:latin typeface="Century Gothic"/>
                <a:cs typeface="Century Gothic"/>
              </a:rPr>
              <a:t>und</a:t>
            </a:r>
            <a:r>
              <a:rPr sz="1950" spc="50" dirty="0">
                <a:latin typeface="Century Gothic"/>
                <a:cs typeface="Century Gothic"/>
              </a:rPr>
              <a:t> </a:t>
            </a:r>
            <a:r>
              <a:rPr sz="1950" dirty="0">
                <a:latin typeface="Century Gothic"/>
                <a:cs typeface="Century Gothic"/>
              </a:rPr>
              <a:t>den</a:t>
            </a:r>
            <a:r>
              <a:rPr sz="1950" spc="10" dirty="0">
                <a:latin typeface="Century Gothic"/>
                <a:cs typeface="Century Gothic"/>
              </a:rPr>
              <a:t> </a:t>
            </a:r>
            <a:r>
              <a:rPr sz="1950" dirty="0">
                <a:latin typeface="Century Gothic"/>
                <a:cs typeface="Century Gothic"/>
              </a:rPr>
              <a:t>Wartezeiten</a:t>
            </a:r>
            <a:r>
              <a:rPr sz="1950" spc="15" dirty="0">
                <a:latin typeface="Century Gothic"/>
                <a:cs typeface="Century Gothic"/>
              </a:rPr>
              <a:t> </a:t>
            </a:r>
            <a:r>
              <a:rPr sz="1950" dirty="0">
                <a:latin typeface="Century Gothic"/>
                <a:cs typeface="Century Gothic"/>
              </a:rPr>
              <a:t>auf</a:t>
            </a:r>
            <a:r>
              <a:rPr sz="1950" spc="55" dirty="0">
                <a:latin typeface="Century Gothic"/>
                <a:cs typeface="Century Gothic"/>
              </a:rPr>
              <a:t> </a:t>
            </a:r>
            <a:r>
              <a:rPr sz="1950" dirty="0">
                <a:latin typeface="Century Gothic"/>
                <a:cs typeface="Century Gothic"/>
              </a:rPr>
              <a:t>Termine</a:t>
            </a:r>
            <a:r>
              <a:rPr sz="1950" spc="60" dirty="0">
                <a:latin typeface="Century Gothic"/>
                <a:cs typeface="Century Gothic"/>
              </a:rPr>
              <a:t> </a:t>
            </a:r>
            <a:r>
              <a:rPr sz="1950" dirty="0">
                <a:latin typeface="Century Gothic"/>
                <a:cs typeface="Century Gothic"/>
              </a:rPr>
              <a:t>bei</a:t>
            </a:r>
            <a:r>
              <a:rPr sz="1950" spc="-15" dirty="0">
                <a:latin typeface="Century Gothic"/>
                <a:cs typeface="Century Gothic"/>
              </a:rPr>
              <a:t> </a:t>
            </a:r>
            <a:r>
              <a:rPr sz="1950" dirty="0">
                <a:latin typeface="Century Gothic"/>
                <a:cs typeface="Century Gothic"/>
              </a:rPr>
              <a:t>Ihrer/Ihrem</a:t>
            </a:r>
            <a:r>
              <a:rPr sz="1950" spc="200" dirty="0">
                <a:latin typeface="Century Gothic"/>
                <a:cs typeface="Century Gothic"/>
              </a:rPr>
              <a:t> </a:t>
            </a:r>
            <a:r>
              <a:rPr sz="1950" spc="-10" dirty="0">
                <a:latin typeface="Century Gothic"/>
                <a:cs typeface="Century Gothic"/>
              </a:rPr>
              <a:t>Lungenfachärzt:in?</a:t>
            </a:r>
            <a:endParaRPr sz="1950">
              <a:latin typeface="Century Gothic"/>
              <a:cs typeface="Century Gothic"/>
            </a:endParaRPr>
          </a:p>
        </p:txBody>
      </p:sp>
      <p:grpSp>
        <p:nvGrpSpPr>
          <p:cNvPr id="4" name="object 4"/>
          <p:cNvGrpSpPr/>
          <p:nvPr/>
        </p:nvGrpSpPr>
        <p:grpSpPr>
          <a:xfrm>
            <a:off x="5713718" y="4345188"/>
            <a:ext cx="1824989" cy="5186045"/>
            <a:chOff x="5713718" y="4345188"/>
            <a:chExt cx="1824989" cy="5186045"/>
          </a:xfrm>
        </p:grpSpPr>
        <p:sp>
          <p:nvSpPr>
            <p:cNvPr id="5" name="object 5"/>
            <p:cNvSpPr/>
            <p:nvPr/>
          </p:nvSpPr>
          <p:spPr>
            <a:xfrm>
              <a:off x="5721413" y="4544964"/>
              <a:ext cx="1816735" cy="4786630"/>
            </a:xfrm>
            <a:custGeom>
              <a:avLst/>
              <a:gdLst/>
              <a:ahLst/>
              <a:cxnLst/>
              <a:rect l="l" t="t" r="r" b="b"/>
              <a:pathLst>
                <a:path w="1816734" h="4786630">
                  <a:moveTo>
                    <a:pt x="120599" y="3889133"/>
                  </a:moveTo>
                  <a:lnTo>
                    <a:pt x="0" y="3889133"/>
                  </a:lnTo>
                  <a:lnTo>
                    <a:pt x="0" y="4786058"/>
                  </a:lnTo>
                  <a:lnTo>
                    <a:pt x="120599" y="4786058"/>
                  </a:lnTo>
                  <a:lnTo>
                    <a:pt x="120599" y="3889133"/>
                  </a:lnTo>
                  <a:close/>
                </a:path>
                <a:path w="1816734" h="4786630">
                  <a:moveTo>
                    <a:pt x="685965" y="2592692"/>
                  </a:moveTo>
                  <a:lnTo>
                    <a:pt x="0" y="2592692"/>
                  </a:lnTo>
                  <a:lnTo>
                    <a:pt x="0" y="3489604"/>
                  </a:lnTo>
                  <a:lnTo>
                    <a:pt x="685965" y="3489604"/>
                  </a:lnTo>
                  <a:lnTo>
                    <a:pt x="685965" y="2592692"/>
                  </a:lnTo>
                  <a:close/>
                </a:path>
                <a:path w="1816734" h="4786630">
                  <a:moveTo>
                    <a:pt x="1696059" y="1296339"/>
                  </a:moveTo>
                  <a:lnTo>
                    <a:pt x="0" y="1296339"/>
                  </a:lnTo>
                  <a:lnTo>
                    <a:pt x="0" y="2193264"/>
                  </a:lnTo>
                  <a:lnTo>
                    <a:pt x="1696059" y="2193264"/>
                  </a:lnTo>
                  <a:lnTo>
                    <a:pt x="1696059" y="1296339"/>
                  </a:lnTo>
                  <a:close/>
                </a:path>
                <a:path w="1816734" h="4786630">
                  <a:moveTo>
                    <a:pt x="1816671" y="0"/>
                  </a:moveTo>
                  <a:lnTo>
                    <a:pt x="0" y="0"/>
                  </a:lnTo>
                  <a:lnTo>
                    <a:pt x="0" y="896924"/>
                  </a:lnTo>
                  <a:lnTo>
                    <a:pt x="1816671" y="896924"/>
                  </a:lnTo>
                  <a:lnTo>
                    <a:pt x="1816671" y="0"/>
                  </a:lnTo>
                  <a:close/>
                </a:path>
              </a:pathLst>
            </a:custGeom>
            <a:solidFill>
              <a:srgbClr val="89ACAC"/>
            </a:solidFill>
          </p:spPr>
          <p:txBody>
            <a:bodyPr wrap="square" lIns="0" tIns="0" rIns="0" bIns="0" rtlCol="0"/>
            <a:lstStyle/>
            <a:p>
              <a:endParaRPr/>
            </a:p>
          </p:txBody>
        </p:sp>
        <p:sp>
          <p:nvSpPr>
            <p:cNvPr id="6" name="object 6"/>
            <p:cNvSpPr/>
            <p:nvPr/>
          </p:nvSpPr>
          <p:spPr>
            <a:xfrm>
              <a:off x="5717645" y="4345188"/>
              <a:ext cx="0" cy="5186045"/>
            </a:xfrm>
            <a:custGeom>
              <a:avLst/>
              <a:gdLst/>
              <a:ahLst/>
              <a:cxnLst/>
              <a:rect l="l" t="t" r="r" b="b"/>
              <a:pathLst>
                <a:path h="5186045">
                  <a:moveTo>
                    <a:pt x="0" y="0"/>
                  </a:moveTo>
                  <a:lnTo>
                    <a:pt x="0" y="5185581"/>
                  </a:lnTo>
                </a:path>
              </a:pathLst>
            </a:custGeom>
            <a:ln w="7853">
              <a:solidFill>
                <a:srgbClr val="D9D9D9"/>
              </a:solidFill>
            </a:ln>
          </p:spPr>
          <p:txBody>
            <a:bodyPr wrap="square" lIns="0" tIns="0" rIns="0" bIns="0" rtlCol="0"/>
            <a:lstStyle/>
            <a:p>
              <a:endParaRPr/>
            </a:p>
          </p:txBody>
        </p:sp>
      </p:grpSp>
      <p:sp>
        <p:nvSpPr>
          <p:cNvPr id="7" name="object 7"/>
          <p:cNvSpPr txBox="1"/>
          <p:nvPr/>
        </p:nvSpPr>
        <p:spPr>
          <a:xfrm>
            <a:off x="7594494" y="4848847"/>
            <a:ext cx="429259" cy="278765"/>
          </a:xfrm>
          <a:prstGeom prst="rect">
            <a:avLst/>
          </a:prstGeom>
        </p:spPr>
        <p:txBody>
          <a:bodyPr vert="horz" wrap="square" lIns="0" tIns="13970" rIns="0" bIns="0" rtlCol="0">
            <a:spAutoFit/>
          </a:bodyPr>
          <a:lstStyle/>
          <a:p>
            <a:pPr marL="12700">
              <a:lnSpc>
                <a:spcPct val="100000"/>
              </a:lnSpc>
              <a:spcBef>
                <a:spcPts val="110"/>
              </a:spcBef>
            </a:pPr>
            <a:r>
              <a:rPr sz="1650" spc="-20" dirty="0">
                <a:latin typeface="Century Gothic"/>
                <a:cs typeface="Century Gothic"/>
              </a:rPr>
              <a:t>42.1</a:t>
            </a:r>
            <a:endParaRPr sz="1650">
              <a:latin typeface="Century Gothic"/>
              <a:cs typeface="Century Gothic"/>
            </a:endParaRPr>
          </a:p>
        </p:txBody>
      </p:sp>
      <p:sp>
        <p:nvSpPr>
          <p:cNvPr id="15" name="object 15"/>
          <p:cNvSpPr txBox="1"/>
          <p:nvPr/>
        </p:nvSpPr>
        <p:spPr>
          <a:xfrm>
            <a:off x="1445816" y="9930907"/>
            <a:ext cx="2349500" cy="223520"/>
          </a:xfrm>
          <a:prstGeom prst="rect">
            <a:avLst/>
          </a:prstGeom>
        </p:spPr>
        <p:txBody>
          <a:bodyPr vert="horz" wrap="square" lIns="0" tIns="8890" rIns="0" bIns="0" rtlCol="0">
            <a:spAutoFit/>
          </a:bodyPr>
          <a:lstStyle/>
          <a:p>
            <a:pPr marL="12700">
              <a:lnSpc>
                <a:spcPct val="100000"/>
              </a:lnSpc>
              <a:spcBef>
                <a:spcPts val="70"/>
              </a:spcBef>
            </a:pPr>
            <a:r>
              <a:rPr sz="1300" dirty="0">
                <a:solidFill>
                  <a:srgbClr val="393843"/>
                </a:solidFill>
                <a:latin typeface="Century Gothic"/>
                <a:cs typeface="Century Gothic"/>
              </a:rPr>
              <a:t>In</a:t>
            </a:r>
            <a:r>
              <a:rPr sz="1300" spc="50" dirty="0">
                <a:solidFill>
                  <a:srgbClr val="393843"/>
                </a:solidFill>
                <a:latin typeface="Century Gothic"/>
                <a:cs typeface="Century Gothic"/>
              </a:rPr>
              <a:t> </a:t>
            </a:r>
            <a:r>
              <a:rPr sz="1300" dirty="0">
                <a:solidFill>
                  <a:srgbClr val="393843"/>
                </a:solidFill>
                <a:latin typeface="Century Gothic"/>
                <a:cs typeface="Century Gothic"/>
              </a:rPr>
              <a:t>%,</a:t>
            </a:r>
            <a:r>
              <a:rPr sz="1300" spc="10" dirty="0">
                <a:solidFill>
                  <a:srgbClr val="393843"/>
                </a:solidFill>
                <a:latin typeface="Century Gothic"/>
                <a:cs typeface="Century Gothic"/>
              </a:rPr>
              <a:t> </a:t>
            </a:r>
            <a:r>
              <a:rPr sz="1300" dirty="0">
                <a:solidFill>
                  <a:srgbClr val="393843"/>
                </a:solidFill>
                <a:latin typeface="Century Gothic"/>
                <a:cs typeface="Century Gothic"/>
              </a:rPr>
              <a:t>Einfachantwort</a:t>
            </a:r>
            <a:r>
              <a:rPr sz="1300" spc="5" dirty="0">
                <a:solidFill>
                  <a:srgbClr val="393843"/>
                </a:solidFill>
                <a:latin typeface="Century Gothic"/>
                <a:cs typeface="Century Gothic"/>
              </a:rPr>
              <a:t> </a:t>
            </a:r>
            <a:r>
              <a:rPr sz="1300" dirty="0">
                <a:solidFill>
                  <a:srgbClr val="393843"/>
                </a:solidFill>
                <a:latin typeface="Century Gothic"/>
                <a:cs typeface="Century Gothic"/>
              </a:rPr>
              <a:t>|</a:t>
            </a:r>
            <a:r>
              <a:rPr sz="1300" spc="25" dirty="0">
                <a:solidFill>
                  <a:srgbClr val="393843"/>
                </a:solidFill>
                <a:latin typeface="Century Gothic"/>
                <a:cs typeface="Century Gothic"/>
              </a:rPr>
              <a:t> </a:t>
            </a:r>
            <a:r>
              <a:rPr sz="1300" spc="-20" dirty="0">
                <a:solidFill>
                  <a:srgbClr val="393843"/>
                </a:solidFill>
                <a:latin typeface="Century Gothic"/>
                <a:cs typeface="Century Gothic"/>
              </a:rPr>
              <a:t>n=309</a:t>
            </a:r>
            <a:endParaRPr sz="1300">
              <a:latin typeface="Century Gothic"/>
              <a:cs typeface="Century Gothic"/>
            </a:endParaRPr>
          </a:p>
        </p:txBody>
      </p:sp>
      <p:sp>
        <p:nvSpPr>
          <p:cNvPr id="16" name="object 16"/>
          <p:cNvSpPr txBox="1">
            <a:spLocks noGrp="1"/>
          </p:cNvSpPr>
          <p:nvPr>
            <p:ph type="sldNum" sz="quarter" idx="7"/>
          </p:nvPr>
        </p:nvSpPr>
        <p:spPr>
          <a:prstGeom prst="rect">
            <a:avLst/>
          </a:prstGeom>
        </p:spPr>
        <p:txBody>
          <a:bodyPr vert="horz" wrap="square" lIns="0" tIns="12065" rIns="0" bIns="0" rtlCol="0">
            <a:spAutoFit/>
          </a:bodyPr>
          <a:lstStyle/>
          <a:p>
            <a:pPr marL="12700">
              <a:lnSpc>
                <a:spcPct val="100000"/>
              </a:lnSpc>
              <a:spcBef>
                <a:spcPts val="95"/>
              </a:spcBef>
            </a:pPr>
            <a:r>
              <a:rPr dirty="0"/>
              <a:t>Signifikante</a:t>
            </a:r>
            <a:r>
              <a:rPr spc="180" dirty="0"/>
              <a:t> </a:t>
            </a:r>
            <a:r>
              <a:rPr dirty="0"/>
              <a:t>Unterschiede:</a:t>
            </a:r>
            <a:r>
              <a:rPr spc="170" dirty="0"/>
              <a:t> </a:t>
            </a:r>
            <a:r>
              <a:rPr dirty="0">
                <a:solidFill>
                  <a:srgbClr val="008000"/>
                </a:solidFill>
              </a:rPr>
              <a:t>grün=sig.</a:t>
            </a:r>
            <a:r>
              <a:rPr spc="190" dirty="0">
                <a:solidFill>
                  <a:srgbClr val="008000"/>
                </a:solidFill>
              </a:rPr>
              <a:t> </a:t>
            </a:r>
            <a:r>
              <a:rPr dirty="0">
                <a:solidFill>
                  <a:srgbClr val="008000"/>
                </a:solidFill>
              </a:rPr>
              <a:t>höher</a:t>
            </a:r>
            <a:r>
              <a:rPr spc="150" dirty="0">
                <a:solidFill>
                  <a:srgbClr val="008000"/>
                </a:solidFill>
              </a:rPr>
              <a:t> </a:t>
            </a:r>
            <a:r>
              <a:rPr dirty="0"/>
              <a:t>/</a:t>
            </a:r>
            <a:r>
              <a:rPr spc="175" dirty="0"/>
              <a:t> </a:t>
            </a:r>
            <a:r>
              <a:rPr dirty="0">
                <a:solidFill>
                  <a:srgbClr val="FF0000"/>
                </a:solidFill>
              </a:rPr>
              <a:t>rot=sig.</a:t>
            </a:r>
            <a:r>
              <a:rPr spc="190" dirty="0">
                <a:solidFill>
                  <a:srgbClr val="FF0000"/>
                </a:solidFill>
              </a:rPr>
              <a:t> </a:t>
            </a:r>
            <a:r>
              <a:rPr spc="-10" dirty="0">
                <a:solidFill>
                  <a:srgbClr val="FF0000"/>
                </a:solidFill>
              </a:rPr>
              <a:t>niedriger</a:t>
            </a:r>
          </a:p>
          <a:p>
            <a:pPr marR="43180" algn="r">
              <a:lnSpc>
                <a:spcPct val="100000"/>
              </a:lnSpc>
              <a:spcBef>
                <a:spcPts val="1170"/>
              </a:spcBef>
            </a:pPr>
            <a:r>
              <a:rPr sz="1300" dirty="0">
                <a:solidFill>
                  <a:srgbClr val="393843"/>
                </a:solidFill>
              </a:rPr>
              <a:t>Seite</a:t>
            </a:r>
            <a:r>
              <a:rPr sz="1300" spc="5" dirty="0">
                <a:solidFill>
                  <a:srgbClr val="393843"/>
                </a:solidFill>
              </a:rPr>
              <a:t> </a:t>
            </a:r>
            <a:r>
              <a:rPr sz="1300" b="1" spc="-25" dirty="0">
                <a:solidFill>
                  <a:srgbClr val="393843"/>
                </a:solidFill>
                <a:latin typeface="Century Gothic"/>
                <a:cs typeface="Century Gothic"/>
              </a:rPr>
              <a:t>13</a:t>
            </a:r>
            <a:endParaRPr sz="1300">
              <a:latin typeface="Century Gothic"/>
              <a:cs typeface="Century Gothic"/>
            </a:endParaRPr>
          </a:p>
        </p:txBody>
      </p:sp>
      <p:sp>
        <p:nvSpPr>
          <p:cNvPr id="8" name="object 8"/>
          <p:cNvSpPr txBox="1"/>
          <p:nvPr/>
        </p:nvSpPr>
        <p:spPr>
          <a:xfrm>
            <a:off x="7468441" y="6147494"/>
            <a:ext cx="429259" cy="278765"/>
          </a:xfrm>
          <a:prstGeom prst="rect">
            <a:avLst/>
          </a:prstGeom>
        </p:spPr>
        <p:txBody>
          <a:bodyPr vert="horz" wrap="square" lIns="0" tIns="13970" rIns="0" bIns="0" rtlCol="0">
            <a:spAutoFit/>
          </a:bodyPr>
          <a:lstStyle/>
          <a:p>
            <a:pPr marL="12700">
              <a:lnSpc>
                <a:spcPct val="100000"/>
              </a:lnSpc>
              <a:spcBef>
                <a:spcPts val="110"/>
              </a:spcBef>
            </a:pPr>
            <a:r>
              <a:rPr sz="1650" spc="-20" dirty="0">
                <a:latin typeface="Century Gothic"/>
                <a:cs typeface="Century Gothic"/>
              </a:rPr>
              <a:t>39.2</a:t>
            </a:r>
            <a:endParaRPr sz="1650">
              <a:latin typeface="Century Gothic"/>
              <a:cs typeface="Century Gothic"/>
            </a:endParaRPr>
          </a:p>
        </p:txBody>
      </p:sp>
      <p:sp>
        <p:nvSpPr>
          <p:cNvPr id="9" name="object 9"/>
          <p:cNvSpPr txBox="1"/>
          <p:nvPr/>
        </p:nvSpPr>
        <p:spPr>
          <a:xfrm>
            <a:off x="6458126" y="7445878"/>
            <a:ext cx="429259" cy="279400"/>
          </a:xfrm>
          <a:prstGeom prst="rect">
            <a:avLst/>
          </a:prstGeom>
        </p:spPr>
        <p:txBody>
          <a:bodyPr vert="horz" wrap="square" lIns="0" tIns="14605" rIns="0" bIns="0" rtlCol="0">
            <a:spAutoFit/>
          </a:bodyPr>
          <a:lstStyle/>
          <a:p>
            <a:pPr marL="12700">
              <a:lnSpc>
                <a:spcPct val="100000"/>
              </a:lnSpc>
              <a:spcBef>
                <a:spcPts val="115"/>
              </a:spcBef>
            </a:pPr>
            <a:r>
              <a:rPr sz="1650" spc="-20" dirty="0">
                <a:latin typeface="Century Gothic"/>
                <a:cs typeface="Century Gothic"/>
              </a:rPr>
              <a:t>15.9</a:t>
            </a:r>
            <a:endParaRPr sz="1650">
              <a:latin typeface="Century Gothic"/>
              <a:cs typeface="Century Gothic"/>
            </a:endParaRPr>
          </a:p>
        </p:txBody>
      </p:sp>
      <p:sp>
        <p:nvSpPr>
          <p:cNvPr id="10" name="object 10"/>
          <p:cNvSpPr txBox="1"/>
          <p:nvPr/>
        </p:nvSpPr>
        <p:spPr>
          <a:xfrm>
            <a:off x="3873816" y="8744525"/>
            <a:ext cx="2339340" cy="279400"/>
          </a:xfrm>
          <a:prstGeom prst="rect">
            <a:avLst/>
          </a:prstGeom>
        </p:spPr>
        <p:txBody>
          <a:bodyPr vert="horz" wrap="square" lIns="0" tIns="14605" rIns="0" bIns="0" rtlCol="0">
            <a:spAutoFit/>
          </a:bodyPr>
          <a:lstStyle/>
          <a:p>
            <a:pPr marL="12700">
              <a:lnSpc>
                <a:spcPct val="100000"/>
              </a:lnSpc>
              <a:spcBef>
                <a:spcPts val="115"/>
              </a:spcBef>
              <a:tabLst>
                <a:tab pos="2035175" algn="l"/>
              </a:tabLst>
            </a:pPr>
            <a:r>
              <a:rPr sz="2475" spc="-15" baseline="3367" dirty="0">
                <a:latin typeface="Century Gothic"/>
                <a:cs typeface="Century Gothic"/>
              </a:rPr>
              <a:t>Sehr</a:t>
            </a:r>
            <a:r>
              <a:rPr sz="2475" spc="-157" baseline="3367" dirty="0">
                <a:latin typeface="Century Gothic"/>
                <a:cs typeface="Century Gothic"/>
              </a:rPr>
              <a:t> </a:t>
            </a:r>
            <a:r>
              <a:rPr sz="2475" spc="-15" baseline="3367" dirty="0">
                <a:latin typeface="Century Gothic"/>
                <a:cs typeface="Century Gothic"/>
              </a:rPr>
              <a:t>unzufrieden</a:t>
            </a:r>
            <a:r>
              <a:rPr sz="2475" baseline="3367" dirty="0">
                <a:latin typeface="Century Gothic"/>
                <a:cs typeface="Century Gothic"/>
              </a:rPr>
              <a:t>	</a:t>
            </a:r>
            <a:r>
              <a:rPr sz="1650" spc="-25" dirty="0">
                <a:latin typeface="Century Gothic"/>
                <a:cs typeface="Century Gothic"/>
              </a:rPr>
              <a:t>2.9</a:t>
            </a:r>
            <a:endParaRPr sz="1650">
              <a:latin typeface="Century Gothic"/>
              <a:cs typeface="Century Gothic"/>
            </a:endParaRPr>
          </a:p>
        </p:txBody>
      </p:sp>
      <p:sp>
        <p:nvSpPr>
          <p:cNvPr id="11" name="object 11"/>
          <p:cNvSpPr txBox="1"/>
          <p:nvPr/>
        </p:nvSpPr>
        <p:spPr>
          <a:xfrm>
            <a:off x="4124667" y="4838430"/>
            <a:ext cx="1420495" cy="279400"/>
          </a:xfrm>
          <a:prstGeom prst="rect">
            <a:avLst/>
          </a:prstGeom>
        </p:spPr>
        <p:txBody>
          <a:bodyPr vert="horz" wrap="square" lIns="0" tIns="14605" rIns="0" bIns="0" rtlCol="0">
            <a:spAutoFit/>
          </a:bodyPr>
          <a:lstStyle/>
          <a:p>
            <a:pPr marL="12700">
              <a:lnSpc>
                <a:spcPct val="100000"/>
              </a:lnSpc>
              <a:spcBef>
                <a:spcPts val="115"/>
              </a:spcBef>
            </a:pPr>
            <a:r>
              <a:rPr sz="1650" spc="-20" dirty="0">
                <a:latin typeface="Century Gothic"/>
                <a:cs typeface="Century Gothic"/>
              </a:rPr>
              <a:t>Sehr</a:t>
            </a:r>
            <a:r>
              <a:rPr sz="1650" spc="-70" dirty="0">
                <a:latin typeface="Century Gothic"/>
                <a:cs typeface="Century Gothic"/>
              </a:rPr>
              <a:t> </a:t>
            </a:r>
            <a:r>
              <a:rPr sz="1650" spc="-10" dirty="0">
                <a:latin typeface="Century Gothic"/>
                <a:cs typeface="Century Gothic"/>
              </a:rPr>
              <a:t>zufrieden</a:t>
            </a:r>
            <a:endParaRPr sz="1650">
              <a:latin typeface="Century Gothic"/>
              <a:cs typeface="Century Gothic"/>
            </a:endParaRPr>
          </a:p>
        </p:txBody>
      </p:sp>
      <p:sp>
        <p:nvSpPr>
          <p:cNvPr id="12" name="object 12"/>
          <p:cNvSpPr txBox="1"/>
          <p:nvPr/>
        </p:nvSpPr>
        <p:spPr>
          <a:xfrm>
            <a:off x="4116605" y="6137076"/>
            <a:ext cx="1428115" cy="279400"/>
          </a:xfrm>
          <a:prstGeom prst="rect">
            <a:avLst/>
          </a:prstGeom>
        </p:spPr>
        <p:txBody>
          <a:bodyPr vert="horz" wrap="square" lIns="0" tIns="14605" rIns="0" bIns="0" rtlCol="0">
            <a:spAutoFit/>
          </a:bodyPr>
          <a:lstStyle/>
          <a:p>
            <a:pPr marL="12700">
              <a:lnSpc>
                <a:spcPct val="100000"/>
              </a:lnSpc>
              <a:spcBef>
                <a:spcPts val="115"/>
              </a:spcBef>
            </a:pPr>
            <a:r>
              <a:rPr sz="1650" dirty="0">
                <a:latin typeface="Century Gothic"/>
                <a:cs typeface="Century Gothic"/>
              </a:rPr>
              <a:t>Eher</a:t>
            </a:r>
            <a:r>
              <a:rPr sz="1650" spc="-100" dirty="0">
                <a:latin typeface="Century Gothic"/>
                <a:cs typeface="Century Gothic"/>
              </a:rPr>
              <a:t> </a:t>
            </a:r>
            <a:r>
              <a:rPr sz="1650" spc="-10" dirty="0">
                <a:latin typeface="Century Gothic"/>
                <a:cs typeface="Century Gothic"/>
              </a:rPr>
              <a:t>zufrieden</a:t>
            </a:r>
            <a:endParaRPr sz="1650">
              <a:latin typeface="Century Gothic"/>
              <a:cs typeface="Century Gothic"/>
            </a:endParaRPr>
          </a:p>
        </p:txBody>
      </p:sp>
      <p:sp>
        <p:nvSpPr>
          <p:cNvPr id="13" name="object 13"/>
          <p:cNvSpPr txBox="1"/>
          <p:nvPr/>
        </p:nvSpPr>
        <p:spPr>
          <a:xfrm>
            <a:off x="3865754" y="7436194"/>
            <a:ext cx="1677035" cy="278765"/>
          </a:xfrm>
          <a:prstGeom prst="rect">
            <a:avLst/>
          </a:prstGeom>
        </p:spPr>
        <p:txBody>
          <a:bodyPr vert="horz" wrap="square" lIns="0" tIns="13970" rIns="0" bIns="0" rtlCol="0">
            <a:spAutoFit/>
          </a:bodyPr>
          <a:lstStyle/>
          <a:p>
            <a:pPr marL="12700">
              <a:lnSpc>
                <a:spcPct val="100000"/>
              </a:lnSpc>
              <a:spcBef>
                <a:spcPts val="110"/>
              </a:spcBef>
            </a:pPr>
            <a:r>
              <a:rPr sz="1650" dirty="0">
                <a:latin typeface="Century Gothic"/>
                <a:cs typeface="Century Gothic"/>
              </a:rPr>
              <a:t>Eher</a:t>
            </a:r>
            <a:r>
              <a:rPr sz="1650" spc="-95" dirty="0">
                <a:latin typeface="Century Gothic"/>
                <a:cs typeface="Century Gothic"/>
              </a:rPr>
              <a:t> </a:t>
            </a:r>
            <a:r>
              <a:rPr sz="1650" spc="-20" dirty="0">
                <a:latin typeface="Century Gothic"/>
                <a:cs typeface="Century Gothic"/>
              </a:rPr>
              <a:t>unzufrieden</a:t>
            </a:r>
            <a:endParaRPr sz="1650">
              <a:latin typeface="Century Gothic"/>
              <a:cs typeface="Century Gothic"/>
            </a:endParaRPr>
          </a:p>
        </p:txBody>
      </p:sp>
      <p:graphicFrame>
        <p:nvGraphicFramePr>
          <p:cNvPr id="14" name="object 14"/>
          <p:cNvGraphicFramePr>
            <a:graphicFrameLocks noGrp="1"/>
          </p:cNvGraphicFramePr>
          <p:nvPr/>
        </p:nvGraphicFramePr>
        <p:xfrm>
          <a:off x="10042731" y="2921535"/>
          <a:ext cx="8677909" cy="7068185"/>
        </p:xfrm>
        <a:graphic>
          <a:graphicData uri="http://schemas.openxmlformats.org/drawingml/2006/table">
            <a:tbl>
              <a:tblPr firstRow="1" bandRow="1">
                <a:tableStyleId>{2D5ABB26-0587-4C30-8999-92F81FD0307C}</a:tableStyleId>
              </a:tblPr>
              <a:tblGrid>
                <a:gridCol w="4593590">
                  <a:extLst>
                    <a:ext uri="{9D8B030D-6E8A-4147-A177-3AD203B41FA5}">
                      <a16:colId xmlns:a16="http://schemas.microsoft.com/office/drawing/2014/main" val="20000"/>
                    </a:ext>
                  </a:extLst>
                </a:gridCol>
                <a:gridCol w="4084319">
                  <a:extLst>
                    <a:ext uri="{9D8B030D-6E8A-4147-A177-3AD203B41FA5}">
                      <a16:colId xmlns:a16="http://schemas.microsoft.com/office/drawing/2014/main" val="20001"/>
                    </a:ext>
                  </a:extLst>
                </a:gridCol>
              </a:tblGrid>
              <a:tr h="408305">
                <a:tc gridSpan="2">
                  <a:txBody>
                    <a:bodyPr/>
                    <a:lstStyle/>
                    <a:p>
                      <a:pPr marL="2540" algn="ctr">
                        <a:lnSpc>
                          <a:spcPct val="100000"/>
                        </a:lnSpc>
                        <a:spcBef>
                          <a:spcPts val="445"/>
                        </a:spcBef>
                      </a:pPr>
                      <a:r>
                        <a:rPr sz="1950" b="1" dirty="0">
                          <a:solidFill>
                            <a:srgbClr val="FFFFFF"/>
                          </a:solidFill>
                          <a:latin typeface="Century Gothic"/>
                          <a:cs typeface="Century Gothic"/>
                        </a:rPr>
                        <a:t>Lungen-</a:t>
                      </a:r>
                      <a:r>
                        <a:rPr sz="1950" b="1" spc="55" dirty="0">
                          <a:solidFill>
                            <a:srgbClr val="FFFFFF"/>
                          </a:solidFill>
                          <a:latin typeface="Century Gothic"/>
                          <a:cs typeface="Century Gothic"/>
                        </a:rPr>
                        <a:t> </a:t>
                      </a:r>
                      <a:r>
                        <a:rPr sz="1950" b="1" dirty="0">
                          <a:solidFill>
                            <a:srgbClr val="FFFFFF"/>
                          </a:solidFill>
                          <a:latin typeface="Century Gothic"/>
                          <a:cs typeface="Century Gothic"/>
                        </a:rPr>
                        <a:t>oder</a:t>
                      </a:r>
                      <a:r>
                        <a:rPr sz="1950" b="1" spc="50" dirty="0">
                          <a:solidFill>
                            <a:srgbClr val="FFFFFF"/>
                          </a:solidFill>
                          <a:latin typeface="Century Gothic"/>
                          <a:cs typeface="Century Gothic"/>
                        </a:rPr>
                        <a:t> </a:t>
                      </a:r>
                      <a:r>
                        <a:rPr sz="1950" b="1" spc="-10" dirty="0">
                          <a:solidFill>
                            <a:srgbClr val="FFFFFF"/>
                          </a:solidFill>
                          <a:latin typeface="Century Gothic"/>
                          <a:cs typeface="Century Gothic"/>
                        </a:rPr>
                        <a:t>Atemwegserkrankungen</a:t>
                      </a:r>
                      <a:endParaRPr sz="1950">
                        <a:latin typeface="Century Gothic"/>
                        <a:cs typeface="Century Gothic"/>
                      </a:endParaRPr>
                    </a:p>
                  </a:txBody>
                  <a:tcPr marL="0" marR="0" marT="56515"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1C5864"/>
                    </a:solidFill>
                  </a:tcPr>
                </a:tc>
                <a:tc hMerge="1">
                  <a:txBody>
                    <a:bodyPr/>
                    <a:lstStyle/>
                    <a:p>
                      <a:endParaRPr/>
                    </a:p>
                  </a:txBody>
                  <a:tcPr marL="0" marR="0" marT="0" marB="0"/>
                </a:tc>
                <a:extLst>
                  <a:ext uri="{0D108BD9-81ED-4DB2-BD59-A6C34878D82A}">
                    <a16:rowId xmlns:a16="http://schemas.microsoft.com/office/drawing/2014/main" val="10000"/>
                  </a:ext>
                </a:extLst>
              </a:tr>
              <a:tr h="1156970">
                <a:tc>
                  <a:txBody>
                    <a:bodyPr/>
                    <a:lstStyle/>
                    <a:p>
                      <a:pPr>
                        <a:lnSpc>
                          <a:spcPct val="100000"/>
                        </a:lnSpc>
                        <a:spcBef>
                          <a:spcPts val="1639"/>
                        </a:spcBef>
                      </a:pPr>
                      <a:endParaRPr sz="1650">
                        <a:latin typeface="Times New Roman"/>
                        <a:cs typeface="Times New Roman"/>
                      </a:endParaRPr>
                    </a:p>
                    <a:p>
                      <a:pPr marL="11430" algn="ctr">
                        <a:lnSpc>
                          <a:spcPct val="100000"/>
                        </a:lnSpc>
                      </a:pPr>
                      <a:r>
                        <a:rPr sz="1650" b="1" spc="-10" dirty="0">
                          <a:latin typeface="Century Gothic"/>
                          <a:cs typeface="Century Gothic"/>
                        </a:rPr>
                        <a:t>Asthma</a:t>
                      </a:r>
                      <a:endParaRPr sz="1650">
                        <a:latin typeface="Century Gothic"/>
                        <a:cs typeface="Century Gothic"/>
                      </a:endParaRPr>
                    </a:p>
                  </a:txBody>
                  <a:tcPr marL="0" marR="0" marT="208279"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CCD1D2"/>
                    </a:solidFill>
                  </a:tcPr>
                </a:tc>
                <a:tc>
                  <a:txBody>
                    <a:bodyPr/>
                    <a:lstStyle/>
                    <a:p>
                      <a:pPr>
                        <a:lnSpc>
                          <a:spcPct val="100000"/>
                        </a:lnSpc>
                        <a:spcBef>
                          <a:spcPts val="1639"/>
                        </a:spcBef>
                      </a:pPr>
                      <a:endParaRPr sz="1650">
                        <a:latin typeface="Times New Roman"/>
                        <a:cs typeface="Times New Roman"/>
                      </a:endParaRPr>
                    </a:p>
                    <a:p>
                      <a:pPr marL="16510" algn="ctr">
                        <a:lnSpc>
                          <a:spcPct val="100000"/>
                        </a:lnSpc>
                      </a:pPr>
                      <a:r>
                        <a:rPr sz="1650" b="1" spc="-20" dirty="0">
                          <a:latin typeface="Century Gothic"/>
                          <a:cs typeface="Century Gothic"/>
                        </a:rPr>
                        <a:t>COPD</a:t>
                      </a:r>
                      <a:endParaRPr sz="1650">
                        <a:latin typeface="Century Gothic"/>
                        <a:cs typeface="Century Gothic"/>
                      </a:endParaRPr>
                    </a:p>
                  </a:txBody>
                  <a:tcPr marL="0" marR="0" marT="208279"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CCD1D2"/>
                    </a:solidFill>
                  </a:tcPr>
                </a:tc>
                <a:extLst>
                  <a:ext uri="{0D108BD9-81ED-4DB2-BD59-A6C34878D82A}">
                    <a16:rowId xmlns:a16="http://schemas.microsoft.com/office/drawing/2014/main" val="10001"/>
                  </a:ext>
                </a:extLst>
              </a:tr>
              <a:tr h="1275715">
                <a:tc>
                  <a:txBody>
                    <a:bodyPr/>
                    <a:lstStyle/>
                    <a:p>
                      <a:pPr>
                        <a:lnSpc>
                          <a:spcPct val="100000"/>
                        </a:lnSpc>
                      </a:pPr>
                      <a:endParaRPr sz="1650">
                        <a:latin typeface="Times New Roman"/>
                        <a:cs typeface="Times New Roman"/>
                      </a:endParaRPr>
                    </a:p>
                    <a:p>
                      <a:pPr>
                        <a:lnSpc>
                          <a:spcPct val="100000"/>
                        </a:lnSpc>
                        <a:spcBef>
                          <a:spcPts val="245"/>
                        </a:spcBef>
                      </a:pPr>
                      <a:endParaRPr sz="1650">
                        <a:latin typeface="Times New Roman"/>
                        <a:cs typeface="Times New Roman"/>
                      </a:endParaRPr>
                    </a:p>
                    <a:p>
                      <a:pPr marL="12700" algn="ctr">
                        <a:lnSpc>
                          <a:spcPct val="100000"/>
                        </a:lnSpc>
                      </a:pPr>
                      <a:r>
                        <a:rPr sz="1650" spc="-20" dirty="0">
                          <a:latin typeface="Century Gothic"/>
                          <a:cs typeface="Century Gothic"/>
                        </a:rPr>
                        <a:t>39,7</a:t>
                      </a:r>
                      <a:endParaRPr sz="1650">
                        <a:latin typeface="Century Gothic"/>
                        <a:cs typeface="Century Gothic"/>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7EAEA"/>
                    </a:solidFill>
                  </a:tcPr>
                </a:tc>
                <a:tc>
                  <a:txBody>
                    <a:bodyPr/>
                    <a:lstStyle/>
                    <a:p>
                      <a:pPr>
                        <a:lnSpc>
                          <a:spcPct val="100000"/>
                        </a:lnSpc>
                      </a:pPr>
                      <a:endParaRPr sz="1650">
                        <a:latin typeface="Times New Roman"/>
                        <a:cs typeface="Times New Roman"/>
                      </a:endParaRPr>
                    </a:p>
                    <a:p>
                      <a:pPr>
                        <a:lnSpc>
                          <a:spcPct val="100000"/>
                        </a:lnSpc>
                        <a:spcBef>
                          <a:spcPts val="245"/>
                        </a:spcBef>
                      </a:pPr>
                      <a:endParaRPr sz="1650">
                        <a:latin typeface="Times New Roman"/>
                        <a:cs typeface="Times New Roman"/>
                      </a:endParaRPr>
                    </a:p>
                    <a:p>
                      <a:pPr marL="15875" algn="ctr">
                        <a:lnSpc>
                          <a:spcPct val="100000"/>
                        </a:lnSpc>
                      </a:pPr>
                      <a:r>
                        <a:rPr sz="1650" spc="-20" dirty="0">
                          <a:latin typeface="Century Gothic"/>
                          <a:cs typeface="Century Gothic"/>
                        </a:rPr>
                        <a:t>49,5</a:t>
                      </a:r>
                      <a:endParaRPr sz="1650">
                        <a:latin typeface="Century Gothic"/>
                        <a:cs typeface="Century Gothic"/>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7EAEA"/>
                    </a:solidFill>
                  </a:tcPr>
                </a:tc>
                <a:extLst>
                  <a:ext uri="{0D108BD9-81ED-4DB2-BD59-A6C34878D82A}">
                    <a16:rowId xmlns:a16="http://schemas.microsoft.com/office/drawing/2014/main" val="10002"/>
                  </a:ext>
                </a:extLst>
              </a:tr>
              <a:tr h="1275715">
                <a:tc>
                  <a:txBody>
                    <a:bodyPr/>
                    <a:lstStyle/>
                    <a:p>
                      <a:pPr>
                        <a:lnSpc>
                          <a:spcPct val="100000"/>
                        </a:lnSpc>
                      </a:pPr>
                      <a:endParaRPr sz="1650">
                        <a:latin typeface="Times New Roman"/>
                        <a:cs typeface="Times New Roman"/>
                      </a:endParaRPr>
                    </a:p>
                    <a:p>
                      <a:pPr>
                        <a:lnSpc>
                          <a:spcPct val="100000"/>
                        </a:lnSpc>
                        <a:spcBef>
                          <a:spcPts val="250"/>
                        </a:spcBef>
                      </a:pPr>
                      <a:endParaRPr sz="1650">
                        <a:latin typeface="Times New Roman"/>
                        <a:cs typeface="Times New Roman"/>
                      </a:endParaRPr>
                    </a:p>
                    <a:p>
                      <a:pPr marL="12700" algn="ctr">
                        <a:lnSpc>
                          <a:spcPct val="100000"/>
                        </a:lnSpc>
                      </a:pPr>
                      <a:r>
                        <a:rPr sz="1650" spc="-20" dirty="0">
                          <a:latin typeface="Century Gothic"/>
                          <a:cs typeface="Century Gothic"/>
                        </a:rPr>
                        <a:t>40,2</a:t>
                      </a:r>
                      <a:endParaRPr sz="1650">
                        <a:latin typeface="Century Gothic"/>
                        <a:cs typeface="Century Gothic"/>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CD1D2"/>
                    </a:solidFill>
                  </a:tcPr>
                </a:tc>
                <a:tc>
                  <a:txBody>
                    <a:bodyPr/>
                    <a:lstStyle/>
                    <a:p>
                      <a:pPr>
                        <a:lnSpc>
                          <a:spcPct val="100000"/>
                        </a:lnSpc>
                      </a:pPr>
                      <a:endParaRPr sz="1650">
                        <a:latin typeface="Times New Roman"/>
                        <a:cs typeface="Times New Roman"/>
                      </a:endParaRPr>
                    </a:p>
                    <a:p>
                      <a:pPr>
                        <a:lnSpc>
                          <a:spcPct val="100000"/>
                        </a:lnSpc>
                        <a:spcBef>
                          <a:spcPts val="250"/>
                        </a:spcBef>
                      </a:pPr>
                      <a:endParaRPr sz="1650">
                        <a:latin typeface="Times New Roman"/>
                        <a:cs typeface="Times New Roman"/>
                      </a:endParaRPr>
                    </a:p>
                    <a:p>
                      <a:pPr marL="15875" algn="ctr">
                        <a:lnSpc>
                          <a:spcPct val="100000"/>
                        </a:lnSpc>
                      </a:pPr>
                      <a:r>
                        <a:rPr sz="1650" spc="-20" dirty="0">
                          <a:latin typeface="Century Gothic"/>
                          <a:cs typeface="Century Gothic"/>
                        </a:rPr>
                        <a:t>39,6</a:t>
                      </a:r>
                      <a:endParaRPr sz="1650">
                        <a:latin typeface="Century Gothic"/>
                        <a:cs typeface="Century Gothic"/>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CD1D2"/>
                    </a:solidFill>
                  </a:tcPr>
                </a:tc>
                <a:extLst>
                  <a:ext uri="{0D108BD9-81ED-4DB2-BD59-A6C34878D82A}">
                    <a16:rowId xmlns:a16="http://schemas.microsoft.com/office/drawing/2014/main" val="10003"/>
                  </a:ext>
                </a:extLst>
              </a:tr>
              <a:tr h="1275715">
                <a:tc>
                  <a:txBody>
                    <a:bodyPr/>
                    <a:lstStyle/>
                    <a:p>
                      <a:pPr>
                        <a:lnSpc>
                          <a:spcPct val="100000"/>
                        </a:lnSpc>
                      </a:pPr>
                      <a:endParaRPr sz="1650">
                        <a:latin typeface="Times New Roman"/>
                        <a:cs typeface="Times New Roman"/>
                      </a:endParaRPr>
                    </a:p>
                    <a:p>
                      <a:pPr>
                        <a:lnSpc>
                          <a:spcPct val="100000"/>
                        </a:lnSpc>
                        <a:spcBef>
                          <a:spcPts val="254"/>
                        </a:spcBef>
                      </a:pPr>
                      <a:endParaRPr sz="1650">
                        <a:latin typeface="Times New Roman"/>
                        <a:cs typeface="Times New Roman"/>
                      </a:endParaRPr>
                    </a:p>
                    <a:p>
                      <a:pPr marL="12700" algn="ctr">
                        <a:lnSpc>
                          <a:spcPct val="100000"/>
                        </a:lnSpc>
                      </a:pPr>
                      <a:r>
                        <a:rPr sz="1650" spc="-20" dirty="0">
                          <a:latin typeface="Century Gothic"/>
                          <a:cs typeface="Century Gothic"/>
                        </a:rPr>
                        <a:t>16,9</a:t>
                      </a:r>
                      <a:endParaRPr sz="1650">
                        <a:latin typeface="Century Gothic"/>
                        <a:cs typeface="Century Gothic"/>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7EAEA"/>
                    </a:solidFill>
                  </a:tcPr>
                </a:tc>
                <a:tc>
                  <a:txBody>
                    <a:bodyPr/>
                    <a:lstStyle/>
                    <a:p>
                      <a:pPr>
                        <a:lnSpc>
                          <a:spcPct val="100000"/>
                        </a:lnSpc>
                      </a:pPr>
                      <a:endParaRPr sz="1650">
                        <a:latin typeface="Times New Roman"/>
                        <a:cs typeface="Times New Roman"/>
                      </a:endParaRPr>
                    </a:p>
                    <a:p>
                      <a:pPr>
                        <a:lnSpc>
                          <a:spcPct val="100000"/>
                        </a:lnSpc>
                        <a:spcBef>
                          <a:spcPts val="254"/>
                        </a:spcBef>
                      </a:pPr>
                      <a:endParaRPr sz="1650">
                        <a:latin typeface="Times New Roman"/>
                        <a:cs typeface="Times New Roman"/>
                      </a:endParaRPr>
                    </a:p>
                    <a:p>
                      <a:pPr marL="12065" algn="ctr">
                        <a:lnSpc>
                          <a:spcPct val="100000"/>
                        </a:lnSpc>
                      </a:pPr>
                      <a:r>
                        <a:rPr sz="1650" spc="-25" dirty="0">
                          <a:solidFill>
                            <a:srgbClr val="FF0000"/>
                          </a:solidFill>
                          <a:latin typeface="Century Gothic"/>
                          <a:cs typeface="Century Gothic"/>
                        </a:rPr>
                        <a:t>8,8</a:t>
                      </a:r>
                      <a:endParaRPr sz="1650">
                        <a:latin typeface="Century Gothic"/>
                        <a:cs typeface="Century Gothic"/>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7EAEA"/>
                    </a:solidFill>
                  </a:tcPr>
                </a:tc>
                <a:extLst>
                  <a:ext uri="{0D108BD9-81ED-4DB2-BD59-A6C34878D82A}">
                    <a16:rowId xmlns:a16="http://schemas.microsoft.com/office/drawing/2014/main" val="10004"/>
                  </a:ext>
                </a:extLst>
              </a:tr>
              <a:tr h="1275715">
                <a:tc>
                  <a:txBody>
                    <a:bodyPr/>
                    <a:lstStyle/>
                    <a:p>
                      <a:pPr>
                        <a:lnSpc>
                          <a:spcPct val="100000"/>
                        </a:lnSpc>
                      </a:pPr>
                      <a:endParaRPr sz="1650">
                        <a:latin typeface="Times New Roman"/>
                        <a:cs typeface="Times New Roman"/>
                      </a:endParaRPr>
                    </a:p>
                    <a:p>
                      <a:pPr>
                        <a:lnSpc>
                          <a:spcPct val="100000"/>
                        </a:lnSpc>
                        <a:spcBef>
                          <a:spcPts val="260"/>
                        </a:spcBef>
                      </a:pPr>
                      <a:endParaRPr sz="1650">
                        <a:latin typeface="Times New Roman"/>
                        <a:cs typeface="Times New Roman"/>
                      </a:endParaRPr>
                    </a:p>
                    <a:p>
                      <a:pPr marL="8890" algn="ctr">
                        <a:lnSpc>
                          <a:spcPct val="100000"/>
                        </a:lnSpc>
                      </a:pPr>
                      <a:r>
                        <a:rPr sz="1650" spc="-25" dirty="0">
                          <a:latin typeface="Century Gothic"/>
                          <a:cs typeface="Century Gothic"/>
                        </a:rPr>
                        <a:t>3,2</a:t>
                      </a:r>
                      <a:endParaRPr sz="1650">
                        <a:latin typeface="Century Gothic"/>
                        <a:cs typeface="Century Gothic"/>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CD1D2"/>
                    </a:solidFill>
                  </a:tcPr>
                </a:tc>
                <a:tc>
                  <a:txBody>
                    <a:bodyPr/>
                    <a:lstStyle/>
                    <a:p>
                      <a:pPr>
                        <a:lnSpc>
                          <a:spcPct val="100000"/>
                        </a:lnSpc>
                      </a:pPr>
                      <a:endParaRPr sz="1650">
                        <a:latin typeface="Times New Roman"/>
                        <a:cs typeface="Times New Roman"/>
                      </a:endParaRPr>
                    </a:p>
                    <a:p>
                      <a:pPr>
                        <a:lnSpc>
                          <a:spcPct val="100000"/>
                        </a:lnSpc>
                        <a:spcBef>
                          <a:spcPts val="260"/>
                        </a:spcBef>
                      </a:pPr>
                      <a:endParaRPr sz="1650">
                        <a:latin typeface="Times New Roman"/>
                        <a:cs typeface="Times New Roman"/>
                      </a:endParaRPr>
                    </a:p>
                    <a:p>
                      <a:pPr marL="12065" algn="ctr">
                        <a:lnSpc>
                          <a:spcPct val="100000"/>
                        </a:lnSpc>
                      </a:pPr>
                      <a:r>
                        <a:rPr sz="1650" spc="-25" dirty="0">
                          <a:latin typeface="Century Gothic"/>
                          <a:cs typeface="Century Gothic"/>
                        </a:rPr>
                        <a:t>2,2</a:t>
                      </a:r>
                      <a:endParaRPr sz="1650">
                        <a:latin typeface="Century Gothic"/>
                        <a:cs typeface="Century Gothic"/>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CD1D2"/>
                    </a:solidFill>
                  </a:tcPr>
                </a:tc>
                <a:extLst>
                  <a:ext uri="{0D108BD9-81ED-4DB2-BD59-A6C34878D82A}">
                    <a16:rowId xmlns:a16="http://schemas.microsoft.com/office/drawing/2014/main" val="10005"/>
                  </a:ext>
                </a:extLst>
              </a:tr>
              <a:tr h="400050">
                <a:tc>
                  <a:txBody>
                    <a:bodyPr/>
                    <a:lstStyle/>
                    <a:p>
                      <a:pPr marL="10795" algn="ctr">
                        <a:lnSpc>
                          <a:spcPct val="100000"/>
                        </a:lnSpc>
                        <a:spcBef>
                          <a:spcPts val="635"/>
                        </a:spcBef>
                      </a:pPr>
                      <a:r>
                        <a:rPr sz="1650" spc="-10" dirty="0">
                          <a:latin typeface="Century Gothic"/>
                          <a:cs typeface="Century Gothic"/>
                        </a:rPr>
                        <a:t>n=219</a:t>
                      </a:r>
                      <a:endParaRPr sz="1650">
                        <a:latin typeface="Century Gothic"/>
                        <a:cs typeface="Century Gothic"/>
                      </a:endParaRPr>
                    </a:p>
                  </a:txBody>
                  <a:tcPr marL="0" marR="0" marT="8064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tcPr>
                </a:tc>
                <a:tc>
                  <a:txBody>
                    <a:bodyPr/>
                    <a:lstStyle/>
                    <a:p>
                      <a:pPr marL="10795" algn="ctr">
                        <a:lnSpc>
                          <a:spcPct val="100000"/>
                        </a:lnSpc>
                        <a:spcBef>
                          <a:spcPts val="635"/>
                        </a:spcBef>
                      </a:pPr>
                      <a:r>
                        <a:rPr sz="1650" spc="-20" dirty="0">
                          <a:latin typeface="Century Gothic"/>
                          <a:cs typeface="Century Gothic"/>
                        </a:rPr>
                        <a:t>n=91</a:t>
                      </a:r>
                      <a:endParaRPr sz="1650">
                        <a:latin typeface="Century Gothic"/>
                        <a:cs typeface="Century Gothic"/>
                      </a:endParaRPr>
                    </a:p>
                  </a:txBody>
                  <a:tcPr marL="0" marR="0" marT="8064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tcPr>
                </a:tc>
                <a:extLst>
                  <a:ext uri="{0D108BD9-81ED-4DB2-BD59-A6C34878D82A}">
                    <a16:rowId xmlns:a16="http://schemas.microsoft.com/office/drawing/2014/main" val="10006"/>
                  </a:ext>
                </a:extLst>
              </a:tr>
            </a:tbl>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descr="$PPTXTitle"/>
          <p:cNvSpPr txBox="1">
            <a:spLocks noGrp="1"/>
          </p:cNvSpPr>
          <p:nvPr>
            <p:ph type="title"/>
          </p:nvPr>
        </p:nvSpPr>
        <p:spPr>
          <a:xfrm>
            <a:off x="1445816" y="735089"/>
            <a:ext cx="17219295" cy="1170833"/>
          </a:xfrm>
          <a:prstGeom prst="rect">
            <a:avLst/>
          </a:prstGeom>
        </p:spPr>
        <p:txBody>
          <a:bodyPr vert="horz" wrap="square" lIns="0" tIns="54610" rIns="0" bIns="0" rtlCol="0">
            <a:spAutoFit/>
          </a:bodyPr>
          <a:lstStyle/>
          <a:p>
            <a:pPr marL="12700" marR="5080" algn="just">
              <a:lnSpc>
                <a:spcPts val="2850"/>
              </a:lnSpc>
              <a:spcBef>
                <a:spcPts val="430"/>
              </a:spcBef>
            </a:pPr>
            <a:r>
              <a:rPr dirty="0"/>
              <a:t>Über</a:t>
            </a:r>
            <a:r>
              <a:rPr spc="275" dirty="0"/>
              <a:t> </a:t>
            </a:r>
            <a:r>
              <a:rPr dirty="0"/>
              <a:t>die</a:t>
            </a:r>
            <a:r>
              <a:rPr spc="260" dirty="0"/>
              <a:t> </a:t>
            </a:r>
            <a:r>
              <a:rPr dirty="0"/>
              <a:t>Hälfte</a:t>
            </a:r>
            <a:r>
              <a:rPr spc="270" dirty="0"/>
              <a:t> </a:t>
            </a:r>
            <a:r>
              <a:rPr dirty="0"/>
              <a:t>der</a:t>
            </a:r>
            <a:r>
              <a:rPr spc="245" dirty="0"/>
              <a:t> </a:t>
            </a:r>
            <a:r>
              <a:rPr dirty="0"/>
              <a:t>Befragten</a:t>
            </a:r>
            <a:r>
              <a:rPr spc="254" dirty="0"/>
              <a:t> </a:t>
            </a:r>
            <a:r>
              <a:rPr dirty="0"/>
              <a:t>musste</a:t>
            </a:r>
            <a:r>
              <a:rPr spc="280" dirty="0"/>
              <a:t> </a:t>
            </a:r>
            <a:r>
              <a:rPr dirty="0"/>
              <a:t>in</a:t>
            </a:r>
            <a:r>
              <a:rPr spc="240" dirty="0"/>
              <a:t> </a:t>
            </a:r>
            <a:r>
              <a:rPr dirty="0"/>
              <a:t>den</a:t>
            </a:r>
            <a:r>
              <a:rPr spc="254" dirty="0"/>
              <a:t> </a:t>
            </a:r>
            <a:r>
              <a:rPr dirty="0"/>
              <a:t>letzten</a:t>
            </a:r>
            <a:r>
              <a:rPr spc="260" dirty="0"/>
              <a:t> </a:t>
            </a:r>
            <a:r>
              <a:rPr dirty="0"/>
              <a:t>12</a:t>
            </a:r>
            <a:r>
              <a:rPr spc="245" dirty="0"/>
              <a:t> </a:t>
            </a:r>
            <a:r>
              <a:rPr dirty="0"/>
              <a:t>Monaten</a:t>
            </a:r>
            <a:r>
              <a:rPr spc="295" dirty="0"/>
              <a:t> </a:t>
            </a:r>
            <a:r>
              <a:rPr dirty="0"/>
              <a:t>aufgrund</a:t>
            </a:r>
            <a:r>
              <a:rPr spc="250" dirty="0"/>
              <a:t> </a:t>
            </a:r>
            <a:r>
              <a:rPr dirty="0"/>
              <a:t>ihrer</a:t>
            </a:r>
            <a:r>
              <a:rPr spc="265" dirty="0"/>
              <a:t> </a:t>
            </a:r>
            <a:r>
              <a:rPr dirty="0"/>
              <a:t>Atemwegserkrankung</a:t>
            </a:r>
            <a:r>
              <a:rPr spc="265" dirty="0"/>
              <a:t> </a:t>
            </a:r>
            <a:r>
              <a:rPr spc="-25" dirty="0"/>
              <a:t>die </a:t>
            </a:r>
            <a:r>
              <a:rPr dirty="0"/>
              <a:t>Krankenhaus-Ambulanz</a:t>
            </a:r>
            <a:r>
              <a:rPr spc="200" dirty="0"/>
              <a:t> </a:t>
            </a:r>
            <a:r>
              <a:rPr dirty="0"/>
              <a:t>aufsuchen</a:t>
            </a:r>
            <a:r>
              <a:rPr spc="160" dirty="0"/>
              <a:t> </a:t>
            </a:r>
            <a:r>
              <a:rPr dirty="0"/>
              <a:t>oder</a:t>
            </a:r>
            <a:r>
              <a:rPr spc="190" dirty="0"/>
              <a:t> </a:t>
            </a:r>
            <a:r>
              <a:rPr dirty="0"/>
              <a:t>hatte</a:t>
            </a:r>
            <a:r>
              <a:rPr spc="170" dirty="0"/>
              <a:t> </a:t>
            </a:r>
            <a:r>
              <a:rPr dirty="0"/>
              <a:t>einen</a:t>
            </a:r>
            <a:r>
              <a:rPr spc="195" dirty="0"/>
              <a:t> </a:t>
            </a:r>
            <a:r>
              <a:rPr dirty="0"/>
              <a:t>Krankenhausaufenthalt.</a:t>
            </a:r>
            <a:r>
              <a:rPr spc="170" dirty="0"/>
              <a:t> </a:t>
            </a:r>
            <a:r>
              <a:rPr dirty="0"/>
              <a:t>Patient</a:t>
            </a:r>
            <a:r>
              <a:rPr lang="de-DE" dirty="0"/>
              <a:t>:</a:t>
            </a:r>
            <a:r>
              <a:rPr lang="de-DE" dirty="0" err="1"/>
              <a:t>inn</a:t>
            </a:r>
            <a:r>
              <a:rPr dirty="0" err="1"/>
              <a:t>en</a:t>
            </a:r>
            <a:r>
              <a:rPr spc="200" dirty="0"/>
              <a:t> </a:t>
            </a:r>
            <a:r>
              <a:rPr dirty="0"/>
              <a:t>mit</a:t>
            </a:r>
            <a:r>
              <a:rPr spc="204" dirty="0"/>
              <a:t> </a:t>
            </a:r>
            <a:r>
              <a:rPr dirty="0"/>
              <a:t>COPD</a:t>
            </a:r>
            <a:r>
              <a:rPr spc="170" dirty="0"/>
              <a:t> </a:t>
            </a:r>
            <a:r>
              <a:rPr spc="-10" dirty="0"/>
              <a:t>mussten </a:t>
            </a:r>
            <a:r>
              <a:rPr dirty="0"/>
              <a:t>signifikant</a:t>
            </a:r>
            <a:r>
              <a:rPr spc="145" dirty="0"/>
              <a:t> </a:t>
            </a:r>
            <a:r>
              <a:rPr dirty="0"/>
              <a:t>häufiger</a:t>
            </a:r>
            <a:r>
              <a:rPr spc="130" dirty="0"/>
              <a:t> </a:t>
            </a:r>
            <a:r>
              <a:rPr dirty="0"/>
              <a:t>die</a:t>
            </a:r>
            <a:r>
              <a:rPr spc="140" dirty="0"/>
              <a:t> </a:t>
            </a:r>
            <a:r>
              <a:rPr dirty="0"/>
              <a:t>Krankenhaus-Ambulanz</a:t>
            </a:r>
            <a:r>
              <a:rPr spc="170" dirty="0"/>
              <a:t> </a:t>
            </a:r>
            <a:r>
              <a:rPr spc="-10" dirty="0"/>
              <a:t>besuchen.</a:t>
            </a:r>
          </a:p>
        </p:txBody>
      </p:sp>
      <p:sp>
        <p:nvSpPr>
          <p:cNvPr id="3" name="object 3"/>
          <p:cNvSpPr txBox="1"/>
          <p:nvPr/>
        </p:nvSpPr>
        <p:spPr>
          <a:xfrm>
            <a:off x="1445816" y="2119062"/>
            <a:ext cx="17214850" cy="324485"/>
          </a:xfrm>
          <a:prstGeom prst="rect">
            <a:avLst/>
          </a:prstGeom>
        </p:spPr>
        <p:txBody>
          <a:bodyPr vert="horz" wrap="square" lIns="0" tIns="13970" rIns="0" bIns="0" rtlCol="0">
            <a:spAutoFit/>
          </a:bodyPr>
          <a:lstStyle/>
          <a:p>
            <a:pPr marL="12700">
              <a:lnSpc>
                <a:spcPct val="100000"/>
              </a:lnSpc>
              <a:spcBef>
                <a:spcPts val="110"/>
              </a:spcBef>
            </a:pPr>
            <a:r>
              <a:rPr sz="1950" dirty="0">
                <a:latin typeface="Century Gothic"/>
                <a:cs typeface="Century Gothic"/>
              </a:rPr>
              <a:t>Mussten</a:t>
            </a:r>
            <a:r>
              <a:rPr sz="1950" spc="15" dirty="0">
                <a:latin typeface="Century Gothic"/>
                <a:cs typeface="Century Gothic"/>
              </a:rPr>
              <a:t> </a:t>
            </a:r>
            <a:r>
              <a:rPr sz="1950" dirty="0">
                <a:latin typeface="Century Gothic"/>
                <a:cs typeface="Century Gothic"/>
              </a:rPr>
              <a:t>Sie</a:t>
            </a:r>
            <a:r>
              <a:rPr sz="1950" spc="60" dirty="0">
                <a:latin typeface="Century Gothic"/>
                <a:cs typeface="Century Gothic"/>
              </a:rPr>
              <a:t> </a:t>
            </a:r>
            <a:r>
              <a:rPr sz="1950" dirty="0">
                <a:latin typeface="Century Gothic"/>
                <a:cs typeface="Century Gothic"/>
              </a:rPr>
              <a:t>aufgrund</a:t>
            </a:r>
            <a:r>
              <a:rPr sz="1950" spc="50" dirty="0">
                <a:latin typeface="Century Gothic"/>
                <a:cs typeface="Century Gothic"/>
              </a:rPr>
              <a:t> </a:t>
            </a:r>
            <a:r>
              <a:rPr sz="1950" dirty="0">
                <a:latin typeface="Century Gothic"/>
                <a:cs typeface="Century Gothic"/>
              </a:rPr>
              <a:t>Ihrer</a:t>
            </a:r>
            <a:r>
              <a:rPr sz="1950" spc="35" dirty="0">
                <a:latin typeface="Century Gothic"/>
                <a:cs typeface="Century Gothic"/>
              </a:rPr>
              <a:t> </a:t>
            </a:r>
            <a:r>
              <a:rPr sz="1950" dirty="0">
                <a:latin typeface="Century Gothic"/>
                <a:cs typeface="Century Gothic"/>
              </a:rPr>
              <a:t>Atemwegserkrankung</a:t>
            </a:r>
            <a:r>
              <a:rPr sz="1950" spc="15" dirty="0">
                <a:latin typeface="Century Gothic"/>
                <a:cs typeface="Century Gothic"/>
              </a:rPr>
              <a:t> </a:t>
            </a:r>
            <a:r>
              <a:rPr sz="1950" dirty="0">
                <a:latin typeface="Century Gothic"/>
                <a:cs typeface="Century Gothic"/>
              </a:rPr>
              <a:t>in</a:t>
            </a:r>
            <a:r>
              <a:rPr sz="1950" spc="80" dirty="0">
                <a:latin typeface="Century Gothic"/>
                <a:cs typeface="Century Gothic"/>
              </a:rPr>
              <a:t> </a:t>
            </a:r>
            <a:r>
              <a:rPr sz="1950" dirty="0">
                <a:latin typeface="Century Gothic"/>
                <a:cs typeface="Century Gothic"/>
              </a:rPr>
              <a:t>den</a:t>
            </a:r>
            <a:r>
              <a:rPr sz="1950" spc="80" dirty="0">
                <a:latin typeface="Century Gothic"/>
                <a:cs typeface="Century Gothic"/>
              </a:rPr>
              <a:t> </a:t>
            </a:r>
            <a:r>
              <a:rPr sz="1950" dirty="0">
                <a:latin typeface="Century Gothic"/>
                <a:cs typeface="Century Gothic"/>
              </a:rPr>
              <a:t>letzten</a:t>
            </a:r>
            <a:r>
              <a:rPr sz="1950" spc="80" dirty="0">
                <a:latin typeface="Century Gothic"/>
                <a:cs typeface="Century Gothic"/>
              </a:rPr>
              <a:t> </a:t>
            </a:r>
            <a:r>
              <a:rPr sz="1950" dirty="0">
                <a:latin typeface="Century Gothic"/>
                <a:cs typeface="Century Gothic"/>
              </a:rPr>
              <a:t>12</a:t>
            </a:r>
            <a:r>
              <a:rPr sz="1950" spc="70" dirty="0">
                <a:latin typeface="Century Gothic"/>
                <a:cs typeface="Century Gothic"/>
              </a:rPr>
              <a:t> </a:t>
            </a:r>
            <a:r>
              <a:rPr sz="1950" dirty="0">
                <a:latin typeface="Century Gothic"/>
                <a:cs typeface="Century Gothic"/>
              </a:rPr>
              <a:t>Monaten</a:t>
            </a:r>
            <a:r>
              <a:rPr sz="1950" spc="15" dirty="0">
                <a:latin typeface="Century Gothic"/>
                <a:cs typeface="Century Gothic"/>
              </a:rPr>
              <a:t> </a:t>
            </a:r>
            <a:r>
              <a:rPr sz="1950" dirty="0">
                <a:latin typeface="Century Gothic"/>
                <a:cs typeface="Century Gothic"/>
              </a:rPr>
              <a:t>die </a:t>
            </a:r>
            <a:r>
              <a:rPr sz="1950" spc="45" dirty="0">
                <a:latin typeface="Century Gothic"/>
                <a:cs typeface="Century Gothic"/>
              </a:rPr>
              <a:t>KH-</a:t>
            </a:r>
            <a:r>
              <a:rPr sz="1950" dirty="0">
                <a:latin typeface="Century Gothic"/>
                <a:cs typeface="Century Gothic"/>
              </a:rPr>
              <a:t>Ambulanz</a:t>
            </a:r>
            <a:r>
              <a:rPr sz="1950" spc="30" dirty="0">
                <a:latin typeface="Century Gothic"/>
                <a:cs typeface="Century Gothic"/>
              </a:rPr>
              <a:t> </a:t>
            </a:r>
            <a:r>
              <a:rPr sz="1950" dirty="0">
                <a:latin typeface="Century Gothic"/>
                <a:cs typeface="Century Gothic"/>
              </a:rPr>
              <a:t>besuchen</a:t>
            </a:r>
            <a:r>
              <a:rPr sz="1950" spc="85" dirty="0">
                <a:latin typeface="Century Gothic"/>
                <a:cs typeface="Century Gothic"/>
              </a:rPr>
              <a:t> </a:t>
            </a:r>
            <a:r>
              <a:rPr sz="1950" dirty="0">
                <a:latin typeface="Century Gothic"/>
                <a:cs typeface="Century Gothic"/>
              </a:rPr>
              <a:t>bzw.</a:t>
            </a:r>
            <a:r>
              <a:rPr sz="1950" spc="25" dirty="0">
                <a:latin typeface="Century Gothic"/>
                <a:cs typeface="Century Gothic"/>
              </a:rPr>
              <a:t> </a:t>
            </a:r>
            <a:r>
              <a:rPr sz="1950" dirty="0">
                <a:latin typeface="Century Gothic"/>
                <a:cs typeface="Century Gothic"/>
              </a:rPr>
              <a:t>hatten</a:t>
            </a:r>
            <a:r>
              <a:rPr sz="1950" spc="85" dirty="0">
                <a:latin typeface="Century Gothic"/>
                <a:cs typeface="Century Gothic"/>
              </a:rPr>
              <a:t> </a:t>
            </a:r>
            <a:r>
              <a:rPr sz="1950" dirty="0">
                <a:latin typeface="Century Gothic"/>
                <a:cs typeface="Century Gothic"/>
              </a:rPr>
              <a:t>Sie</a:t>
            </a:r>
            <a:r>
              <a:rPr sz="1950" spc="60" dirty="0">
                <a:latin typeface="Century Gothic"/>
                <a:cs typeface="Century Gothic"/>
              </a:rPr>
              <a:t> </a:t>
            </a:r>
            <a:r>
              <a:rPr sz="1950" dirty="0">
                <a:latin typeface="Century Gothic"/>
                <a:cs typeface="Century Gothic"/>
              </a:rPr>
              <a:t>einen</a:t>
            </a:r>
            <a:r>
              <a:rPr sz="1950" spc="85" dirty="0">
                <a:latin typeface="Century Gothic"/>
                <a:cs typeface="Century Gothic"/>
              </a:rPr>
              <a:t> </a:t>
            </a:r>
            <a:r>
              <a:rPr sz="1950" spc="-10" dirty="0">
                <a:latin typeface="Century Gothic"/>
                <a:cs typeface="Century Gothic"/>
              </a:rPr>
              <a:t>KH-Aufenthalt?</a:t>
            </a:r>
            <a:endParaRPr sz="1950">
              <a:latin typeface="Century Gothic"/>
              <a:cs typeface="Century Gothic"/>
            </a:endParaRPr>
          </a:p>
        </p:txBody>
      </p:sp>
      <p:grpSp>
        <p:nvGrpSpPr>
          <p:cNvPr id="4" name="object 4"/>
          <p:cNvGrpSpPr/>
          <p:nvPr/>
        </p:nvGrpSpPr>
        <p:grpSpPr>
          <a:xfrm>
            <a:off x="5713718" y="4345188"/>
            <a:ext cx="2080895" cy="5186045"/>
            <a:chOff x="5713718" y="4345188"/>
            <a:chExt cx="2080895" cy="5186045"/>
          </a:xfrm>
        </p:grpSpPr>
        <p:sp>
          <p:nvSpPr>
            <p:cNvPr id="5" name="object 5"/>
            <p:cNvSpPr/>
            <p:nvPr/>
          </p:nvSpPr>
          <p:spPr>
            <a:xfrm>
              <a:off x="5721413" y="4612693"/>
              <a:ext cx="2073275" cy="4650740"/>
            </a:xfrm>
            <a:custGeom>
              <a:avLst/>
              <a:gdLst/>
              <a:ahLst/>
              <a:cxnLst/>
              <a:rect l="l" t="t" r="r" b="b"/>
              <a:pathLst>
                <a:path w="2073275" h="4650740">
                  <a:moveTo>
                    <a:pt x="851801" y="1726018"/>
                  </a:moveTo>
                  <a:lnTo>
                    <a:pt x="0" y="1726018"/>
                  </a:lnTo>
                  <a:lnTo>
                    <a:pt x="0" y="2924467"/>
                  </a:lnTo>
                  <a:lnTo>
                    <a:pt x="851801" y="2924467"/>
                  </a:lnTo>
                  <a:lnTo>
                    <a:pt x="851801" y="1726018"/>
                  </a:lnTo>
                  <a:close/>
                </a:path>
                <a:path w="2073275" h="4650740">
                  <a:moveTo>
                    <a:pt x="1515148" y="0"/>
                  </a:moveTo>
                  <a:lnTo>
                    <a:pt x="0" y="0"/>
                  </a:lnTo>
                  <a:lnTo>
                    <a:pt x="0" y="1190917"/>
                  </a:lnTo>
                  <a:lnTo>
                    <a:pt x="1515148" y="1190917"/>
                  </a:lnTo>
                  <a:lnTo>
                    <a:pt x="1515148" y="0"/>
                  </a:lnTo>
                  <a:close/>
                </a:path>
                <a:path w="2073275" h="4650740">
                  <a:moveTo>
                    <a:pt x="2072970" y="3459569"/>
                  </a:moveTo>
                  <a:lnTo>
                    <a:pt x="0" y="3459569"/>
                  </a:lnTo>
                  <a:lnTo>
                    <a:pt x="0" y="4650486"/>
                  </a:lnTo>
                  <a:lnTo>
                    <a:pt x="2072970" y="4650486"/>
                  </a:lnTo>
                  <a:lnTo>
                    <a:pt x="2072970" y="3459569"/>
                  </a:lnTo>
                  <a:close/>
                </a:path>
              </a:pathLst>
            </a:custGeom>
            <a:solidFill>
              <a:srgbClr val="89ACAC"/>
            </a:solidFill>
          </p:spPr>
          <p:txBody>
            <a:bodyPr wrap="square" lIns="0" tIns="0" rIns="0" bIns="0" rtlCol="0"/>
            <a:lstStyle/>
            <a:p>
              <a:endParaRPr/>
            </a:p>
          </p:txBody>
        </p:sp>
        <p:sp>
          <p:nvSpPr>
            <p:cNvPr id="6" name="object 6"/>
            <p:cNvSpPr/>
            <p:nvPr/>
          </p:nvSpPr>
          <p:spPr>
            <a:xfrm>
              <a:off x="5717645" y="4345188"/>
              <a:ext cx="0" cy="5186045"/>
            </a:xfrm>
            <a:custGeom>
              <a:avLst/>
              <a:gdLst/>
              <a:ahLst/>
              <a:cxnLst/>
              <a:rect l="l" t="t" r="r" b="b"/>
              <a:pathLst>
                <a:path h="5186045">
                  <a:moveTo>
                    <a:pt x="0" y="0"/>
                  </a:moveTo>
                  <a:lnTo>
                    <a:pt x="0" y="5185581"/>
                  </a:lnTo>
                </a:path>
              </a:pathLst>
            </a:custGeom>
            <a:ln w="7853">
              <a:solidFill>
                <a:srgbClr val="D9D9D9"/>
              </a:solidFill>
            </a:ln>
          </p:spPr>
          <p:txBody>
            <a:bodyPr wrap="square" lIns="0" tIns="0" rIns="0" bIns="0" rtlCol="0"/>
            <a:lstStyle/>
            <a:p>
              <a:endParaRPr/>
            </a:p>
          </p:txBody>
        </p:sp>
      </p:grpSp>
      <p:sp>
        <p:nvSpPr>
          <p:cNvPr id="7" name="object 7"/>
          <p:cNvSpPr txBox="1"/>
          <p:nvPr/>
        </p:nvSpPr>
        <p:spPr>
          <a:xfrm>
            <a:off x="7285956" y="5064887"/>
            <a:ext cx="429259" cy="279400"/>
          </a:xfrm>
          <a:prstGeom prst="rect">
            <a:avLst/>
          </a:prstGeom>
        </p:spPr>
        <p:txBody>
          <a:bodyPr vert="horz" wrap="square" lIns="0" tIns="14605" rIns="0" bIns="0" rtlCol="0">
            <a:spAutoFit/>
          </a:bodyPr>
          <a:lstStyle/>
          <a:p>
            <a:pPr marL="12700">
              <a:lnSpc>
                <a:spcPct val="100000"/>
              </a:lnSpc>
              <a:spcBef>
                <a:spcPts val="115"/>
              </a:spcBef>
            </a:pPr>
            <a:r>
              <a:rPr sz="1650" spc="-20" dirty="0">
                <a:latin typeface="Century Gothic"/>
                <a:cs typeface="Century Gothic"/>
              </a:rPr>
              <a:t>35.0</a:t>
            </a:r>
            <a:endParaRPr sz="1650">
              <a:latin typeface="Century Gothic"/>
              <a:cs typeface="Century Gothic"/>
            </a:endParaRPr>
          </a:p>
        </p:txBody>
      </p:sp>
      <p:sp>
        <p:nvSpPr>
          <p:cNvPr id="14" name="object 14"/>
          <p:cNvSpPr txBox="1"/>
          <p:nvPr/>
        </p:nvSpPr>
        <p:spPr>
          <a:xfrm>
            <a:off x="1445816" y="9930907"/>
            <a:ext cx="2540000" cy="223520"/>
          </a:xfrm>
          <a:prstGeom prst="rect">
            <a:avLst/>
          </a:prstGeom>
        </p:spPr>
        <p:txBody>
          <a:bodyPr vert="horz" wrap="square" lIns="0" tIns="8890" rIns="0" bIns="0" rtlCol="0">
            <a:spAutoFit/>
          </a:bodyPr>
          <a:lstStyle/>
          <a:p>
            <a:pPr marL="12700">
              <a:lnSpc>
                <a:spcPct val="100000"/>
              </a:lnSpc>
              <a:spcBef>
                <a:spcPts val="70"/>
              </a:spcBef>
            </a:pPr>
            <a:r>
              <a:rPr sz="1300" dirty="0">
                <a:solidFill>
                  <a:srgbClr val="393843"/>
                </a:solidFill>
                <a:latin typeface="Century Gothic"/>
                <a:cs typeface="Century Gothic"/>
              </a:rPr>
              <a:t>In</a:t>
            </a:r>
            <a:r>
              <a:rPr sz="1300" spc="45" dirty="0">
                <a:solidFill>
                  <a:srgbClr val="393843"/>
                </a:solidFill>
                <a:latin typeface="Century Gothic"/>
                <a:cs typeface="Century Gothic"/>
              </a:rPr>
              <a:t> </a:t>
            </a:r>
            <a:r>
              <a:rPr sz="1300" dirty="0">
                <a:solidFill>
                  <a:srgbClr val="393843"/>
                </a:solidFill>
                <a:latin typeface="Century Gothic"/>
                <a:cs typeface="Century Gothic"/>
              </a:rPr>
              <a:t>%,</a:t>
            </a:r>
            <a:r>
              <a:rPr sz="1300" spc="5" dirty="0">
                <a:solidFill>
                  <a:srgbClr val="393843"/>
                </a:solidFill>
                <a:latin typeface="Century Gothic"/>
                <a:cs typeface="Century Gothic"/>
              </a:rPr>
              <a:t> </a:t>
            </a:r>
            <a:r>
              <a:rPr sz="1300" dirty="0">
                <a:solidFill>
                  <a:srgbClr val="393843"/>
                </a:solidFill>
                <a:latin typeface="Century Gothic"/>
                <a:cs typeface="Century Gothic"/>
              </a:rPr>
              <a:t>Mehrfachantwort</a:t>
            </a:r>
            <a:r>
              <a:rPr sz="1300" spc="15" dirty="0">
                <a:solidFill>
                  <a:srgbClr val="393843"/>
                </a:solidFill>
                <a:latin typeface="Century Gothic"/>
                <a:cs typeface="Century Gothic"/>
              </a:rPr>
              <a:t> </a:t>
            </a:r>
            <a:r>
              <a:rPr sz="1300" dirty="0">
                <a:solidFill>
                  <a:srgbClr val="393843"/>
                </a:solidFill>
                <a:latin typeface="Century Gothic"/>
                <a:cs typeface="Century Gothic"/>
              </a:rPr>
              <a:t>|</a:t>
            </a:r>
            <a:r>
              <a:rPr sz="1300" spc="30" dirty="0">
                <a:solidFill>
                  <a:srgbClr val="393843"/>
                </a:solidFill>
                <a:latin typeface="Century Gothic"/>
                <a:cs typeface="Century Gothic"/>
              </a:rPr>
              <a:t> </a:t>
            </a:r>
            <a:r>
              <a:rPr sz="1300" spc="-20" dirty="0">
                <a:solidFill>
                  <a:srgbClr val="393843"/>
                </a:solidFill>
                <a:latin typeface="Century Gothic"/>
                <a:cs typeface="Century Gothic"/>
              </a:rPr>
              <a:t>n=309</a:t>
            </a:r>
            <a:endParaRPr sz="1300">
              <a:latin typeface="Century Gothic"/>
              <a:cs typeface="Century Gothic"/>
            </a:endParaRPr>
          </a:p>
        </p:txBody>
      </p:sp>
      <p:sp>
        <p:nvSpPr>
          <p:cNvPr id="15" name="object 15"/>
          <p:cNvSpPr txBox="1">
            <a:spLocks noGrp="1"/>
          </p:cNvSpPr>
          <p:nvPr>
            <p:ph type="sldNum" sz="quarter" idx="7"/>
          </p:nvPr>
        </p:nvSpPr>
        <p:spPr>
          <a:prstGeom prst="rect">
            <a:avLst/>
          </a:prstGeom>
        </p:spPr>
        <p:txBody>
          <a:bodyPr vert="horz" wrap="square" lIns="0" tIns="12065" rIns="0" bIns="0" rtlCol="0">
            <a:spAutoFit/>
          </a:bodyPr>
          <a:lstStyle/>
          <a:p>
            <a:pPr marL="12700">
              <a:lnSpc>
                <a:spcPct val="100000"/>
              </a:lnSpc>
              <a:spcBef>
                <a:spcPts val="95"/>
              </a:spcBef>
            </a:pPr>
            <a:r>
              <a:rPr dirty="0"/>
              <a:t>Signifikante</a:t>
            </a:r>
            <a:r>
              <a:rPr spc="180" dirty="0"/>
              <a:t> </a:t>
            </a:r>
            <a:r>
              <a:rPr dirty="0"/>
              <a:t>Unterschiede:</a:t>
            </a:r>
            <a:r>
              <a:rPr spc="170" dirty="0"/>
              <a:t> </a:t>
            </a:r>
            <a:r>
              <a:rPr dirty="0">
                <a:solidFill>
                  <a:srgbClr val="008000"/>
                </a:solidFill>
              </a:rPr>
              <a:t>grün=sig.</a:t>
            </a:r>
            <a:r>
              <a:rPr spc="190" dirty="0">
                <a:solidFill>
                  <a:srgbClr val="008000"/>
                </a:solidFill>
              </a:rPr>
              <a:t> </a:t>
            </a:r>
            <a:r>
              <a:rPr dirty="0">
                <a:solidFill>
                  <a:srgbClr val="008000"/>
                </a:solidFill>
              </a:rPr>
              <a:t>höher</a:t>
            </a:r>
            <a:r>
              <a:rPr spc="150" dirty="0">
                <a:solidFill>
                  <a:srgbClr val="008000"/>
                </a:solidFill>
              </a:rPr>
              <a:t> </a:t>
            </a:r>
            <a:r>
              <a:rPr dirty="0"/>
              <a:t>/</a:t>
            </a:r>
            <a:r>
              <a:rPr spc="175" dirty="0"/>
              <a:t> </a:t>
            </a:r>
            <a:r>
              <a:rPr dirty="0">
                <a:solidFill>
                  <a:srgbClr val="FF0000"/>
                </a:solidFill>
              </a:rPr>
              <a:t>rot=sig.</a:t>
            </a:r>
            <a:r>
              <a:rPr spc="190" dirty="0">
                <a:solidFill>
                  <a:srgbClr val="FF0000"/>
                </a:solidFill>
              </a:rPr>
              <a:t> </a:t>
            </a:r>
            <a:r>
              <a:rPr spc="-10" dirty="0">
                <a:solidFill>
                  <a:srgbClr val="FF0000"/>
                </a:solidFill>
              </a:rPr>
              <a:t>niedriger</a:t>
            </a:r>
          </a:p>
          <a:p>
            <a:pPr marR="43180" algn="r">
              <a:lnSpc>
                <a:spcPct val="100000"/>
              </a:lnSpc>
              <a:spcBef>
                <a:spcPts val="1170"/>
              </a:spcBef>
            </a:pPr>
            <a:r>
              <a:rPr sz="1300" dirty="0">
                <a:solidFill>
                  <a:srgbClr val="393843"/>
                </a:solidFill>
              </a:rPr>
              <a:t>Seite</a:t>
            </a:r>
            <a:r>
              <a:rPr sz="1300" spc="5" dirty="0">
                <a:solidFill>
                  <a:srgbClr val="393843"/>
                </a:solidFill>
              </a:rPr>
              <a:t> </a:t>
            </a:r>
            <a:r>
              <a:rPr sz="1300" b="1" spc="-25" dirty="0">
                <a:solidFill>
                  <a:srgbClr val="393843"/>
                </a:solidFill>
                <a:latin typeface="Century Gothic"/>
                <a:cs typeface="Century Gothic"/>
              </a:rPr>
              <a:t>14</a:t>
            </a:r>
            <a:endParaRPr sz="1300">
              <a:latin typeface="Century Gothic"/>
              <a:cs typeface="Century Gothic"/>
            </a:endParaRPr>
          </a:p>
        </p:txBody>
      </p:sp>
      <p:sp>
        <p:nvSpPr>
          <p:cNvPr id="8" name="object 8"/>
          <p:cNvSpPr txBox="1"/>
          <p:nvPr/>
        </p:nvSpPr>
        <p:spPr>
          <a:xfrm>
            <a:off x="6626582" y="6796555"/>
            <a:ext cx="429259" cy="279400"/>
          </a:xfrm>
          <a:prstGeom prst="rect">
            <a:avLst/>
          </a:prstGeom>
        </p:spPr>
        <p:txBody>
          <a:bodyPr vert="horz" wrap="square" lIns="0" tIns="14605" rIns="0" bIns="0" rtlCol="0">
            <a:spAutoFit/>
          </a:bodyPr>
          <a:lstStyle/>
          <a:p>
            <a:pPr marL="12700">
              <a:lnSpc>
                <a:spcPct val="100000"/>
              </a:lnSpc>
              <a:spcBef>
                <a:spcPts val="115"/>
              </a:spcBef>
            </a:pPr>
            <a:r>
              <a:rPr sz="1650" spc="-20" dirty="0">
                <a:latin typeface="Century Gothic"/>
                <a:cs typeface="Century Gothic"/>
              </a:rPr>
              <a:t>19.7</a:t>
            </a:r>
            <a:endParaRPr sz="1650">
              <a:latin typeface="Century Gothic"/>
              <a:cs typeface="Century Gothic"/>
            </a:endParaRPr>
          </a:p>
        </p:txBody>
      </p:sp>
      <p:sp>
        <p:nvSpPr>
          <p:cNvPr id="9" name="object 9"/>
          <p:cNvSpPr txBox="1"/>
          <p:nvPr/>
        </p:nvSpPr>
        <p:spPr>
          <a:xfrm>
            <a:off x="7847230" y="8528485"/>
            <a:ext cx="429259" cy="278765"/>
          </a:xfrm>
          <a:prstGeom prst="rect">
            <a:avLst/>
          </a:prstGeom>
        </p:spPr>
        <p:txBody>
          <a:bodyPr vert="horz" wrap="square" lIns="0" tIns="13970" rIns="0" bIns="0" rtlCol="0">
            <a:spAutoFit/>
          </a:bodyPr>
          <a:lstStyle/>
          <a:p>
            <a:pPr marL="12700">
              <a:lnSpc>
                <a:spcPct val="100000"/>
              </a:lnSpc>
              <a:spcBef>
                <a:spcPts val="110"/>
              </a:spcBef>
            </a:pPr>
            <a:r>
              <a:rPr sz="1650" spc="-20" dirty="0">
                <a:latin typeface="Century Gothic"/>
                <a:cs typeface="Century Gothic"/>
              </a:rPr>
              <a:t>47.9</a:t>
            </a:r>
            <a:endParaRPr sz="1650">
              <a:latin typeface="Century Gothic"/>
              <a:cs typeface="Century Gothic"/>
            </a:endParaRPr>
          </a:p>
        </p:txBody>
      </p:sp>
      <p:sp>
        <p:nvSpPr>
          <p:cNvPr id="10" name="object 10"/>
          <p:cNvSpPr txBox="1"/>
          <p:nvPr/>
        </p:nvSpPr>
        <p:spPr>
          <a:xfrm>
            <a:off x="4156913" y="5055203"/>
            <a:ext cx="1390015" cy="278765"/>
          </a:xfrm>
          <a:prstGeom prst="rect">
            <a:avLst/>
          </a:prstGeom>
        </p:spPr>
        <p:txBody>
          <a:bodyPr vert="horz" wrap="square" lIns="0" tIns="13970" rIns="0" bIns="0" rtlCol="0">
            <a:spAutoFit/>
          </a:bodyPr>
          <a:lstStyle/>
          <a:p>
            <a:pPr marL="12700">
              <a:lnSpc>
                <a:spcPct val="100000"/>
              </a:lnSpc>
              <a:spcBef>
                <a:spcPts val="110"/>
              </a:spcBef>
            </a:pPr>
            <a:r>
              <a:rPr sz="1650" dirty="0">
                <a:latin typeface="Century Gothic"/>
                <a:cs typeface="Century Gothic"/>
              </a:rPr>
              <a:t>Ja,</a:t>
            </a:r>
            <a:r>
              <a:rPr sz="1650" spc="-75" dirty="0">
                <a:latin typeface="Century Gothic"/>
                <a:cs typeface="Century Gothic"/>
              </a:rPr>
              <a:t> </a:t>
            </a:r>
            <a:r>
              <a:rPr sz="1650" spc="-10" dirty="0">
                <a:latin typeface="Century Gothic"/>
                <a:cs typeface="Century Gothic"/>
              </a:rPr>
              <a:t>Ambulanz</a:t>
            </a:r>
            <a:endParaRPr sz="1650">
              <a:latin typeface="Century Gothic"/>
              <a:cs typeface="Century Gothic"/>
            </a:endParaRPr>
          </a:p>
        </p:txBody>
      </p:sp>
      <p:sp>
        <p:nvSpPr>
          <p:cNvPr id="11" name="object 11"/>
          <p:cNvSpPr txBox="1"/>
          <p:nvPr/>
        </p:nvSpPr>
        <p:spPr>
          <a:xfrm>
            <a:off x="3880307" y="6786399"/>
            <a:ext cx="1664335" cy="279400"/>
          </a:xfrm>
          <a:prstGeom prst="rect">
            <a:avLst/>
          </a:prstGeom>
        </p:spPr>
        <p:txBody>
          <a:bodyPr vert="horz" wrap="square" lIns="0" tIns="14605" rIns="0" bIns="0" rtlCol="0">
            <a:spAutoFit/>
          </a:bodyPr>
          <a:lstStyle/>
          <a:p>
            <a:pPr marL="12700">
              <a:lnSpc>
                <a:spcPct val="100000"/>
              </a:lnSpc>
              <a:spcBef>
                <a:spcPts val="115"/>
              </a:spcBef>
            </a:pPr>
            <a:r>
              <a:rPr sz="1650" dirty="0">
                <a:latin typeface="Century Gothic"/>
                <a:cs typeface="Century Gothic"/>
              </a:rPr>
              <a:t>Ja,</a:t>
            </a:r>
            <a:r>
              <a:rPr sz="1650" spc="-60" dirty="0">
                <a:latin typeface="Century Gothic"/>
                <a:cs typeface="Century Gothic"/>
              </a:rPr>
              <a:t> </a:t>
            </a:r>
            <a:r>
              <a:rPr sz="1650" spc="-20" dirty="0">
                <a:latin typeface="Century Gothic"/>
                <a:cs typeface="Century Gothic"/>
              </a:rPr>
              <a:t>Krankenhaus</a:t>
            </a:r>
            <a:endParaRPr sz="1650">
              <a:latin typeface="Century Gothic"/>
              <a:cs typeface="Century Gothic"/>
            </a:endParaRPr>
          </a:p>
        </p:txBody>
      </p:sp>
      <p:sp>
        <p:nvSpPr>
          <p:cNvPr id="12" name="object 12"/>
          <p:cNvSpPr txBox="1"/>
          <p:nvPr/>
        </p:nvSpPr>
        <p:spPr>
          <a:xfrm>
            <a:off x="5062741" y="8518068"/>
            <a:ext cx="478790" cy="279400"/>
          </a:xfrm>
          <a:prstGeom prst="rect">
            <a:avLst/>
          </a:prstGeom>
        </p:spPr>
        <p:txBody>
          <a:bodyPr vert="horz" wrap="square" lIns="0" tIns="14605" rIns="0" bIns="0" rtlCol="0">
            <a:spAutoFit/>
          </a:bodyPr>
          <a:lstStyle/>
          <a:p>
            <a:pPr marL="12700">
              <a:lnSpc>
                <a:spcPct val="100000"/>
              </a:lnSpc>
              <a:spcBef>
                <a:spcPts val="115"/>
              </a:spcBef>
            </a:pPr>
            <a:r>
              <a:rPr sz="1650" spc="-20" dirty="0">
                <a:latin typeface="Century Gothic"/>
                <a:cs typeface="Century Gothic"/>
              </a:rPr>
              <a:t>Nein</a:t>
            </a:r>
            <a:endParaRPr sz="1650">
              <a:latin typeface="Century Gothic"/>
              <a:cs typeface="Century Gothic"/>
            </a:endParaRPr>
          </a:p>
        </p:txBody>
      </p:sp>
      <p:graphicFrame>
        <p:nvGraphicFramePr>
          <p:cNvPr id="13" name="object 13"/>
          <p:cNvGraphicFramePr>
            <a:graphicFrameLocks noGrp="1"/>
          </p:cNvGraphicFramePr>
          <p:nvPr/>
        </p:nvGraphicFramePr>
        <p:xfrm>
          <a:off x="10042731" y="2921535"/>
          <a:ext cx="8666480" cy="6937374"/>
        </p:xfrm>
        <a:graphic>
          <a:graphicData uri="http://schemas.openxmlformats.org/drawingml/2006/table">
            <a:tbl>
              <a:tblPr firstRow="1" bandRow="1">
                <a:tableStyleId>{2D5ABB26-0587-4C30-8999-92F81FD0307C}</a:tableStyleId>
              </a:tblPr>
              <a:tblGrid>
                <a:gridCol w="4333240">
                  <a:extLst>
                    <a:ext uri="{9D8B030D-6E8A-4147-A177-3AD203B41FA5}">
                      <a16:colId xmlns:a16="http://schemas.microsoft.com/office/drawing/2014/main" val="20000"/>
                    </a:ext>
                  </a:extLst>
                </a:gridCol>
                <a:gridCol w="4333240">
                  <a:extLst>
                    <a:ext uri="{9D8B030D-6E8A-4147-A177-3AD203B41FA5}">
                      <a16:colId xmlns:a16="http://schemas.microsoft.com/office/drawing/2014/main" val="20001"/>
                    </a:ext>
                  </a:extLst>
                </a:gridCol>
              </a:tblGrid>
              <a:tr h="408305">
                <a:tc gridSpan="2">
                  <a:txBody>
                    <a:bodyPr/>
                    <a:lstStyle/>
                    <a:p>
                      <a:pPr marL="2540" algn="ctr">
                        <a:lnSpc>
                          <a:spcPct val="100000"/>
                        </a:lnSpc>
                        <a:spcBef>
                          <a:spcPts val="445"/>
                        </a:spcBef>
                      </a:pPr>
                      <a:r>
                        <a:rPr sz="1950" b="1" dirty="0">
                          <a:solidFill>
                            <a:srgbClr val="FFFFFF"/>
                          </a:solidFill>
                          <a:latin typeface="Century Gothic"/>
                          <a:cs typeface="Century Gothic"/>
                        </a:rPr>
                        <a:t>Lungen-</a:t>
                      </a:r>
                      <a:r>
                        <a:rPr sz="1950" b="1" spc="55" dirty="0">
                          <a:solidFill>
                            <a:srgbClr val="FFFFFF"/>
                          </a:solidFill>
                          <a:latin typeface="Century Gothic"/>
                          <a:cs typeface="Century Gothic"/>
                        </a:rPr>
                        <a:t> </a:t>
                      </a:r>
                      <a:r>
                        <a:rPr sz="1950" b="1" dirty="0">
                          <a:solidFill>
                            <a:srgbClr val="FFFFFF"/>
                          </a:solidFill>
                          <a:latin typeface="Century Gothic"/>
                          <a:cs typeface="Century Gothic"/>
                        </a:rPr>
                        <a:t>oder</a:t>
                      </a:r>
                      <a:r>
                        <a:rPr sz="1950" b="1" spc="50" dirty="0">
                          <a:solidFill>
                            <a:srgbClr val="FFFFFF"/>
                          </a:solidFill>
                          <a:latin typeface="Century Gothic"/>
                          <a:cs typeface="Century Gothic"/>
                        </a:rPr>
                        <a:t> </a:t>
                      </a:r>
                      <a:r>
                        <a:rPr sz="1950" b="1" spc="-10" dirty="0">
                          <a:solidFill>
                            <a:srgbClr val="FFFFFF"/>
                          </a:solidFill>
                          <a:latin typeface="Century Gothic"/>
                          <a:cs typeface="Century Gothic"/>
                        </a:rPr>
                        <a:t>Atemwegserkrankungen</a:t>
                      </a:r>
                      <a:endParaRPr sz="1950">
                        <a:latin typeface="Century Gothic"/>
                        <a:cs typeface="Century Gothic"/>
                      </a:endParaRPr>
                    </a:p>
                  </a:txBody>
                  <a:tcPr marL="0" marR="0" marT="56515"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1C5864"/>
                    </a:solidFill>
                  </a:tcPr>
                </a:tc>
                <a:tc hMerge="1">
                  <a:txBody>
                    <a:bodyPr/>
                    <a:lstStyle/>
                    <a:p>
                      <a:endParaRPr/>
                    </a:p>
                  </a:txBody>
                  <a:tcPr marL="0" marR="0" marT="0" marB="0"/>
                </a:tc>
                <a:extLst>
                  <a:ext uri="{0D108BD9-81ED-4DB2-BD59-A6C34878D82A}">
                    <a16:rowId xmlns:a16="http://schemas.microsoft.com/office/drawing/2014/main" val="10000"/>
                  </a:ext>
                </a:extLst>
              </a:tr>
              <a:tr h="877569">
                <a:tc>
                  <a:txBody>
                    <a:bodyPr/>
                    <a:lstStyle/>
                    <a:p>
                      <a:pPr>
                        <a:lnSpc>
                          <a:spcPct val="100000"/>
                        </a:lnSpc>
                        <a:spcBef>
                          <a:spcPts val="535"/>
                        </a:spcBef>
                      </a:pPr>
                      <a:endParaRPr sz="1650">
                        <a:latin typeface="Times New Roman"/>
                        <a:cs typeface="Times New Roman"/>
                      </a:endParaRPr>
                    </a:p>
                    <a:p>
                      <a:pPr marL="11430" algn="ctr">
                        <a:lnSpc>
                          <a:spcPct val="100000"/>
                        </a:lnSpc>
                        <a:spcBef>
                          <a:spcPts val="5"/>
                        </a:spcBef>
                      </a:pPr>
                      <a:r>
                        <a:rPr sz="1650" b="1" spc="-10" dirty="0">
                          <a:latin typeface="Century Gothic"/>
                          <a:cs typeface="Century Gothic"/>
                        </a:rPr>
                        <a:t>Asthma</a:t>
                      </a:r>
                      <a:endParaRPr sz="1650">
                        <a:latin typeface="Century Gothic"/>
                        <a:cs typeface="Century Gothic"/>
                      </a:endParaRPr>
                    </a:p>
                  </a:txBody>
                  <a:tcPr marL="0" marR="0" marT="67945"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CCD1D2"/>
                    </a:solidFill>
                  </a:tcPr>
                </a:tc>
                <a:tc>
                  <a:txBody>
                    <a:bodyPr/>
                    <a:lstStyle/>
                    <a:p>
                      <a:pPr>
                        <a:lnSpc>
                          <a:spcPct val="100000"/>
                        </a:lnSpc>
                        <a:spcBef>
                          <a:spcPts val="535"/>
                        </a:spcBef>
                      </a:pPr>
                      <a:endParaRPr sz="1650">
                        <a:latin typeface="Times New Roman"/>
                        <a:cs typeface="Times New Roman"/>
                      </a:endParaRPr>
                    </a:p>
                    <a:p>
                      <a:pPr marL="15875" algn="ctr">
                        <a:lnSpc>
                          <a:spcPct val="100000"/>
                        </a:lnSpc>
                        <a:spcBef>
                          <a:spcPts val="5"/>
                        </a:spcBef>
                      </a:pPr>
                      <a:r>
                        <a:rPr sz="1650" b="1" spc="-20" dirty="0">
                          <a:latin typeface="Century Gothic"/>
                          <a:cs typeface="Century Gothic"/>
                        </a:rPr>
                        <a:t>COPD</a:t>
                      </a:r>
                      <a:endParaRPr sz="1650">
                        <a:latin typeface="Century Gothic"/>
                        <a:cs typeface="Century Gothic"/>
                      </a:endParaRPr>
                    </a:p>
                  </a:txBody>
                  <a:tcPr marL="0" marR="0" marT="67945"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CCD1D2"/>
                    </a:solidFill>
                  </a:tcPr>
                </a:tc>
                <a:extLst>
                  <a:ext uri="{0D108BD9-81ED-4DB2-BD59-A6C34878D82A}">
                    <a16:rowId xmlns:a16="http://schemas.microsoft.com/office/drawing/2014/main" val="10001"/>
                  </a:ext>
                </a:extLst>
              </a:tr>
              <a:tr h="1750695">
                <a:tc>
                  <a:txBody>
                    <a:bodyPr/>
                    <a:lstStyle/>
                    <a:p>
                      <a:pPr>
                        <a:lnSpc>
                          <a:spcPct val="100000"/>
                        </a:lnSpc>
                      </a:pPr>
                      <a:endParaRPr sz="1650">
                        <a:latin typeface="Times New Roman"/>
                        <a:cs typeface="Times New Roman"/>
                      </a:endParaRPr>
                    </a:p>
                    <a:p>
                      <a:pPr>
                        <a:lnSpc>
                          <a:spcPct val="100000"/>
                        </a:lnSpc>
                      </a:pPr>
                      <a:endParaRPr sz="1650">
                        <a:latin typeface="Times New Roman"/>
                        <a:cs typeface="Times New Roman"/>
                      </a:endParaRPr>
                    </a:p>
                    <a:p>
                      <a:pPr>
                        <a:lnSpc>
                          <a:spcPct val="100000"/>
                        </a:lnSpc>
                        <a:spcBef>
                          <a:spcPts val="215"/>
                        </a:spcBef>
                      </a:pPr>
                      <a:endParaRPr sz="1650">
                        <a:latin typeface="Times New Roman"/>
                        <a:cs typeface="Times New Roman"/>
                      </a:endParaRPr>
                    </a:p>
                    <a:p>
                      <a:pPr marL="12065" algn="ctr">
                        <a:lnSpc>
                          <a:spcPct val="100000"/>
                        </a:lnSpc>
                      </a:pPr>
                      <a:r>
                        <a:rPr sz="1650" spc="-20" dirty="0">
                          <a:latin typeface="Century Gothic"/>
                          <a:cs typeface="Century Gothic"/>
                        </a:rPr>
                        <a:t>34,2</a:t>
                      </a:r>
                      <a:endParaRPr sz="1650">
                        <a:latin typeface="Century Gothic"/>
                        <a:cs typeface="Century Gothic"/>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7EAEA"/>
                    </a:solidFill>
                  </a:tcPr>
                </a:tc>
                <a:tc>
                  <a:txBody>
                    <a:bodyPr/>
                    <a:lstStyle/>
                    <a:p>
                      <a:pPr>
                        <a:lnSpc>
                          <a:spcPct val="100000"/>
                        </a:lnSpc>
                      </a:pPr>
                      <a:endParaRPr sz="1650">
                        <a:latin typeface="Times New Roman"/>
                        <a:cs typeface="Times New Roman"/>
                      </a:endParaRPr>
                    </a:p>
                    <a:p>
                      <a:pPr>
                        <a:lnSpc>
                          <a:spcPct val="100000"/>
                        </a:lnSpc>
                      </a:pPr>
                      <a:endParaRPr sz="1650">
                        <a:latin typeface="Times New Roman"/>
                        <a:cs typeface="Times New Roman"/>
                      </a:endParaRPr>
                    </a:p>
                    <a:p>
                      <a:pPr>
                        <a:lnSpc>
                          <a:spcPct val="100000"/>
                        </a:lnSpc>
                        <a:spcBef>
                          <a:spcPts val="215"/>
                        </a:spcBef>
                      </a:pPr>
                      <a:endParaRPr sz="1650">
                        <a:latin typeface="Times New Roman"/>
                        <a:cs typeface="Times New Roman"/>
                      </a:endParaRPr>
                    </a:p>
                    <a:p>
                      <a:pPr marL="15875" algn="ctr">
                        <a:lnSpc>
                          <a:spcPct val="100000"/>
                        </a:lnSpc>
                      </a:pPr>
                      <a:r>
                        <a:rPr sz="1650" spc="-20" dirty="0">
                          <a:solidFill>
                            <a:srgbClr val="008000"/>
                          </a:solidFill>
                          <a:latin typeface="Century Gothic"/>
                          <a:cs typeface="Century Gothic"/>
                        </a:rPr>
                        <a:t>44,0</a:t>
                      </a:r>
                      <a:endParaRPr sz="1650">
                        <a:latin typeface="Century Gothic"/>
                        <a:cs typeface="Century Gothic"/>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7EAEA"/>
                    </a:solidFill>
                  </a:tcPr>
                </a:tc>
                <a:extLst>
                  <a:ext uri="{0D108BD9-81ED-4DB2-BD59-A6C34878D82A}">
                    <a16:rowId xmlns:a16="http://schemas.microsoft.com/office/drawing/2014/main" val="10002"/>
                  </a:ext>
                </a:extLst>
              </a:tr>
              <a:tr h="1750695">
                <a:tc>
                  <a:txBody>
                    <a:bodyPr/>
                    <a:lstStyle/>
                    <a:p>
                      <a:pPr>
                        <a:lnSpc>
                          <a:spcPct val="100000"/>
                        </a:lnSpc>
                      </a:pPr>
                      <a:endParaRPr sz="1650">
                        <a:latin typeface="Times New Roman"/>
                        <a:cs typeface="Times New Roman"/>
                      </a:endParaRPr>
                    </a:p>
                    <a:p>
                      <a:pPr>
                        <a:lnSpc>
                          <a:spcPct val="100000"/>
                        </a:lnSpc>
                      </a:pPr>
                      <a:endParaRPr sz="1650">
                        <a:latin typeface="Times New Roman"/>
                        <a:cs typeface="Times New Roman"/>
                      </a:endParaRPr>
                    </a:p>
                    <a:p>
                      <a:pPr>
                        <a:lnSpc>
                          <a:spcPct val="100000"/>
                        </a:lnSpc>
                        <a:spcBef>
                          <a:spcPts val="225"/>
                        </a:spcBef>
                      </a:pPr>
                      <a:endParaRPr sz="1650">
                        <a:latin typeface="Times New Roman"/>
                        <a:cs typeface="Times New Roman"/>
                      </a:endParaRPr>
                    </a:p>
                    <a:p>
                      <a:pPr marL="12065" algn="ctr">
                        <a:lnSpc>
                          <a:spcPct val="100000"/>
                        </a:lnSpc>
                      </a:pPr>
                      <a:r>
                        <a:rPr sz="1650" spc="-20" dirty="0">
                          <a:solidFill>
                            <a:srgbClr val="FF0000"/>
                          </a:solidFill>
                          <a:latin typeface="Century Gothic"/>
                          <a:cs typeface="Century Gothic"/>
                        </a:rPr>
                        <a:t>16,0</a:t>
                      </a:r>
                      <a:endParaRPr sz="1650">
                        <a:latin typeface="Century Gothic"/>
                        <a:cs typeface="Century Gothic"/>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CD1D2"/>
                    </a:solidFill>
                  </a:tcPr>
                </a:tc>
                <a:tc>
                  <a:txBody>
                    <a:bodyPr/>
                    <a:lstStyle/>
                    <a:p>
                      <a:pPr>
                        <a:lnSpc>
                          <a:spcPct val="100000"/>
                        </a:lnSpc>
                      </a:pPr>
                      <a:endParaRPr sz="1650">
                        <a:latin typeface="Times New Roman"/>
                        <a:cs typeface="Times New Roman"/>
                      </a:endParaRPr>
                    </a:p>
                    <a:p>
                      <a:pPr>
                        <a:lnSpc>
                          <a:spcPct val="100000"/>
                        </a:lnSpc>
                      </a:pPr>
                      <a:endParaRPr sz="1650">
                        <a:latin typeface="Times New Roman"/>
                        <a:cs typeface="Times New Roman"/>
                      </a:endParaRPr>
                    </a:p>
                    <a:p>
                      <a:pPr>
                        <a:lnSpc>
                          <a:spcPct val="100000"/>
                        </a:lnSpc>
                        <a:spcBef>
                          <a:spcPts val="225"/>
                        </a:spcBef>
                      </a:pPr>
                      <a:endParaRPr sz="1650">
                        <a:latin typeface="Times New Roman"/>
                        <a:cs typeface="Times New Roman"/>
                      </a:endParaRPr>
                    </a:p>
                    <a:p>
                      <a:pPr marL="15875" algn="ctr">
                        <a:lnSpc>
                          <a:spcPct val="100000"/>
                        </a:lnSpc>
                      </a:pPr>
                      <a:r>
                        <a:rPr sz="1650" spc="-20" dirty="0">
                          <a:latin typeface="Century Gothic"/>
                          <a:cs typeface="Century Gothic"/>
                        </a:rPr>
                        <a:t>26,4</a:t>
                      </a:r>
                      <a:endParaRPr sz="1650">
                        <a:latin typeface="Century Gothic"/>
                        <a:cs typeface="Century Gothic"/>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CD1D2"/>
                    </a:solidFill>
                  </a:tcPr>
                </a:tc>
                <a:extLst>
                  <a:ext uri="{0D108BD9-81ED-4DB2-BD59-A6C34878D82A}">
                    <a16:rowId xmlns:a16="http://schemas.microsoft.com/office/drawing/2014/main" val="10003"/>
                  </a:ext>
                </a:extLst>
              </a:tr>
              <a:tr h="1750695">
                <a:tc>
                  <a:txBody>
                    <a:bodyPr/>
                    <a:lstStyle/>
                    <a:p>
                      <a:pPr>
                        <a:lnSpc>
                          <a:spcPct val="100000"/>
                        </a:lnSpc>
                      </a:pPr>
                      <a:endParaRPr sz="1650">
                        <a:latin typeface="Times New Roman"/>
                        <a:cs typeface="Times New Roman"/>
                      </a:endParaRPr>
                    </a:p>
                    <a:p>
                      <a:pPr>
                        <a:lnSpc>
                          <a:spcPct val="100000"/>
                        </a:lnSpc>
                      </a:pPr>
                      <a:endParaRPr sz="1650">
                        <a:latin typeface="Times New Roman"/>
                        <a:cs typeface="Times New Roman"/>
                      </a:endParaRPr>
                    </a:p>
                    <a:p>
                      <a:pPr>
                        <a:lnSpc>
                          <a:spcPct val="100000"/>
                        </a:lnSpc>
                        <a:spcBef>
                          <a:spcPts val="229"/>
                        </a:spcBef>
                      </a:pPr>
                      <a:endParaRPr sz="1650">
                        <a:latin typeface="Times New Roman"/>
                        <a:cs typeface="Times New Roman"/>
                      </a:endParaRPr>
                    </a:p>
                    <a:p>
                      <a:pPr marL="12065" algn="ctr">
                        <a:lnSpc>
                          <a:spcPct val="100000"/>
                        </a:lnSpc>
                      </a:pPr>
                      <a:r>
                        <a:rPr sz="1650" spc="-20" dirty="0">
                          <a:solidFill>
                            <a:srgbClr val="008000"/>
                          </a:solidFill>
                          <a:latin typeface="Century Gothic"/>
                          <a:cs typeface="Century Gothic"/>
                        </a:rPr>
                        <a:t>52,1</a:t>
                      </a:r>
                      <a:endParaRPr sz="1650">
                        <a:latin typeface="Century Gothic"/>
                        <a:cs typeface="Century Gothic"/>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7EAEA"/>
                    </a:solidFill>
                  </a:tcPr>
                </a:tc>
                <a:tc>
                  <a:txBody>
                    <a:bodyPr/>
                    <a:lstStyle/>
                    <a:p>
                      <a:pPr>
                        <a:lnSpc>
                          <a:spcPct val="100000"/>
                        </a:lnSpc>
                      </a:pPr>
                      <a:endParaRPr sz="1650">
                        <a:latin typeface="Times New Roman"/>
                        <a:cs typeface="Times New Roman"/>
                      </a:endParaRPr>
                    </a:p>
                    <a:p>
                      <a:pPr>
                        <a:lnSpc>
                          <a:spcPct val="100000"/>
                        </a:lnSpc>
                      </a:pPr>
                      <a:endParaRPr sz="1650">
                        <a:latin typeface="Times New Roman"/>
                        <a:cs typeface="Times New Roman"/>
                      </a:endParaRPr>
                    </a:p>
                    <a:p>
                      <a:pPr>
                        <a:lnSpc>
                          <a:spcPct val="100000"/>
                        </a:lnSpc>
                        <a:spcBef>
                          <a:spcPts val="229"/>
                        </a:spcBef>
                      </a:pPr>
                      <a:endParaRPr sz="1650">
                        <a:latin typeface="Times New Roman"/>
                        <a:cs typeface="Times New Roman"/>
                      </a:endParaRPr>
                    </a:p>
                    <a:p>
                      <a:pPr marL="15875" algn="ctr">
                        <a:lnSpc>
                          <a:spcPct val="100000"/>
                        </a:lnSpc>
                      </a:pPr>
                      <a:r>
                        <a:rPr sz="1650" spc="-20" dirty="0">
                          <a:solidFill>
                            <a:srgbClr val="FF0000"/>
                          </a:solidFill>
                          <a:latin typeface="Century Gothic"/>
                          <a:cs typeface="Century Gothic"/>
                        </a:rPr>
                        <a:t>35,2</a:t>
                      </a:r>
                      <a:endParaRPr sz="1650">
                        <a:latin typeface="Century Gothic"/>
                        <a:cs typeface="Century Gothic"/>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7EAEA"/>
                    </a:solidFill>
                  </a:tcPr>
                </a:tc>
                <a:extLst>
                  <a:ext uri="{0D108BD9-81ED-4DB2-BD59-A6C34878D82A}">
                    <a16:rowId xmlns:a16="http://schemas.microsoft.com/office/drawing/2014/main" val="10004"/>
                  </a:ext>
                </a:extLst>
              </a:tr>
              <a:tr h="399415">
                <a:tc>
                  <a:txBody>
                    <a:bodyPr/>
                    <a:lstStyle/>
                    <a:p>
                      <a:pPr marL="11430" algn="ctr">
                        <a:lnSpc>
                          <a:spcPct val="100000"/>
                        </a:lnSpc>
                        <a:spcBef>
                          <a:spcPts val="630"/>
                        </a:spcBef>
                      </a:pPr>
                      <a:r>
                        <a:rPr sz="1650" spc="-10" dirty="0">
                          <a:latin typeface="Century Gothic"/>
                          <a:cs typeface="Century Gothic"/>
                        </a:rPr>
                        <a:t>n=219</a:t>
                      </a:r>
                      <a:endParaRPr sz="1650">
                        <a:latin typeface="Century Gothic"/>
                        <a:cs typeface="Century Gothic"/>
                      </a:endParaRPr>
                    </a:p>
                  </a:txBody>
                  <a:tcPr marL="0" marR="0" marT="8001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tcPr>
                </a:tc>
                <a:tc>
                  <a:txBody>
                    <a:bodyPr/>
                    <a:lstStyle/>
                    <a:p>
                      <a:pPr marL="10795" algn="ctr">
                        <a:lnSpc>
                          <a:spcPct val="100000"/>
                        </a:lnSpc>
                        <a:spcBef>
                          <a:spcPts val="630"/>
                        </a:spcBef>
                      </a:pPr>
                      <a:r>
                        <a:rPr sz="1650" spc="-20" dirty="0">
                          <a:latin typeface="Century Gothic"/>
                          <a:cs typeface="Century Gothic"/>
                        </a:rPr>
                        <a:t>n=91</a:t>
                      </a:r>
                      <a:endParaRPr sz="1650">
                        <a:latin typeface="Century Gothic"/>
                        <a:cs typeface="Century Gothic"/>
                      </a:endParaRPr>
                    </a:p>
                  </a:txBody>
                  <a:tcPr marL="0" marR="0" marT="8001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tcPr>
                </a:tc>
                <a:extLst>
                  <a:ext uri="{0D108BD9-81ED-4DB2-BD59-A6C34878D82A}">
                    <a16:rowId xmlns:a16="http://schemas.microsoft.com/office/drawing/2014/main" val="10005"/>
                  </a:ext>
                </a:extLst>
              </a:tr>
            </a:tbl>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descr="$PPTXTitle"/>
          <p:cNvSpPr txBox="1">
            <a:spLocks noGrp="1"/>
          </p:cNvSpPr>
          <p:nvPr>
            <p:ph type="title"/>
          </p:nvPr>
        </p:nvSpPr>
        <p:spPr>
          <a:xfrm>
            <a:off x="1445816" y="916003"/>
            <a:ext cx="17212310" cy="786130"/>
          </a:xfrm>
          <a:prstGeom prst="rect">
            <a:avLst/>
          </a:prstGeom>
        </p:spPr>
        <p:txBody>
          <a:bodyPr vert="horz" wrap="square" lIns="0" tIns="54610" rIns="0" bIns="0" rtlCol="0">
            <a:spAutoFit/>
          </a:bodyPr>
          <a:lstStyle/>
          <a:p>
            <a:pPr marL="12700" marR="5080">
              <a:lnSpc>
                <a:spcPts val="2850"/>
              </a:lnSpc>
              <a:spcBef>
                <a:spcPts val="430"/>
              </a:spcBef>
              <a:tabLst>
                <a:tab pos="819785" algn="l"/>
                <a:tab pos="1508125" algn="l"/>
                <a:tab pos="3224530" algn="l"/>
                <a:tab pos="4450080" algn="l"/>
                <a:tab pos="5112385" algn="l"/>
                <a:tab pos="5995670" algn="l"/>
                <a:tab pos="6744334" algn="l"/>
                <a:tab pos="7781290" algn="l"/>
                <a:tab pos="8684260" algn="l"/>
                <a:tab pos="9218930" algn="l"/>
                <a:tab pos="9973945" algn="l"/>
                <a:tab pos="10634980" algn="l"/>
                <a:tab pos="11182985" algn="l"/>
                <a:tab pos="11770995" algn="l"/>
                <a:tab pos="12815570" algn="l"/>
                <a:tab pos="14363065" algn="l"/>
                <a:tab pos="15180310" algn="l"/>
              </a:tabLst>
            </a:pPr>
            <a:r>
              <a:rPr spc="-25" dirty="0"/>
              <a:t>41%</a:t>
            </a:r>
            <a:r>
              <a:rPr dirty="0"/>
              <a:t>	</a:t>
            </a:r>
            <a:r>
              <a:rPr spc="-25" dirty="0"/>
              <a:t>der</a:t>
            </a:r>
            <a:r>
              <a:rPr dirty="0"/>
              <a:t>	</a:t>
            </a:r>
            <a:r>
              <a:rPr spc="-10" dirty="0"/>
              <a:t>Befragten</a:t>
            </a:r>
            <a:r>
              <a:rPr dirty="0"/>
              <a:t>	</a:t>
            </a:r>
            <a:r>
              <a:rPr spc="-10" dirty="0"/>
              <a:t>gaben</a:t>
            </a:r>
            <a:r>
              <a:rPr dirty="0"/>
              <a:t>	</a:t>
            </a:r>
            <a:r>
              <a:rPr spc="-25" dirty="0"/>
              <a:t>an,</a:t>
            </a:r>
            <a:r>
              <a:rPr dirty="0"/>
              <a:t>	</a:t>
            </a:r>
            <a:r>
              <a:rPr spc="-20" dirty="0"/>
              <a:t>dass</a:t>
            </a:r>
            <a:r>
              <a:rPr dirty="0"/>
              <a:t>	</a:t>
            </a:r>
            <a:r>
              <a:rPr spc="-20" dirty="0"/>
              <a:t>ihre</a:t>
            </a:r>
            <a:r>
              <a:rPr dirty="0"/>
              <a:t>	</a:t>
            </a:r>
            <a:r>
              <a:rPr spc="-10" dirty="0"/>
              <a:t>Ärztin</a:t>
            </a:r>
            <a:r>
              <a:rPr dirty="0"/>
              <a:t>	</a:t>
            </a:r>
            <a:r>
              <a:rPr spc="-20" dirty="0"/>
              <a:t>oder</a:t>
            </a:r>
            <a:r>
              <a:rPr dirty="0"/>
              <a:t>	</a:t>
            </a:r>
            <a:r>
              <a:rPr spc="-25" dirty="0"/>
              <a:t>ihr</a:t>
            </a:r>
            <a:r>
              <a:rPr dirty="0"/>
              <a:t>	</a:t>
            </a:r>
            <a:r>
              <a:rPr spc="-20" dirty="0"/>
              <a:t>Arzt</a:t>
            </a:r>
            <a:r>
              <a:rPr dirty="0"/>
              <a:t>	</a:t>
            </a:r>
            <a:r>
              <a:rPr spc="-25" dirty="0"/>
              <a:t>die</a:t>
            </a:r>
            <a:r>
              <a:rPr dirty="0"/>
              <a:t>	</a:t>
            </a:r>
            <a:r>
              <a:rPr spc="-25" dirty="0"/>
              <a:t>für</a:t>
            </a:r>
            <a:r>
              <a:rPr dirty="0"/>
              <a:t>	</a:t>
            </a:r>
            <a:r>
              <a:rPr spc="-25" dirty="0"/>
              <a:t>sie</a:t>
            </a:r>
            <a:r>
              <a:rPr dirty="0"/>
              <a:t>	</a:t>
            </a:r>
            <a:r>
              <a:rPr spc="-10" dirty="0"/>
              <a:t>beste</a:t>
            </a:r>
            <a:r>
              <a:rPr dirty="0"/>
              <a:t>	</a:t>
            </a:r>
            <a:r>
              <a:rPr spc="-10" dirty="0"/>
              <a:t>Therapie</a:t>
            </a:r>
            <a:r>
              <a:rPr dirty="0"/>
              <a:t>	</a:t>
            </a:r>
            <a:r>
              <a:rPr spc="-20" dirty="0"/>
              <a:t>sehr</a:t>
            </a:r>
            <a:r>
              <a:rPr dirty="0"/>
              <a:t>	</a:t>
            </a:r>
            <a:r>
              <a:rPr spc="-10" dirty="0"/>
              <a:t>ausreichend </a:t>
            </a:r>
            <a:r>
              <a:rPr dirty="0"/>
              <a:t>besprochen</a:t>
            </a:r>
            <a:r>
              <a:rPr spc="110" dirty="0"/>
              <a:t> </a:t>
            </a:r>
            <a:r>
              <a:rPr dirty="0"/>
              <a:t>und</a:t>
            </a:r>
            <a:r>
              <a:rPr spc="110" dirty="0"/>
              <a:t> </a:t>
            </a:r>
            <a:r>
              <a:rPr dirty="0"/>
              <a:t>gemeinsam</a:t>
            </a:r>
            <a:r>
              <a:rPr spc="130" dirty="0"/>
              <a:t> </a:t>
            </a:r>
            <a:r>
              <a:rPr dirty="0"/>
              <a:t>mit</a:t>
            </a:r>
            <a:r>
              <a:rPr spc="100" dirty="0"/>
              <a:t> </a:t>
            </a:r>
            <a:r>
              <a:rPr dirty="0"/>
              <a:t>ihnen</a:t>
            </a:r>
            <a:r>
              <a:rPr spc="55" dirty="0"/>
              <a:t> </a:t>
            </a:r>
            <a:r>
              <a:rPr dirty="0"/>
              <a:t>entschieden</a:t>
            </a:r>
            <a:r>
              <a:rPr spc="125" dirty="0"/>
              <a:t> </a:t>
            </a:r>
            <a:r>
              <a:rPr spc="-20" dirty="0"/>
              <a:t>hat.</a:t>
            </a:r>
          </a:p>
        </p:txBody>
      </p:sp>
      <p:sp>
        <p:nvSpPr>
          <p:cNvPr id="3" name="object 3"/>
          <p:cNvSpPr txBox="1"/>
          <p:nvPr/>
        </p:nvSpPr>
        <p:spPr>
          <a:xfrm>
            <a:off x="1445816" y="2119062"/>
            <a:ext cx="16967200" cy="324485"/>
          </a:xfrm>
          <a:prstGeom prst="rect">
            <a:avLst/>
          </a:prstGeom>
        </p:spPr>
        <p:txBody>
          <a:bodyPr vert="horz" wrap="square" lIns="0" tIns="13970" rIns="0" bIns="0" rtlCol="0">
            <a:spAutoFit/>
          </a:bodyPr>
          <a:lstStyle/>
          <a:p>
            <a:pPr marL="12700">
              <a:lnSpc>
                <a:spcPct val="100000"/>
              </a:lnSpc>
              <a:spcBef>
                <a:spcPts val="110"/>
              </a:spcBef>
            </a:pPr>
            <a:r>
              <a:rPr sz="1950" dirty="0">
                <a:latin typeface="Century Gothic"/>
                <a:cs typeface="Century Gothic"/>
              </a:rPr>
              <a:t>Hat</a:t>
            </a:r>
            <a:r>
              <a:rPr sz="1950" spc="60" dirty="0">
                <a:latin typeface="Century Gothic"/>
                <a:cs typeface="Century Gothic"/>
              </a:rPr>
              <a:t> </a:t>
            </a:r>
            <a:r>
              <a:rPr sz="1950" dirty="0">
                <a:latin typeface="Century Gothic"/>
                <a:cs typeface="Century Gothic"/>
              </a:rPr>
              <a:t>Ihre</a:t>
            </a:r>
            <a:r>
              <a:rPr sz="1950" spc="55" dirty="0">
                <a:latin typeface="Century Gothic"/>
                <a:cs typeface="Century Gothic"/>
              </a:rPr>
              <a:t> </a:t>
            </a:r>
            <a:r>
              <a:rPr sz="1950" dirty="0">
                <a:latin typeface="Century Gothic"/>
                <a:cs typeface="Century Gothic"/>
              </a:rPr>
              <a:t>Ärztin</a:t>
            </a:r>
            <a:r>
              <a:rPr sz="1950" spc="10" dirty="0">
                <a:latin typeface="Century Gothic"/>
                <a:cs typeface="Century Gothic"/>
              </a:rPr>
              <a:t> </a:t>
            </a:r>
            <a:r>
              <a:rPr sz="1950" dirty="0">
                <a:latin typeface="Century Gothic"/>
                <a:cs typeface="Century Gothic"/>
              </a:rPr>
              <a:t>oder</a:t>
            </a:r>
            <a:r>
              <a:rPr sz="1950" spc="25" dirty="0">
                <a:latin typeface="Century Gothic"/>
                <a:cs typeface="Century Gothic"/>
              </a:rPr>
              <a:t> </a:t>
            </a:r>
            <a:r>
              <a:rPr sz="1950" dirty="0">
                <a:latin typeface="Century Gothic"/>
                <a:cs typeface="Century Gothic"/>
              </a:rPr>
              <a:t>Ihr</a:t>
            </a:r>
            <a:r>
              <a:rPr sz="1950" spc="30" dirty="0">
                <a:latin typeface="Century Gothic"/>
                <a:cs typeface="Century Gothic"/>
              </a:rPr>
              <a:t> </a:t>
            </a:r>
            <a:r>
              <a:rPr sz="1950" dirty="0">
                <a:latin typeface="Century Gothic"/>
                <a:cs typeface="Century Gothic"/>
              </a:rPr>
              <a:t>Arzt</a:t>
            </a:r>
            <a:r>
              <a:rPr sz="1950" spc="5" dirty="0">
                <a:latin typeface="Century Gothic"/>
                <a:cs typeface="Century Gothic"/>
              </a:rPr>
              <a:t> </a:t>
            </a:r>
            <a:r>
              <a:rPr sz="1950" dirty="0">
                <a:latin typeface="Century Gothic"/>
                <a:cs typeface="Century Gothic"/>
              </a:rPr>
              <a:t>die</a:t>
            </a:r>
            <a:r>
              <a:rPr sz="1950" spc="50" dirty="0">
                <a:latin typeface="Century Gothic"/>
                <a:cs typeface="Century Gothic"/>
              </a:rPr>
              <a:t> </a:t>
            </a:r>
            <a:r>
              <a:rPr sz="1950" dirty="0">
                <a:latin typeface="Century Gothic"/>
                <a:cs typeface="Century Gothic"/>
              </a:rPr>
              <a:t>Wahl</a:t>
            </a:r>
            <a:r>
              <a:rPr sz="1950" spc="40" dirty="0">
                <a:latin typeface="Century Gothic"/>
                <a:cs typeface="Century Gothic"/>
              </a:rPr>
              <a:t> </a:t>
            </a:r>
            <a:r>
              <a:rPr sz="1950" dirty="0">
                <a:latin typeface="Century Gothic"/>
                <a:cs typeface="Century Gothic"/>
              </a:rPr>
              <a:t>der</a:t>
            </a:r>
            <a:r>
              <a:rPr sz="1950" spc="85" dirty="0">
                <a:latin typeface="Century Gothic"/>
                <a:cs typeface="Century Gothic"/>
              </a:rPr>
              <a:t> </a:t>
            </a:r>
            <a:r>
              <a:rPr sz="1950" dirty="0">
                <a:latin typeface="Century Gothic"/>
                <a:cs typeface="Century Gothic"/>
              </a:rPr>
              <a:t>für</a:t>
            </a:r>
            <a:r>
              <a:rPr sz="1950" spc="80" dirty="0">
                <a:latin typeface="Century Gothic"/>
                <a:cs typeface="Century Gothic"/>
              </a:rPr>
              <a:t> </a:t>
            </a:r>
            <a:r>
              <a:rPr sz="1950" dirty="0">
                <a:latin typeface="Century Gothic"/>
                <a:cs typeface="Century Gothic"/>
              </a:rPr>
              <a:t>Sie</a:t>
            </a:r>
            <a:r>
              <a:rPr sz="1950" spc="50" dirty="0">
                <a:latin typeface="Century Gothic"/>
                <a:cs typeface="Century Gothic"/>
              </a:rPr>
              <a:t> </a:t>
            </a:r>
            <a:r>
              <a:rPr sz="1950" dirty="0">
                <a:latin typeface="Century Gothic"/>
                <a:cs typeface="Century Gothic"/>
              </a:rPr>
              <a:t>besten</a:t>
            </a:r>
            <a:r>
              <a:rPr sz="1950" spc="70" dirty="0">
                <a:latin typeface="Century Gothic"/>
                <a:cs typeface="Century Gothic"/>
              </a:rPr>
              <a:t> </a:t>
            </a:r>
            <a:r>
              <a:rPr sz="1950" dirty="0">
                <a:latin typeface="Century Gothic"/>
                <a:cs typeface="Century Gothic"/>
              </a:rPr>
              <a:t>Therapie</a:t>
            </a:r>
            <a:r>
              <a:rPr sz="1950" spc="50" dirty="0">
                <a:latin typeface="Century Gothic"/>
                <a:cs typeface="Century Gothic"/>
              </a:rPr>
              <a:t> </a:t>
            </a:r>
            <a:r>
              <a:rPr sz="1950" dirty="0">
                <a:latin typeface="Century Gothic"/>
                <a:cs typeface="Century Gothic"/>
              </a:rPr>
              <a:t>mit</a:t>
            </a:r>
            <a:r>
              <a:rPr sz="1950" spc="5" dirty="0">
                <a:latin typeface="Century Gothic"/>
                <a:cs typeface="Century Gothic"/>
              </a:rPr>
              <a:t> </a:t>
            </a:r>
            <a:r>
              <a:rPr sz="1950" dirty="0">
                <a:latin typeface="Century Gothic"/>
                <a:cs typeface="Century Gothic"/>
              </a:rPr>
              <a:t>Ihnen</a:t>
            </a:r>
            <a:r>
              <a:rPr sz="1950" spc="70" dirty="0">
                <a:latin typeface="Century Gothic"/>
                <a:cs typeface="Century Gothic"/>
              </a:rPr>
              <a:t> </a:t>
            </a:r>
            <a:r>
              <a:rPr sz="1950" dirty="0">
                <a:latin typeface="Century Gothic"/>
                <a:cs typeface="Century Gothic"/>
              </a:rPr>
              <a:t>ausreichend</a:t>
            </a:r>
            <a:r>
              <a:rPr sz="1950" spc="40" dirty="0">
                <a:latin typeface="Century Gothic"/>
                <a:cs typeface="Century Gothic"/>
              </a:rPr>
              <a:t> </a:t>
            </a:r>
            <a:r>
              <a:rPr sz="1950" dirty="0">
                <a:latin typeface="Century Gothic"/>
                <a:cs typeface="Century Gothic"/>
              </a:rPr>
              <a:t>besprochen</a:t>
            </a:r>
            <a:r>
              <a:rPr sz="1950" spc="5" dirty="0">
                <a:latin typeface="Century Gothic"/>
                <a:cs typeface="Century Gothic"/>
              </a:rPr>
              <a:t> </a:t>
            </a:r>
            <a:r>
              <a:rPr sz="1950" dirty="0">
                <a:latin typeface="Century Gothic"/>
                <a:cs typeface="Century Gothic"/>
              </a:rPr>
              <a:t>und</a:t>
            </a:r>
            <a:r>
              <a:rPr sz="1950" spc="40" dirty="0">
                <a:latin typeface="Century Gothic"/>
                <a:cs typeface="Century Gothic"/>
              </a:rPr>
              <a:t> </a:t>
            </a:r>
            <a:r>
              <a:rPr sz="1950" dirty="0">
                <a:latin typeface="Century Gothic"/>
                <a:cs typeface="Century Gothic"/>
              </a:rPr>
              <a:t>gemeinsam</a:t>
            </a:r>
            <a:r>
              <a:rPr sz="1950" spc="25" dirty="0">
                <a:latin typeface="Century Gothic"/>
                <a:cs typeface="Century Gothic"/>
              </a:rPr>
              <a:t> </a:t>
            </a:r>
            <a:r>
              <a:rPr sz="1950" dirty="0">
                <a:latin typeface="Century Gothic"/>
                <a:cs typeface="Century Gothic"/>
              </a:rPr>
              <a:t>mit</a:t>
            </a:r>
            <a:r>
              <a:rPr sz="1950" spc="70" dirty="0">
                <a:latin typeface="Century Gothic"/>
                <a:cs typeface="Century Gothic"/>
              </a:rPr>
              <a:t> </a:t>
            </a:r>
            <a:r>
              <a:rPr sz="1950" dirty="0">
                <a:latin typeface="Century Gothic"/>
                <a:cs typeface="Century Gothic"/>
              </a:rPr>
              <a:t>Ihnen</a:t>
            </a:r>
            <a:r>
              <a:rPr sz="1950" spc="70" dirty="0">
                <a:latin typeface="Century Gothic"/>
                <a:cs typeface="Century Gothic"/>
              </a:rPr>
              <a:t> </a:t>
            </a:r>
            <a:r>
              <a:rPr sz="1950" spc="-10" dirty="0">
                <a:latin typeface="Century Gothic"/>
                <a:cs typeface="Century Gothic"/>
              </a:rPr>
              <a:t>entschieden?</a:t>
            </a:r>
            <a:endParaRPr sz="1950">
              <a:latin typeface="Century Gothic"/>
              <a:cs typeface="Century Gothic"/>
            </a:endParaRPr>
          </a:p>
        </p:txBody>
      </p:sp>
      <p:grpSp>
        <p:nvGrpSpPr>
          <p:cNvPr id="4" name="object 4"/>
          <p:cNvGrpSpPr/>
          <p:nvPr/>
        </p:nvGrpSpPr>
        <p:grpSpPr>
          <a:xfrm>
            <a:off x="5713718" y="4345188"/>
            <a:ext cx="2164080" cy="5186045"/>
            <a:chOff x="5713718" y="4345188"/>
            <a:chExt cx="2164080" cy="5186045"/>
          </a:xfrm>
        </p:grpSpPr>
        <p:sp>
          <p:nvSpPr>
            <p:cNvPr id="5" name="object 5"/>
            <p:cNvSpPr/>
            <p:nvPr/>
          </p:nvSpPr>
          <p:spPr>
            <a:xfrm>
              <a:off x="5721413" y="4544964"/>
              <a:ext cx="2156460" cy="4786630"/>
            </a:xfrm>
            <a:custGeom>
              <a:avLst/>
              <a:gdLst/>
              <a:ahLst/>
              <a:cxnLst/>
              <a:rect l="l" t="t" r="r" b="b"/>
              <a:pathLst>
                <a:path w="2156459" h="4786630">
                  <a:moveTo>
                    <a:pt x="52755" y="3889133"/>
                  </a:moveTo>
                  <a:lnTo>
                    <a:pt x="0" y="3889133"/>
                  </a:lnTo>
                  <a:lnTo>
                    <a:pt x="0" y="4786058"/>
                  </a:lnTo>
                  <a:lnTo>
                    <a:pt x="52755" y="4786058"/>
                  </a:lnTo>
                  <a:lnTo>
                    <a:pt x="52755" y="3889133"/>
                  </a:lnTo>
                  <a:close/>
                </a:path>
                <a:path w="2156459" h="4786630">
                  <a:moveTo>
                    <a:pt x="346748" y="2592692"/>
                  </a:moveTo>
                  <a:lnTo>
                    <a:pt x="0" y="2592692"/>
                  </a:lnTo>
                  <a:lnTo>
                    <a:pt x="0" y="3489604"/>
                  </a:lnTo>
                  <a:lnTo>
                    <a:pt x="346748" y="3489604"/>
                  </a:lnTo>
                  <a:lnTo>
                    <a:pt x="346748" y="2592692"/>
                  </a:lnTo>
                  <a:close/>
                </a:path>
                <a:path w="2156459" h="4786630">
                  <a:moveTo>
                    <a:pt x="1763903" y="0"/>
                  </a:moveTo>
                  <a:lnTo>
                    <a:pt x="0" y="0"/>
                  </a:lnTo>
                  <a:lnTo>
                    <a:pt x="0" y="896924"/>
                  </a:lnTo>
                  <a:lnTo>
                    <a:pt x="1763903" y="896924"/>
                  </a:lnTo>
                  <a:lnTo>
                    <a:pt x="1763903" y="0"/>
                  </a:lnTo>
                  <a:close/>
                </a:path>
                <a:path w="2156459" h="4786630">
                  <a:moveTo>
                    <a:pt x="2155888" y="1296339"/>
                  </a:moveTo>
                  <a:lnTo>
                    <a:pt x="0" y="1296339"/>
                  </a:lnTo>
                  <a:lnTo>
                    <a:pt x="0" y="2193264"/>
                  </a:lnTo>
                  <a:lnTo>
                    <a:pt x="2155888" y="2193264"/>
                  </a:lnTo>
                  <a:lnTo>
                    <a:pt x="2155888" y="1296339"/>
                  </a:lnTo>
                  <a:close/>
                </a:path>
              </a:pathLst>
            </a:custGeom>
            <a:solidFill>
              <a:srgbClr val="89ACAC"/>
            </a:solidFill>
          </p:spPr>
          <p:txBody>
            <a:bodyPr wrap="square" lIns="0" tIns="0" rIns="0" bIns="0" rtlCol="0"/>
            <a:lstStyle/>
            <a:p>
              <a:endParaRPr/>
            </a:p>
          </p:txBody>
        </p:sp>
        <p:sp>
          <p:nvSpPr>
            <p:cNvPr id="6" name="object 6"/>
            <p:cNvSpPr/>
            <p:nvPr/>
          </p:nvSpPr>
          <p:spPr>
            <a:xfrm>
              <a:off x="5717645" y="4345188"/>
              <a:ext cx="0" cy="5186045"/>
            </a:xfrm>
            <a:custGeom>
              <a:avLst/>
              <a:gdLst/>
              <a:ahLst/>
              <a:cxnLst/>
              <a:rect l="l" t="t" r="r" b="b"/>
              <a:pathLst>
                <a:path h="5186045">
                  <a:moveTo>
                    <a:pt x="0" y="0"/>
                  </a:moveTo>
                  <a:lnTo>
                    <a:pt x="0" y="5185581"/>
                  </a:lnTo>
                </a:path>
              </a:pathLst>
            </a:custGeom>
            <a:ln w="7853">
              <a:solidFill>
                <a:srgbClr val="D9D9D9"/>
              </a:solidFill>
            </a:ln>
          </p:spPr>
          <p:txBody>
            <a:bodyPr wrap="square" lIns="0" tIns="0" rIns="0" bIns="0" rtlCol="0"/>
            <a:lstStyle/>
            <a:p>
              <a:endParaRPr/>
            </a:p>
          </p:txBody>
        </p:sp>
      </p:grpSp>
      <p:sp>
        <p:nvSpPr>
          <p:cNvPr id="7" name="object 7"/>
          <p:cNvSpPr txBox="1"/>
          <p:nvPr/>
        </p:nvSpPr>
        <p:spPr>
          <a:xfrm>
            <a:off x="7538691" y="4848847"/>
            <a:ext cx="429259" cy="278765"/>
          </a:xfrm>
          <a:prstGeom prst="rect">
            <a:avLst/>
          </a:prstGeom>
        </p:spPr>
        <p:txBody>
          <a:bodyPr vert="horz" wrap="square" lIns="0" tIns="13970" rIns="0" bIns="0" rtlCol="0">
            <a:spAutoFit/>
          </a:bodyPr>
          <a:lstStyle/>
          <a:p>
            <a:pPr marL="12700">
              <a:lnSpc>
                <a:spcPct val="100000"/>
              </a:lnSpc>
              <a:spcBef>
                <a:spcPts val="110"/>
              </a:spcBef>
            </a:pPr>
            <a:r>
              <a:rPr sz="1650" spc="-20" dirty="0">
                <a:latin typeface="Century Gothic"/>
                <a:cs typeface="Century Gothic"/>
              </a:rPr>
              <a:t>40.8</a:t>
            </a:r>
            <a:endParaRPr sz="1650">
              <a:latin typeface="Century Gothic"/>
              <a:cs typeface="Century Gothic"/>
            </a:endParaRPr>
          </a:p>
        </p:txBody>
      </p:sp>
      <p:sp>
        <p:nvSpPr>
          <p:cNvPr id="15" name="object 15"/>
          <p:cNvSpPr txBox="1"/>
          <p:nvPr/>
        </p:nvSpPr>
        <p:spPr>
          <a:xfrm>
            <a:off x="1445816" y="9930907"/>
            <a:ext cx="2349500" cy="223520"/>
          </a:xfrm>
          <a:prstGeom prst="rect">
            <a:avLst/>
          </a:prstGeom>
        </p:spPr>
        <p:txBody>
          <a:bodyPr vert="horz" wrap="square" lIns="0" tIns="8890" rIns="0" bIns="0" rtlCol="0">
            <a:spAutoFit/>
          </a:bodyPr>
          <a:lstStyle/>
          <a:p>
            <a:pPr marL="12700">
              <a:lnSpc>
                <a:spcPct val="100000"/>
              </a:lnSpc>
              <a:spcBef>
                <a:spcPts val="70"/>
              </a:spcBef>
            </a:pPr>
            <a:r>
              <a:rPr sz="1300" dirty="0">
                <a:solidFill>
                  <a:srgbClr val="393843"/>
                </a:solidFill>
                <a:latin typeface="Century Gothic"/>
                <a:cs typeface="Century Gothic"/>
              </a:rPr>
              <a:t>In</a:t>
            </a:r>
            <a:r>
              <a:rPr sz="1300" spc="50" dirty="0">
                <a:solidFill>
                  <a:srgbClr val="393843"/>
                </a:solidFill>
                <a:latin typeface="Century Gothic"/>
                <a:cs typeface="Century Gothic"/>
              </a:rPr>
              <a:t> </a:t>
            </a:r>
            <a:r>
              <a:rPr sz="1300" dirty="0">
                <a:solidFill>
                  <a:srgbClr val="393843"/>
                </a:solidFill>
                <a:latin typeface="Century Gothic"/>
                <a:cs typeface="Century Gothic"/>
              </a:rPr>
              <a:t>%,</a:t>
            </a:r>
            <a:r>
              <a:rPr sz="1300" spc="10" dirty="0">
                <a:solidFill>
                  <a:srgbClr val="393843"/>
                </a:solidFill>
                <a:latin typeface="Century Gothic"/>
                <a:cs typeface="Century Gothic"/>
              </a:rPr>
              <a:t> </a:t>
            </a:r>
            <a:r>
              <a:rPr sz="1300" dirty="0">
                <a:solidFill>
                  <a:srgbClr val="393843"/>
                </a:solidFill>
                <a:latin typeface="Century Gothic"/>
                <a:cs typeface="Century Gothic"/>
              </a:rPr>
              <a:t>Einfachantwort</a:t>
            </a:r>
            <a:r>
              <a:rPr sz="1300" spc="5" dirty="0">
                <a:solidFill>
                  <a:srgbClr val="393843"/>
                </a:solidFill>
                <a:latin typeface="Century Gothic"/>
                <a:cs typeface="Century Gothic"/>
              </a:rPr>
              <a:t> </a:t>
            </a:r>
            <a:r>
              <a:rPr sz="1300" dirty="0">
                <a:solidFill>
                  <a:srgbClr val="393843"/>
                </a:solidFill>
                <a:latin typeface="Century Gothic"/>
                <a:cs typeface="Century Gothic"/>
              </a:rPr>
              <a:t>|</a:t>
            </a:r>
            <a:r>
              <a:rPr sz="1300" spc="25" dirty="0">
                <a:solidFill>
                  <a:srgbClr val="393843"/>
                </a:solidFill>
                <a:latin typeface="Century Gothic"/>
                <a:cs typeface="Century Gothic"/>
              </a:rPr>
              <a:t> </a:t>
            </a:r>
            <a:r>
              <a:rPr sz="1300" spc="-20" dirty="0">
                <a:solidFill>
                  <a:srgbClr val="393843"/>
                </a:solidFill>
                <a:latin typeface="Century Gothic"/>
                <a:cs typeface="Century Gothic"/>
              </a:rPr>
              <a:t>n=309</a:t>
            </a:r>
            <a:endParaRPr sz="1300">
              <a:latin typeface="Century Gothic"/>
              <a:cs typeface="Century Gothic"/>
            </a:endParaRPr>
          </a:p>
        </p:txBody>
      </p:sp>
      <p:sp>
        <p:nvSpPr>
          <p:cNvPr id="16" name="object 16"/>
          <p:cNvSpPr txBox="1">
            <a:spLocks noGrp="1"/>
          </p:cNvSpPr>
          <p:nvPr>
            <p:ph type="sldNum" sz="quarter" idx="7"/>
          </p:nvPr>
        </p:nvSpPr>
        <p:spPr>
          <a:prstGeom prst="rect">
            <a:avLst/>
          </a:prstGeom>
        </p:spPr>
        <p:txBody>
          <a:bodyPr vert="horz" wrap="square" lIns="0" tIns="12065" rIns="0" bIns="0" rtlCol="0">
            <a:spAutoFit/>
          </a:bodyPr>
          <a:lstStyle/>
          <a:p>
            <a:pPr marL="12700">
              <a:lnSpc>
                <a:spcPct val="100000"/>
              </a:lnSpc>
              <a:spcBef>
                <a:spcPts val="95"/>
              </a:spcBef>
            </a:pPr>
            <a:r>
              <a:rPr dirty="0"/>
              <a:t>Signifikante</a:t>
            </a:r>
            <a:r>
              <a:rPr spc="180" dirty="0"/>
              <a:t> </a:t>
            </a:r>
            <a:r>
              <a:rPr dirty="0"/>
              <a:t>Unterschiede:</a:t>
            </a:r>
            <a:r>
              <a:rPr spc="170" dirty="0"/>
              <a:t> </a:t>
            </a:r>
            <a:r>
              <a:rPr dirty="0">
                <a:solidFill>
                  <a:srgbClr val="008000"/>
                </a:solidFill>
              </a:rPr>
              <a:t>grün=sig.</a:t>
            </a:r>
            <a:r>
              <a:rPr spc="190" dirty="0">
                <a:solidFill>
                  <a:srgbClr val="008000"/>
                </a:solidFill>
              </a:rPr>
              <a:t> </a:t>
            </a:r>
            <a:r>
              <a:rPr dirty="0">
                <a:solidFill>
                  <a:srgbClr val="008000"/>
                </a:solidFill>
              </a:rPr>
              <a:t>höher</a:t>
            </a:r>
            <a:r>
              <a:rPr spc="150" dirty="0">
                <a:solidFill>
                  <a:srgbClr val="008000"/>
                </a:solidFill>
              </a:rPr>
              <a:t> </a:t>
            </a:r>
            <a:r>
              <a:rPr dirty="0"/>
              <a:t>/</a:t>
            </a:r>
            <a:r>
              <a:rPr spc="175" dirty="0"/>
              <a:t> </a:t>
            </a:r>
            <a:r>
              <a:rPr dirty="0">
                <a:solidFill>
                  <a:srgbClr val="FF0000"/>
                </a:solidFill>
              </a:rPr>
              <a:t>rot=sig.</a:t>
            </a:r>
            <a:r>
              <a:rPr spc="190" dirty="0">
                <a:solidFill>
                  <a:srgbClr val="FF0000"/>
                </a:solidFill>
              </a:rPr>
              <a:t> </a:t>
            </a:r>
            <a:r>
              <a:rPr spc="-10" dirty="0">
                <a:solidFill>
                  <a:srgbClr val="FF0000"/>
                </a:solidFill>
              </a:rPr>
              <a:t>niedriger</a:t>
            </a:r>
          </a:p>
          <a:p>
            <a:pPr marR="43180" algn="r">
              <a:lnSpc>
                <a:spcPct val="100000"/>
              </a:lnSpc>
              <a:spcBef>
                <a:spcPts val="1170"/>
              </a:spcBef>
            </a:pPr>
            <a:r>
              <a:rPr sz="1300" dirty="0">
                <a:solidFill>
                  <a:srgbClr val="393843"/>
                </a:solidFill>
              </a:rPr>
              <a:t>Seite</a:t>
            </a:r>
            <a:r>
              <a:rPr sz="1300" spc="5" dirty="0">
                <a:solidFill>
                  <a:srgbClr val="393843"/>
                </a:solidFill>
              </a:rPr>
              <a:t> </a:t>
            </a:r>
            <a:r>
              <a:rPr sz="1300" b="1" spc="-25" dirty="0">
                <a:solidFill>
                  <a:srgbClr val="393843"/>
                </a:solidFill>
                <a:latin typeface="Century Gothic"/>
                <a:cs typeface="Century Gothic"/>
              </a:rPr>
              <a:t>15</a:t>
            </a:r>
            <a:endParaRPr sz="1300">
              <a:latin typeface="Century Gothic"/>
              <a:cs typeface="Century Gothic"/>
            </a:endParaRPr>
          </a:p>
        </p:txBody>
      </p:sp>
      <p:sp>
        <p:nvSpPr>
          <p:cNvPr id="8" name="object 8"/>
          <p:cNvSpPr txBox="1"/>
          <p:nvPr/>
        </p:nvSpPr>
        <p:spPr>
          <a:xfrm>
            <a:off x="7931405" y="6147494"/>
            <a:ext cx="429259" cy="278765"/>
          </a:xfrm>
          <a:prstGeom prst="rect">
            <a:avLst/>
          </a:prstGeom>
        </p:spPr>
        <p:txBody>
          <a:bodyPr vert="horz" wrap="square" lIns="0" tIns="13970" rIns="0" bIns="0" rtlCol="0">
            <a:spAutoFit/>
          </a:bodyPr>
          <a:lstStyle/>
          <a:p>
            <a:pPr marL="12700">
              <a:lnSpc>
                <a:spcPct val="100000"/>
              </a:lnSpc>
              <a:spcBef>
                <a:spcPts val="110"/>
              </a:spcBef>
            </a:pPr>
            <a:r>
              <a:rPr sz="1650" spc="-20" dirty="0">
                <a:latin typeface="Century Gothic"/>
                <a:cs typeface="Century Gothic"/>
              </a:rPr>
              <a:t>49.8</a:t>
            </a:r>
            <a:endParaRPr sz="1650">
              <a:latin typeface="Century Gothic"/>
              <a:cs typeface="Century Gothic"/>
            </a:endParaRPr>
          </a:p>
        </p:txBody>
      </p:sp>
      <p:sp>
        <p:nvSpPr>
          <p:cNvPr id="9" name="object 9"/>
          <p:cNvSpPr txBox="1"/>
          <p:nvPr/>
        </p:nvSpPr>
        <p:spPr>
          <a:xfrm>
            <a:off x="6121529" y="7445878"/>
            <a:ext cx="315595" cy="279400"/>
          </a:xfrm>
          <a:prstGeom prst="rect">
            <a:avLst/>
          </a:prstGeom>
        </p:spPr>
        <p:txBody>
          <a:bodyPr vert="horz" wrap="square" lIns="0" tIns="14605" rIns="0" bIns="0" rtlCol="0">
            <a:spAutoFit/>
          </a:bodyPr>
          <a:lstStyle/>
          <a:p>
            <a:pPr marL="12700">
              <a:lnSpc>
                <a:spcPct val="100000"/>
              </a:lnSpc>
              <a:spcBef>
                <a:spcPts val="115"/>
              </a:spcBef>
            </a:pPr>
            <a:r>
              <a:rPr sz="1650" spc="-25" dirty="0">
                <a:latin typeface="Century Gothic"/>
                <a:cs typeface="Century Gothic"/>
              </a:rPr>
              <a:t>8.1</a:t>
            </a:r>
            <a:endParaRPr sz="1650">
              <a:latin typeface="Century Gothic"/>
              <a:cs typeface="Century Gothic"/>
            </a:endParaRPr>
          </a:p>
        </p:txBody>
      </p:sp>
      <p:sp>
        <p:nvSpPr>
          <p:cNvPr id="10" name="object 10"/>
          <p:cNvSpPr txBox="1"/>
          <p:nvPr/>
        </p:nvSpPr>
        <p:spPr>
          <a:xfrm>
            <a:off x="3678349" y="8744525"/>
            <a:ext cx="2464435" cy="279400"/>
          </a:xfrm>
          <a:prstGeom prst="rect">
            <a:avLst/>
          </a:prstGeom>
        </p:spPr>
        <p:txBody>
          <a:bodyPr vert="horz" wrap="square" lIns="0" tIns="14605" rIns="0" bIns="0" rtlCol="0">
            <a:spAutoFit/>
          </a:bodyPr>
          <a:lstStyle/>
          <a:p>
            <a:pPr marL="12700">
              <a:lnSpc>
                <a:spcPct val="100000"/>
              </a:lnSpc>
              <a:spcBef>
                <a:spcPts val="115"/>
              </a:spcBef>
              <a:tabLst>
                <a:tab pos="2160905" algn="l"/>
              </a:tabLst>
            </a:pPr>
            <a:r>
              <a:rPr sz="2475" spc="-15" baseline="3367" dirty="0">
                <a:latin typeface="Century Gothic"/>
                <a:cs typeface="Century Gothic"/>
              </a:rPr>
              <a:t>Sehr</a:t>
            </a:r>
            <a:r>
              <a:rPr sz="2475" spc="-157" baseline="3367" dirty="0">
                <a:latin typeface="Century Gothic"/>
                <a:cs typeface="Century Gothic"/>
              </a:rPr>
              <a:t> </a:t>
            </a:r>
            <a:r>
              <a:rPr sz="2475" spc="-15" baseline="3367" dirty="0">
                <a:latin typeface="Century Gothic"/>
                <a:cs typeface="Century Gothic"/>
              </a:rPr>
              <a:t>unzureichend</a:t>
            </a:r>
            <a:r>
              <a:rPr sz="2475" baseline="3367" dirty="0">
                <a:latin typeface="Century Gothic"/>
                <a:cs typeface="Century Gothic"/>
              </a:rPr>
              <a:t>	</a:t>
            </a:r>
            <a:r>
              <a:rPr sz="1650" spc="-25" dirty="0">
                <a:latin typeface="Century Gothic"/>
                <a:cs typeface="Century Gothic"/>
              </a:rPr>
              <a:t>1.3</a:t>
            </a:r>
            <a:endParaRPr sz="1650">
              <a:latin typeface="Century Gothic"/>
              <a:cs typeface="Century Gothic"/>
            </a:endParaRPr>
          </a:p>
        </p:txBody>
      </p:sp>
      <p:sp>
        <p:nvSpPr>
          <p:cNvPr id="11" name="object 11"/>
          <p:cNvSpPr txBox="1"/>
          <p:nvPr/>
        </p:nvSpPr>
        <p:spPr>
          <a:xfrm>
            <a:off x="3795817" y="4838430"/>
            <a:ext cx="1745614" cy="279400"/>
          </a:xfrm>
          <a:prstGeom prst="rect">
            <a:avLst/>
          </a:prstGeom>
        </p:spPr>
        <p:txBody>
          <a:bodyPr vert="horz" wrap="square" lIns="0" tIns="14605" rIns="0" bIns="0" rtlCol="0">
            <a:spAutoFit/>
          </a:bodyPr>
          <a:lstStyle/>
          <a:p>
            <a:pPr marL="12700">
              <a:lnSpc>
                <a:spcPct val="100000"/>
              </a:lnSpc>
              <a:spcBef>
                <a:spcPts val="115"/>
              </a:spcBef>
            </a:pPr>
            <a:r>
              <a:rPr sz="1650" spc="-20" dirty="0">
                <a:latin typeface="Century Gothic"/>
                <a:cs typeface="Century Gothic"/>
              </a:rPr>
              <a:t>Sehr</a:t>
            </a:r>
            <a:r>
              <a:rPr sz="1650" spc="-70" dirty="0">
                <a:latin typeface="Century Gothic"/>
                <a:cs typeface="Century Gothic"/>
              </a:rPr>
              <a:t> </a:t>
            </a:r>
            <a:r>
              <a:rPr sz="1650" spc="-10" dirty="0">
                <a:latin typeface="Century Gothic"/>
                <a:cs typeface="Century Gothic"/>
              </a:rPr>
              <a:t>ausreichend</a:t>
            </a:r>
            <a:endParaRPr sz="1650">
              <a:latin typeface="Century Gothic"/>
              <a:cs typeface="Century Gothic"/>
            </a:endParaRPr>
          </a:p>
        </p:txBody>
      </p:sp>
      <p:sp>
        <p:nvSpPr>
          <p:cNvPr id="12" name="object 12"/>
          <p:cNvSpPr txBox="1"/>
          <p:nvPr/>
        </p:nvSpPr>
        <p:spPr>
          <a:xfrm>
            <a:off x="3787756" y="6137076"/>
            <a:ext cx="1755775" cy="279400"/>
          </a:xfrm>
          <a:prstGeom prst="rect">
            <a:avLst/>
          </a:prstGeom>
        </p:spPr>
        <p:txBody>
          <a:bodyPr vert="horz" wrap="square" lIns="0" tIns="14605" rIns="0" bIns="0" rtlCol="0">
            <a:spAutoFit/>
          </a:bodyPr>
          <a:lstStyle/>
          <a:p>
            <a:pPr marL="12700">
              <a:lnSpc>
                <a:spcPct val="100000"/>
              </a:lnSpc>
              <a:spcBef>
                <a:spcPts val="115"/>
              </a:spcBef>
            </a:pPr>
            <a:r>
              <a:rPr sz="1650" dirty="0">
                <a:latin typeface="Century Gothic"/>
                <a:cs typeface="Century Gothic"/>
              </a:rPr>
              <a:t>Eher</a:t>
            </a:r>
            <a:r>
              <a:rPr sz="1650" spc="-95" dirty="0">
                <a:latin typeface="Century Gothic"/>
                <a:cs typeface="Century Gothic"/>
              </a:rPr>
              <a:t> </a:t>
            </a:r>
            <a:r>
              <a:rPr sz="1650" spc="-20" dirty="0">
                <a:latin typeface="Century Gothic"/>
                <a:cs typeface="Century Gothic"/>
              </a:rPr>
              <a:t>ausreichend</a:t>
            </a:r>
            <a:endParaRPr sz="1650">
              <a:latin typeface="Century Gothic"/>
              <a:cs typeface="Century Gothic"/>
            </a:endParaRPr>
          </a:p>
        </p:txBody>
      </p:sp>
      <p:sp>
        <p:nvSpPr>
          <p:cNvPr id="13" name="object 13"/>
          <p:cNvSpPr txBox="1"/>
          <p:nvPr/>
        </p:nvSpPr>
        <p:spPr>
          <a:xfrm>
            <a:off x="3670287" y="7436194"/>
            <a:ext cx="1874520" cy="278765"/>
          </a:xfrm>
          <a:prstGeom prst="rect">
            <a:avLst/>
          </a:prstGeom>
        </p:spPr>
        <p:txBody>
          <a:bodyPr vert="horz" wrap="square" lIns="0" tIns="13970" rIns="0" bIns="0" rtlCol="0">
            <a:spAutoFit/>
          </a:bodyPr>
          <a:lstStyle/>
          <a:p>
            <a:pPr marL="12700">
              <a:lnSpc>
                <a:spcPct val="100000"/>
              </a:lnSpc>
              <a:spcBef>
                <a:spcPts val="110"/>
              </a:spcBef>
            </a:pPr>
            <a:r>
              <a:rPr sz="1650" dirty="0">
                <a:latin typeface="Century Gothic"/>
                <a:cs typeface="Century Gothic"/>
              </a:rPr>
              <a:t>Eher</a:t>
            </a:r>
            <a:r>
              <a:rPr sz="1650" spc="-95" dirty="0">
                <a:latin typeface="Century Gothic"/>
                <a:cs typeface="Century Gothic"/>
              </a:rPr>
              <a:t> </a:t>
            </a:r>
            <a:r>
              <a:rPr sz="1650" spc="-20" dirty="0">
                <a:latin typeface="Century Gothic"/>
                <a:cs typeface="Century Gothic"/>
              </a:rPr>
              <a:t>unzureichend</a:t>
            </a:r>
            <a:endParaRPr sz="1650">
              <a:latin typeface="Century Gothic"/>
              <a:cs typeface="Century Gothic"/>
            </a:endParaRPr>
          </a:p>
        </p:txBody>
      </p:sp>
      <p:graphicFrame>
        <p:nvGraphicFramePr>
          <p:cNvPr id="14" name="object 14"/>
          <p:cNvGraphicFramePr>
            <a:graphicFrameLocks noGrp="1"/>
          </p:cNvGraphicFramePr>
          <p:nvPr/>
        </p:nvGraphicFramePr>
        <p:xfrm>
          <a:off x="10042731" y="2921535"/>
          <a:ext cx="8677909" cy="7068185"/>
        </p:xfrm>
        <a:graphic>
          <a:graphicData uri="http://schemas.openxmlformats.org/drawingml/2006/table">
            <a:tbl>
              <a:tblPr firstRow="1" bandRow="1">
                <a:tableStyleId>{2D5ABB26-0587-4C30-8999-92F81FD0307C}</a:tableStyleId>
              </a:tblPr>
              <a:tblGrid>
                <a:gridCol w="4593590">
                  <a:extLst>
                    <a:ext uri="{9D8B030D-6E8A-4147-A177-3AD203B41FA5}">
                      <a16:colId xmlns:a16="http://schemas.microsoft.com/office/drawing/2014/main" val="20000"/>
                    </a:ext>
                  </a:extLst>
                </a:gridCol>
                <a:gridCol w="4084319">
                  <a:extLst>
                    <a:ext uri="{9D8B030D-6E8A-4147-A177-3AD203B41FA5}">
                      <a16:colId xmlns:a16="http://schemas.microsoft.com/office/drawing/2014/main" val="20001"/>
                    </a:ext>
                  </a:extLst>
                </a:gridCol>
              </a:tblGrid>
              <a:tr h="408305">
                <a:tc gridSpan="2">
                  <a:txBody>
                    <a:bodyPr/>
                    <a:lstStyle/>
                    <a:p>
                      <a:pPr marL="2540" algn="ctr">
                        <a:lnSpc>
                          <a:spcPct val="100000"/>
                        </a:lnSpc>
                        <a:spcBef>
                          <a:spcPts val="445"/>
                        </a:spcBef>
                      </a:pPr>
                      <a:r>
                        <a:rPr sz="1950" b="1" dirty="0">
                          <a:solidFill>
                            <a:srgbClr val="FFFFFF"/>
                          </a:solidFill>
                          <a:latin typeface="Century Gothic"/>
                          <a:cs typeface="Century Gothic"/>
                        </a:rPr>
                        <a:t>Lungen-</a:t>
                      </a:r>
                      <a:r>
                        <a:rPr sz="1950" b="1" spc="55" dirty="0">
                          <a:solidFill>
                            <a:srgbClr val="FFFFFF"/>
                          </a:solidFill>
                          <a:latin typeface="Century Gothic"/>
                          <a:cs typeface="Century Gothic"/>
                        </a:rPr>
                        <a:t> </a:t>
                      </a:r>
                      <a:r>
                        <a:rPr sz="1950" b="1" dirty="0">
                          <a:solidFill>
                            <a:srgbClr val="FFFFFF"/>
                          </a:solidFill>
                          <a:latin typeface="Century Gothic"/>
                          <a:cs typeface="Century Gothic"/>
                        </a:rPr>
                        <a:t>oder</a:t>
                      </a:r>
                      <a:r>
                        <a:rPr sz="1950" b="1" spc="50" dirty="0">
                          <a:solidFill>
                            <a:srgbClr val="FFFFFF"/>
                          </a:solidFill>
                          <a:latin typeface="Century Gothic"/>
                          <a:cs typeface="Century Gothic"/>
                        </a:rPr>
                        <a:t> </a:t>
                      </a:r>
                      <a:r>
                        <a:rPr sz="1950" b="1" spc="-10" dirty="0">
                          <a:solidFill>
                            <a:srgbClr val="FFFFFF"/>
                          </a:solidFill>
                          <a:latin typeface="Century Gothic"/>
                          <a:cs typeface="Century Gothic"/>
                        </a:rPr>
                        <a:t>Atemwegserkrankungen</a:t>
                      </a:r>
                      <a:endParaRPr sz="1950">
                        <a:latin typeface="Century Gothic"/>
                        <a:cs typeface="Century Gothic"/>
                      </a:endParaRPr>
                    </a:p>
                  </a:txBody>
                  <a:tcPr marL="0" marR="0" marT="56515"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1C5864"/>
                    </a:solidFill>
                  </a:tcPr>
                </a:tc>
                <a:tc hMerge="1">
                  <a:txBody>
                    <a:bodyPr/>
                    <a:lstStyle/>
                    <a:p>
                      <a:endParaRPr/>
                    </a:p>
                  </a:txBody>
                  <a:tcPr marL="0" marR="0" marT="0" marB="0"/>
                </a:tc>
                <a:extLst>
                  <a:ext uri="{0D108BD9-81ED-4DB2-BD59-A6C34878D82A}">
                    <a16:rowId xmlns:a16="http://schemas.microsoft.com/office/drawing/2014/main" val="10000"/>
                  </a:ext>
                </a:extLst>
              </a:tr>
              <a:tr h="1156970">
                <a:tc>
                  <a:txBody>
                    <a:bodyPr/>
                    <a:lstStyle/>
                    <a:p>
                      <a:pPr>
                        <a:lnSpc>
                          <a:spcPct val="100000"/>
                        </a:lnSpc>
                        <a:spcBef>
                          <a:spcPts val="1639"/>
                        </a:spcBef>
                      </a:pPr>
                      <a:endParaRPr sz="1650">
                        <a:latin typeface="Times New Roman"/>
                        <a:cs typeface="Times New Roman"/>
                      </a:endParaRPr>
                    </a:p>
                    <a:p>
                      <a:pPr marL="11430" algn="ctr">
                        <a:lnSpc>
                          <a:spcPct val="100000"/>
                        </a:lnSpc>
                      </a:pPr>
                      <a:r>
                        <a:rPr sz="1650" b="1" spc="-10" dirty="0">
                          <a:latin typeface="Century Gothic"/>
                          <a:cs typeface="Century Gothic"/>
                        </a:rPr>
                        <a:t>Asthma</a:t>
                      </a:r>
                      <a:endParaRPr sz="1650">
                        <a:latin typeface="Century Gothic"/>
                        <a:cs typeface="Century Gothic"/>
                      </a:endParaRPr>
                    </a:p>
                  </a:txBody>
                  <a:tcPr marL="0" marR="0" marT="208279"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CCD1D2"/>
                    </a:solidFill>
                  </a:tcPr>
                </a:tc>
                <a:tc>
                  <a:txBody>
                    <a:bodyPr/>
                    <a:lstStyle/>
                    <a:p>
                      <a:pPr>
                        <a:lnSpc>
                          <a:spcPct val="100000"/>
                        </a:lnSpc>
                        <a:spcBef>
                          <a:spcPts val="1639"/>
                        </a:spcBef>
                      </a:pPr>
                      <a:endParaRPr sz="1650">
                        <a:latin typeface="Times New Roman"/>
                        <a:cs typeface="Times New Roman"/>
                      </a:endParaRPr>
                    </a:p>
                    <a:p>
                      <a:pPr marL="16510" algn="ctr">
                        <a:lnSpc>
                          <a:spcPct val="100000"/>
                        </a:lnSpc>
                      </a:pPr>
                      <a:r>
                        <a:rPr sz="1650" b="1" spc="-20" dirty="0">
                          <a:latin typeface="Century Gothic"/>
                          <a:cs typeface="Century Gothic"/>
                        </a:rPr>
                        <a:t>COPD</a:t>
                      </a:r>
                      <a:endParaRPr sz="1650">
                        <a:latin typeface="Century Gothic"/>
                        <a:cs typeface="Century Gothic"/>
                      </a:endParaRPr>
                    </a:p>
                  </a:txBody>
                  <a:tcPr marL="0" marR="0" marT="208279"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CCD1D2"/>
                    </a:solidFill>
                  </a:tcPr>
                </a:tc>
                <a:extLst>
                  <a:ext uri="{0D108BD9-81ED-4DB2-BD59-A6C34878D82A}">
                    <a16:rowId xmlns:a16="http://schemas.microsoft.com/office/drawing/2014/main" val="10001"/>
                  </a:ext>
                </a:extLst>
              </a:tr>
              <a:tr h="1275715">
                <a:tc>
                  <a:txBody>
                    <a:bodyPr/>
                    <a:lstStyle/>
                    <a:p>
                      <a:pPr>
                        <a:lnSpc>
                          <a:spcPct val="100000"/>
                        </a:lnSpc>
                      </a:pPr>
                      <a:endParaRPr sz="1650">
                        <a:latin typeface="Times New Roman"/>
                        <a:cs typeface="Times New Roman"/>
                      </a:endParaRPr>
                    </a:p>
                    <a:p>
                      <a:pPr>
                        <a:lnSpc>
                          <a:spcPct val="100000"/>
                        </a:lnSpc>
                        <a:spcBef>
                          <a:spcPts val="245"/>
                        </a:spcBef>
                      </a:pPr>
                      <a:endParaRPr sz="1650">
                        <a:latin typeface="Times New Roman"/>
                        <a:cs typeface="Times New Roman"/>
                      </a:endParaRPr>
                    </a:p>
                    <a:p>
                      <a:pPr marL="12700" algn="ctr">
                        <a:lnSpc>
                          <a:spcPct val="100000"/>
                        </a:lnSpc>
                      </a:pPr>
                      <a:r>
                        <a:rPr sz="1650" spc="-20" dirty="0">
                          <a:latin typeface="Century Gothic"/>
                          <a:cs typeface="Century Gothic"/>
                        </a:rPr>
                        <a:t>40,6</a:t>
                      </a:r>
                      <a:endParaRPr sz="1650">
                        <a:latin typeface="Century Gothic"/>
                        <a:cs typeface="Century Gothic"/>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7EAEA"/>
                    </a:solidFill>
                  </a:tcPr>
                </a:tc>
                <a:tc>
                  <a:txBody>
                    <a:bodyPr/>
                    <a:lstStyle/>
                    <a:p>
                      <a:pPr>
                        <a:lnSpc>
                          <a:spcPct val="100000"/>
                        </a:lnSpc>
                      </a:pPr>
                      <a:endParaRPr sz="1650">
                        <a:latin typeface="Times New Roman"/>
                        <a:cs typeface="Times New Roman"/>
                      </a:endParaRPr>
                    </a:p>
                    <a:p>
                      <a:pPr>
                        <a:lnSpc>
                          <a:spcPct val="100000"/>
                        </a:lnSpc>
                        <a:spcBef>
                          <a:spcPts val="245"/>
                        </a:spcBef>
                      </a:pPr>
                      <a:endParaRPr sz="1650">
                        <a:latin typeface="Times New Roman"/>
                        <a:cs typeface="Times New Roman"/>
                      </a:endParaRPr>
                    </a:p>
                    <a:p>
                      <a:pPr marL="15875" algn="ctr">
                        <a:lnSpc>
                          <a:spcPct val="100000"/>
                        </a:lnSpc>
                      </a:pPr>
                      <a:r>
                        <a:rPr sz="1650" spc="-20" dirty="0">
                          <a:latin typeface="Century Gothic"/>
                          <a:cs typeface="Century Gothic"/>
                        </a:rPr>
                        <a:t>47,3</a:t>
                      </a:r>
                      <a:endParaRPr sz="1650">
                        <a:latin typeface="Century Gothic"/>
                        <a:cs typeface="Century Gothic"/>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7EAEA"/>
                    </a:solidFill>
                  </a:tcPr>
                </a:tc>
                <a:extLst>
                  <a:ext uri="{0D108BD9-81ED-4DB2-BD59-A6C34878D82A}">
                    <a16:rowId xmlns:a16="http://schemas.microsoft.com/office/drawing/2014/main" val="10002"/>
                  </a:ext>
                </a:extLst>
              </a:tr>
              <a:tr h="1275715">
                <a:tc>
                  <a:txBody>
                    <a:bodyPr/>
                    <a:lstStyle/>
                    <a:p>
                      <a:pPr>
                        <a:lnSpc>
                          <a:spcPct val="100000"/>
                        </a:lnSpc>
                      </a:pPr>
                      <a:endParaRPr sz="1650">
                        <a:latin typeface="Times New Roman"/>
                        <a:cs typeface="Times New Roman"/>
                      </a:endParaRPr>
                    </a:p>
                    <a:p>
                      <a:pPr>
                        <a:lnSpc>
                          <a:spcPct val="100000"/>
                        </a:lnSpc>
                        <a:spcBef>
                          <a:spcPts val="250"/>
                        </a:spcBef>
                      </a:pPr>
                      <a:endParaRPr sz="1650">
                        <a:latin typeface="Times New Roman"/>
                        <a:cs typeface="Times New Roman"/>
                      </a:endParaRPr>
                    </a:p>
                    <a:p>
                      <a:pPr marL="12700" algn="ctr">
                        <a:lnSpc>
                          <a:spcPct val="100000"/>
                        </a:lnSpc>
                      </a:pPr>
                      <a:r>
                        <a:rPr sz="1650" spc="-20" dirty="0">
                          <a:latin typeface="Century Gothic"/>
                          <a:cs typeface="Century Gothic"/>
                        </a:rPr>
                        <a:t>51,1</a:t>
                      </a:r>
                      <a:endParaRPr sz="1650">
                        <a:latin typeface="Century Gothic"/>
                        <a:cs typeface="Century Gothic"/>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CD1D2"/>
                    </a:solidFill>
                  </a:tcPr>
                </a:tc>
                <a:tc>
                  <a:txBody>
                    <a:bodyPr/>
                    <a:lstStyle/>
                    <a:p>
                      <a:pPr>
                        <a:lnSpc>
                          <a:spcPct val="100000"/>
                        </a:lnSpc>
                      </a:pPr>
                      <a:endParaRPr sz="1650">
                        <a:latin typeface="Times New Roman"/>
                        <a:cs typeface="Times New Roman"/>
                      </a:endParaRPr>
                    </a:p>
                    <a:p>
                      <a:pPr>
                        <a:lnSpc>
                          <a:spcPct val="100000"/>
                        </a:lnSpc>
                        <a:spcBef>
                          <a:spcPts val="250"/>
                        </a:spcBef>
                      </a:pPr>
                      <a:endParaRPr sz="1650">
                        <a:latin typeface="Times New Roman"/>
                        <a:cs typeface="Times New Roman"/>
                      </a:endParaRPr>
                    </a:p>
                    <a:p>
                      <a:pPr marL="15875" algn="ctr">
                        <a:lnSpc>
                          <a:spcPct val="100000"/>
                        </a:lnSpc>
                      </a:pPr>
                      <a:r>
                        <a:rPr sz="1650" spc="-20" dirty="0">
                          <a:latin typeface="Century Gothic"/>
                          <a:cs typeface="Century Gothic"/>
                        </a:rPr>
                        <a:t>44,0</a:t>
                      </a:r>
                      <a:endParaRPr sz="1650">
                        <a:latin typeface="Century Gothic"/>
                        <a:cs typeface="Century Gothic"/>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CD1D2"/>
                    </a:solidFill>
                  </a:tcPr>
                </a:tc>
                <a:extLst>
                  <a:ext uri="{0D108BD9-81ED-4DB2-BD59-A6C34878D82A}">
                    <a16:rowId xmlns:a16="http://schemas.microsoft.com/office/drawing/2014/main" val="10003"/>
                  </a:ext>
                </a:extLst>
              </a:tr>
              <a:tr h="1275715">
                <a:tc>
                  <a:txBody>
                    <a:bodyPr/>
                    <a:lstStyle/>
                    <a:p>
                      <a:pPr>
                        <a:lnSpc>
                          <a:spcPct val="100000"/>
                        </a:lnSpc>
                      </a:pPr>
                      <a:endParaRPr sz="1650">
                        <a:latin typeface="Times New Roman"/>
                        <a:cs typeface="Times New Roman"/>
                      </a:endParaRPr>
                    </a:p>
                    <a:p>
                      <a:pPr>
                        <a:lnSpc>
                          <a:spcPct val="100000"/>
                        </a:lnSpc>
                        <a:spcBef>
                          <a:spcPts val="254"/>
                        </a:spcBef>
                      </a:pPr>
                      <a:endParaRPr sz="1650">
                        <a:latin typeface="Times New Roman"/>
                        <a:cs typeface="Times New Roman"/>
                      </a:endParaRPr>
                    </a:p>
                    <a:p>
                      <a:pPr marL="8890" algn="ctr">
                        <a:lnSpc>
                          <a:spcPct val="100000"/>
                        </a:lnSpc>
                      </a:pPr>
                      <a:r>
                        <a:rPr sz="1650" spc="-25" dirty="0">
                          <a:latin typeface="Century Gothic"/>
                          <a:cs typeface="Century Gothic"/>
                        </a:rPr>
                        <a:t>6,4</a:t>
                      </a:r>
                      <a:endParaRPr sz="1650">
                        <a:latin typeface="Century Gothic"/>
                        <a:cs typeface="Century Gothic"/>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7EAEA"/>
                    </a:solidFill>
                  </a:tcPr>
                </a:tc>
                <a:tc>
                  <a:txBody>
                    <a:bodyPr/>
                    <a:lstStyle/>
                    <a:p>
                      <a:pPr>
                        <a:lnSpc>
                          <a:spcPct val="100000"/>
                        </a:lnSpc>
                      </a:pPr>
                      <a:endParaRPr sz="1650">
                        <a:latin typeface="Times New Roman"/>
                        <a:cs typeface="Times New Roman"/>
                      </a:endParaRPr>
                    </a:p>
                    <a:p>
                      <a:pPr>
                        <a:lnSpc>
                          <a:spcPct val="100000"/>
                        </a:lnSpc>
                        <a:spcBef>
                          <a:spcPts val="254"/>
                        </a:spcBef>
                      </a:pPr>
                      <a:endParaRPr sz="1650">
                        <a:latin typeface="Times New Roman"/>
                        <a:cs typeface="Times New Roman"/>
                      </a:endParaRPr>
                    </a:p>
                    <a:p>
                      <a:pPr marL="12065" algn="ctr">
                        <a:lnSpc>
                          <a:spcPct val="100000"/>
                        </a:lnSpc>
                      </a:pPr>
                      <a:r>
                        <a:rPr sz="1650" spc="-25" dirty="0">
                          <a:latin typeface="Century Gothic"/>
                          <a:cs typeface="Century Gothic"/>
                        </a:rPr>
                        <a:t>6,6</a:t>
                      </a:r>
                      <a:endParaRPr sz="1650">
                        <a:latin typeface="Century Gothic"/>
                        <a:cs typeface="Century Gothic"/>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7EAEA"/>
                    </a:solidFill>
                  </a:tcPr>
                </a:tc>
                <a:extLst>
                  <a:ext uri="{0D108BD9-81ED-4DB2-BD59-A6C34878D82A}">
                    <a16:rowId xmlns:a16="http://schemas.microsoft.com/office/drawing/2014/main" val="10004"/>
                  </a:ext>
                </a:extLst>
              </a:tr>
              <a:tr h="1275715">
                <a:tc>
                  <a:txBody>
                    <a:bodyPr/>
                    <a:lstStyle/>
                    <a:p>
                      <a:pPr>
                        <a:lnSpc>
                          <a:spcPct val="100000"/>
                        </a:lnSpc>
                      </a:pPr>
                      <a:endParaRPr sz="1650">
                        <a:latin typeface="Times New Roman"/>
                        <a:cs typeface="Times New Roman"/>
                      </a:endParaRPr>
                    </a:p>
                    <a:p>
                      <a:pPr>
                        <a:lnSpc>
                          <a:spcPct val="100000"/>
                        </a:lnSpc>
                        <a:spcBef>
                          <a:spcPts val="260"/>
                        </a:spcBef>
                      </a:pPr>
                      <a:endParaRPr sz="1650">
                        <a:latin typeface="Times New Roman"/>
                        <a:cs typeface="Times New Roman"/>
                      </a:endParaRPr>
                    </a:p>
                    <a:p>
                      <a:pPr marL="8890" algn="ctr">
                        <a:lnSpc>
                          <a:spcPct val="100000"/>
                        </a:lnSpc>
                      </a:pPr>
                      <a:r>
                        <a:rPr sz="1650" spc="-25" dirty="0">
                          <a:latin typeface="Century Gothic"/>
                          <a:cs typeface="Century Gothic"/>
                        </a:rPr>
                        <a:t>1,8</a:t>
                      </a:r>
                      <a:endParaRPr sz="1650">
                        <a:latin typeface="Century Gothic"/>
                        <a:cs typeface="Century Gothic"/>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CD1D2"/>
                    </a:solidFill>
                  </a:tcPr>
                </a:tc>
                <a:tc>
                  <a:txBody>
                    <a:bodyPr/>
                    <a:lstStyle/>
                    <a:p>
                      <a:pPr>
                        <a:lnSpc>
                          <a:spcPct val="100000"/>
                        </a:lnSpc>
                      </a:pPr>
                      <a:endParaRPr sz="1650">
                        <a:latin typeface="Times New Roman"/>
                        <a:cs typeface="Times New Roman"/>
                      </a:endParaRPr>
                    </a:p>
                    <a:p>
                      <a:pPr>
                        <a:lnSpc>
                          <a:spcPct val="100000"/>
                        </a:lnSpc>
                        <a:spcBef>
                          <a:spcPts val="260"/>
                        </a:spcBef>
                      </a:pPr>
                      <a:endParaRPr sz="1650">
                        <a:latin typeface="Times New Roman"/>
                        <a:cs typeface="Times New Roman"/>
                      </a:endParaRPr>
                    </a:p>
                    <a:p>
                      <a:pPr marL="12065" algn="ctr">
                        <a:lnSpc>
                          <a:spcPct val="100000"/>
                        </a:lnSpc>
                      </a:pPr>
                      <a:r>
                        <a:rPr sz="1650" spc="-25" dirty="0">
                          <a:latin typeface="Century Gothic"/>
                          <a:cs typeface="Century Gothic"/>
                        </a:rPr>
                        <a:t>2,2</a:t>
                      </a:r>
                      <a:endParaRPr sz="1650">
                        <a:latin typeface="Century Gothic"/>
                        <a:cs typeface="Century Gothic"/>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CD1D2"/>
                    </a:solidFill>
                  </a:tcPr>
                </a:tc>
                <a:extLst>
                  <a:ext uri="{0D108BD9-81ED-4DB2-BD59-A6C34878D82A}">
                    <a16:rowId xmlns:a16="http://schemas.microsoft.com/office/drawing/2014/main" val="10005"/>
                  </a:ext>
                </a:extLst>
              </a:tr>
              <a:tr h="400050">
                <a:tc>
                  <a:txBody>
                    <a:bodyPr/>
                    <a:lstStyle/>
                    <a:p>
                      <a:pPr marL="10795" algn="ctr">
                        <a:lnSpc>
                          <a:spcPct val="100000"/>
                        </a:lnSpc>
                        <a:spcBef>
                          <a:spcPts val="635"/>
                        </a:spcBef>
                      </a:pPr>
                      <a:r>
                        <a:rPr sz="1650" spc="-10" dirty="0">
                          <a:latin typeface="Century Gothic"/>
                          <a:cs typeface="Century Gothic"/>
                        </a:rPr>
                        <a:t>n=219</a:t>
                      </a:r>
                      <a:endParaRPr sz="1650">
                        <a:latin typeface="Century Gothic"/>
                        <a:cs typeface="Century Gothic"/>
                      </a:endParaRPr>
                    </a:p>
                  </a:txBody>
                  <a:tcPr marL="0" marR="0" marT="8064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tcPr>
                </a:tc>
                <a:tc>
                  <a:txBody>
                    <a:bodyPr/>
                    <a:lstStyle/>
                    <a:p>
                      <a:pPr marL="10795" algn="ctr">
                        <a:lnSpc>
                          <a:spcPct val="100000"/>
                        </a:lnSpc>
                        <a:spcBef>
                          <a:spcPts val="635"/>
                        </a:spcBef>
                      </a:pPr>
                      <a:r>
                        <a:rPr sz="1650" spc="-20" dirty="0">
                          <a:latin typeface="Century Gothic"/>
                          <a:cs typeface="Century Gothic"/>
                        </a:rPr>
                        <a:t>n=91</a:t>
                      </a:r>
                      <a:endParaRPr sz="1650">
                        <a:latin typeface="Century Gothic"/>
                        <a:cs typeface="Century Gothic"/>
                      </a:endParaRPr>
                    </a:p>
                  </a:txBody>
                  <a:tcPr marL="0" marR="0" marT="8064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tcPr>
                </a:tc>
                <a:extLst>
                  <a:ext uri="{0D108BD9-81ED-4DB2-BD59-A6C34878D82A}">
                    <a16:rowId xmlns:a16="http://schemas.microsoft.com/office/drawing/2014/main" val="10006"/>
                  </a:ext>
                </a:extLst>
              </a:tr>
            </a:tbl>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descr="$PPTXTitle"/>
          <p:cNvSpPr txBox="1">
            <a:spLocks noGrp="1"/>
          </p:cNvSpPr>
          <p:nvPr>
            <p:ph type="title"/>
          </p:nvPr>
        </p:nvSpPr>
        <p:spPr>
          <a:xfrm>
            <a:off x="1445816" y="735089"/>
            <a:ext cx="17218660" cy="1148080"/>
          </a:xfrm>
          <a:prstGeom prst="rect">
            <a:avLst/>
          </a:prstGeom>
        </p:spPr>
        <p:txBody>
          <a:bodyPr vert="horz" wrap="square" lIns="0" tIns="54610" rIns="0" bIns="0" rtlCol="0">
            <a:spAutoFit/>
          </a:bodyPr>
          <a:lstStyle/>
          <a:p>
            <a:pPr marL="12700" marR="5080" algn="just">
              <a:lnSpc>
                <a:spcPts val="2850"/>
              </a:lnSpc>
              <a:spcBef>
                <a:spcPts val="430"/>
              </a:spcBef>
            </a:pPr>
            <a:r>
              <a:rPr dirty="0"/>
              <a:t>Aktuell</a:t>
            </a:r>
            <a:r>
              <a:rPr spc="610" dirty="0"/>
              <a:t>  </a:t>
            </a:r>
            <a:r>
              <a:rPr dirty="0"/>
              <a:t>erhalten</a:t>
            </a:r>
            <a:r>
              <a:rPr spc="635" dirty="0"/>
              <a:t>  </a:t>
            </a:r>
            <a:r>
              <a:rPr dirty="0"/>
              <a:t>ca.</a:t>
            </a:r>
            <a:r>
              <a:rPr spc="615" dirty="0"/>
              <a:t>  </a:t>
            </a:r>
            <a:r>
              <a:rPr dirty="0"/>
              <a:t>78%</a:t>
            </a:r>
            <a:r>
              <a:rPr spc="620" dirty="0"/>
              <a:t>  </a:t>
            </a:r>
            <a:r>
              <a:rPr dirty="0"/>
              <a:t>der</a:t>
            </a:r>
            <a:r>
              <a:rPr spc="610" dirty="0"/>
              <a:t>  </a:t>
            </a:r>
            <a:r>
              <a:rPr dirty="0"/>
              <a:t>Befragten</a:t>
            </a:r>
            <a:r>
              <a:rPr spc="615" dirty="0"/>
              <a:t>  </a:t>
            </a:r>
            <a:r>
              <a:rPr dirty="0"/>
              <a:t>eine</a:t>
            </a:r>
            <a:r>
              <a:rPr spc="620" dirty="0"/>
              <a:t>  </a:t>
            </a:r>
            <a:r>
              <a:rPr dirty="0"/>
              <a:t>inhalative</a:t>
            </a:r>
            <a:r>
              <a:rPr spc="630" dirty="0"/>
              <a:t>  </a:t>
            </a:r>
            <a:r>
              <a:rPr dirty="0"/>
              <a:t>Therapie,</a:t>
            </a:r>
            <a:r>
              <a:rPr spc="625" dirty="0"/>
              <a:t>  </a:t>
            </a:r>
            <a:r>
              <a:rPr dirty="0"/>
              <a:t>während</a:t>
            </a:r>
            <a:r>
              <a:rPr spc="625" dirty="0"/>
              <a:t>  </a:t>
            </a:r>
            <a:r>
              <a:rPr dirty="0"/>
              <a:t>etwa</a:t>
            </a:r>
            <a:r>
              <a:rPr spc="630" dirty="0"/>
              <a:t>  </a:t>
            </a:r>
            <a:r>
              <a:rPr dirty="0"/>
              <a:t>20%</a:t>
            </a:r>
            <a:r>
              <a:rPr spc="620" dirty="0"/>
              <a:t>  </a:t>
            </a:r>
            <a:r>
              <a:rPr spc="-20" dirty="0"/>
              <a:t>eine </a:t>
            </a:r>
            <a:r>
              <a:rPr dirty="0"/>
              <a:t>Biologikatherapie</a:t>
            </a:r>
            <a:r>
              <a:rPr spc="95" dirty="0"/>
              <a:t>  </a:t>
            </a:r>
            <a:r>
              <a:rPr dirty="0"/>
              <a:t>in</a:t>
            </a:r>
            <a:r>
              <a:rPr spc="65" dirty="0"/>
              <a:t>  </a:t>
            </a:r>
            <a:r>
              <a:rPr dirty="0"/>
              <a:t>Anspruch</a:t>
            </a:r>
            <a:r>
              <a:rPr spc="90" dirty="0"/>
              <a:t>  </a:t>
            </a:r>
            <a:r>
              <a:rPr dirty="0"/>
              <a:t>nehmen.</a:t>
            </a:r>
            <a:r>
              <a:rPr spc="70" dirty="0"/>
              <a:t>  </a:t>
            </a:r>
            <a:r>
              <a:rPr dirty="0"/>
              <a:t>Personen</a:t>
            </a:r>
            <a:r>
              <a:rPr spc="80" dirty="0"/>
              <a:t>  </a:t>
            </a:r>
            <a:r>
              <a:rPr dirty="0"/>
              <a:t>mit</a:t>
            </a:r>
            <a:r>
              <a:rPr spc="85" dirty="0"/>
              <a:t>  </a:t>
            </a:r>
            <a:r>
              <a:rPr dirty="0"/>
              <a:t>COPD</a:t>
            </a:r>
            <a:r>
              <a:rPr spc="75" dirty="0"/>
              <a:t>  </a:t>
            </a:r>
            <a:r>
              <a:rPr dirty="0"/>
              <a:t>erhalten</a:t>
            </a:r>
            <a:r>
              <a:rPr spc="85" dirty="0"/>
              <a:t>  </a:t>
            </a:r>
            <a:r>
              <a:rPr dirty="0"/>
              <a:t>dabei</a:t>
            </a:r>
            <a:r>
              <a:rPr spc="55" dirty="0"/>
              <a:t>  </a:t>
            </a:r>
            <a:r>
              <a:rPr dirty="0"/>
              <a:t>signifikant</a:t>
            </a:r>
            <a:r>
              <a:rPr spc="80" dirty="0"/>
              <a:t>  </a:t>
            </a:r>
            <a:r>
              <a:rPr dirty="0"/>
              <a:t>häufiger</a:t>
            </a:r>
            <a:r>
              <a:rPr spc="70" dirty="0"/>
              <a:t>  </a:t>
            </a:r>
            <a:r>
              <a:rPr spc="-20" dirty="0"/>
              <a:t>eine </a:t>
            </a:r>
            <a:r>
              <a:rPr spc="-10" dirty="0"/>
              <a:t>Biologikatherapie.</a:t>
            </a:r>
          </a:p>
        </p:txBody>
      </p:sp>
      <p:sp>
        <p:nvSpPr>
          <p:cNvPr id="3" name="object 3"/>
          <p:cNvSpPr txBox="1"/>
          <p:nvPr/>
        </p:nvSpPr>
        <p:spPr>
          <a:xfrm>
            <a:off x="1445816" y="2119062"/>
            <a:ext cx="5142230" cy="324485"/>
          </a:xfrm>
          <a:prstGeom prst="rect">
            <a:avLst/>
          </a:prstGeom>
        </p:spPr>
        <p:txBody>
          <a:bodyPr vert="horz" wrap="square" lIns="0" tIns="13970" rIns="0" bIns="0" rtlCol="0">
            <a:spAutoFit/>
          </a:bodyPr>
          <a:lstStyle/>
          <a:p>
            <a:pPr marL="12700">
              <a:lnSpc>
                <a:spcPct val="100000"/>
              </a:lnSpc>
              <a:spcBef>
                <a:spcPts val="110"/>
              </a:spcBef>
            </a:pPr>
            <a:r>
              <a:rPr sz="1950" dirty="0">
                <a:latin typeface="Century Gothic"/>
                <a:cs typeface="Century Gothic"/>
              </a:rPr>
              <a:t>Welche</a:t>
            </a:r>
            <a:r>
              <a:rPr sz="1950" spc="35" dirty="0">
                <a:latin typeface="Century Gothic"/>
                <a:cs typeface="Century Gothic"/>
              </a:rPr>
              <a:t> </a:t>
            </a:r>
            <a:r>
              <a:rPr sz="1950" dirty="0">
                <a:latin typeface="Century Gothic"/>
                <a:cs typeface="Century Gothic"/>
              </a:rPr>
              <a:t>Therapieform</a:t>
            </a:r>
            <a:r>
              <a:rPr sz="1950" spc="70" dirty="0">
                <a:latin typeface="Century Gothic"/>
                <a:cs typeface="Century Gothic"/>
              </a:rPr>
              <a:t> </a:t>
            </a:r>
            <a:r>
              <a:rPr sz="1950" dirty="0">
                <a:latin typeface="Century Gothic"/>
                <a:cs typeface="Century Gothic"/>
              </a:rPr>
              <a:t>erhalten</a:t>
            </a:r>
            <a:r>
              <a:rPr sz="1950" spc="55" dirty="0">
                <a:latin typeface="Century Gothic"/>
                <a:cs typeface="Century Gothic"/>
              </a:rPr>
              <a:t> </a:t>
            </a:r>
            <a:r>
              <a:rPr sz="1950" dirty="0">
                <a:latin typeface="Century Gothic"/>
                <a:cs typeface="Century Gothic"/>
              </a:rPr>
              <a:t>Sie</a:t>
            </a:r>
            <a:r>
              <a:rPr sz="1950" spc="40" dirty="0">
                <a:latin typeface="Century Gothic"/>
                <a:cs typeface="Century Gothic"/>
              </a:rPr>
              <a:t> </a:t>
            </a:r>
            <a:r>
              <a:rPr sz="1950" spc="-10" dirty="0">
                <a:latin typeface="Century Gothic"/>
                <a:cs typeface="Century Gothic"/>
              </a:rPr>
              <a:t>aktuell?</a:t>
            </a:r>
            <a:endParaRPr sz="1950">
              <a:latin typeface="Century Gothic"/>
              <a:cs typeface="Century Gothic"/>
            </a:endParaRPr>
          </a:p>
        </p:txBody>
      </p:sp>
      <p:grpSp>
        <p:nvGrpSpPr>
          <p:cNvPr id="4" name="object 4"/>
          <p:cNvGrpSpPr/>
          <p:nvPr/>
        </p:nvGrpSpPr>
        <p:grpSpPr>
          <a:xfrm>
            <a:off x="5713718" y="4345188"/>
            <a:ext cx="3023235" cy="5186045"/>
            <a:chOff x="5713718" y="4345188"/>
            <a:chExt cx="3023235" cy="5186045"/>
          </a:xfrm>
        </p:grpSpPr>
        <p:sp>
          <p:nvSpPr>
            <p:cNvPr id="5" name="object 5"/>
            <p:cNvSpPr/>
            <p:nvPr/>
          </p:nvSpPr>
          <p:spPr>
            <a:xfrm>
              <a:off x="5721413" y="4544964"/>
              <a:ext cx="3015615" cy="4786630"/>
            </a:xfrm>
            <a:custGeom>
              <a:avLst/>
              <a:gdLst/>
              <a:ahLst/>
              <a:cxnLst/>
              <a:rect l="l" t="t" r="r" b="b"/>
              <a:pathLst>
                <a:path w="3015615" h="4786630">
                  <a:moveTo>
                    <a:pt x="346748" y="2592692"/>
                  </a:moveTo>
                  <a:lnTo>
                    <a:pt x="0" y="2592692"/>
                  </a:lnTo>
                  <a:lnTo>
                    <a:pt x="0" y="3489604"/>
                  </a:lnTo>
                  <a:lnTo>
                    <a:pt x="346748" y="3489604"/>
                  </a:lnTo>
                  <a:lnTo>
                    <a:pt x="346748" y="2592692"/>
                  </a:lnTo>
                  <a:close/>
                </a:path>
                <a:path w="3015615" h="4786630">
                  <a:moveTo>
                    <a:pt x="429666" y="3889133"/>
                  </a:moveTo>
                  <a:lnTo>
                    <a:pt x="0" y="3889133"/>
                  </a:lnTo>
                  <a:lnTo>
                    <a:pt x="0" y="4786058"/>
                  </a:lnTo>
                  <a:lnTo>
                    <a:pt x="429666" y="4786058"/>
                  </a:lnTo>
                  <a:lnTo>
                    <a:pt x="429666" y="3889133"/>
                  </a:lnTo>
                  <a:close/>
                </a:path>
                <a:path w="3015615" h="4786630">
                  <a:moveTo>
                    <a:pt x="527659" y="1296339"/>
                  </a:moveTo>
                  <a:lnTo>
                    <a:pt x="0" y="1296339"/>
                  </a:lnTo>
                  <a:lnTo>
                    <a:pt x="0" y="2193264"/>
                  </a:lnTo>
                  <a:lnTo>
                    <a:pt x="527659" y="2193264"/>
                  </a:lnTo>
                  <a:lnTo>
                    <a:pt x="527659" y="1296339"/>
                  </a:lnTo>
                  <a:close/>
                </a:path>
                <a:path w="3015615" h="4786630">
                  <a:moveTo>
                    <a:pt x="3015234" y="0"/>
                  </a:moveTo>
                  <a:lnTo>
                    <a:pt x="0" y="0"/>
                  </a:lnTo>
                  <a:lnTo>
                    <a:pt x="0" y="896924"/>
                  </a:lnTo>
                  <a:lnTo>
                    <a:pt x="3015234" y="896924"/>
                  </a:lnTo>
                  <a:lnTo>
                    <a:pt x="3015234" y="0"/>
                  </a:lnTo>
                  <a:close/>
                </a:path>
              </a:pathLst>
            </a:custGeom>
            <a:solidFill>
              <a:srgbClr val="89ACAC"/>
            </a:solidFill>
          </p:spPr>
          <p:txBody>
            <a:bodyPr wrap="square" lIns="0" tIns="0" rIns="0" bIns="0" rtlCol="0"/>
            <a:lstStyle/>
            <a:p>
              <a:endParaRPr/>
            </a:p>
          </p:txBody>
        </p:sp>
        <p:sp>
          <p:nvSpPr>
            <p:cNvPr id="6" name="object 6"/>
            <p:cNvSpPr/>
            <p:nvPr/>
          </p:nvSpPr>
          <p:spPr>
            <a:xfrm>
              <a:off x="5717645" y="4345188"/>
              <a:ext cx="0" cy="5186045"/>
            </a:xfrm>
            <a:custGeom>
              <a:avLst/>
              <a:gdLst/>
              <a:ahLst/>
              <a:cxnLst/>
              <a:rect l="l" t="t" r="r" b="b"/>
              <a:pathLst>
                <a:path h="5186045">
                  <a:moveTo>
                    <a:pt x="0" y="0"/>
                  </a:moveTo>
                  <a:lnTo>
                    <a:pt x="0" y="5185581"/>
                  </a:lnTo>
                </a:path>
              </a:pathLst>
            </a:custGeom>
            <a:ln w="7853">
              <a:solidFill>
                <a:srgbClr val="D9D9D9"/>
              </a:solidFill>
            </a:ln>
          </p:spPr>
          <p:txBody>
            <a:bodyPr wrap="square" lIns="0" tIns="0" rIns="0" bIns="0" rtlCol="0"/>
            <a:lstStyle/>
            <a:p>
              <a:endParaRPr/>
            </a:p>
          </p:txBody>
        </p:sp>
      </p:grpSp>
      <p:sp>
        <p:nvSpPr>
          <p:cNvPr id="7" name="object 7"/>
          <p:cNvSpPr txBox="1"/>
          <p:nvPr/>
        </p:nvSpPr>
        <p:spPr>
          <a:xfrm>
            <a:off x="8787083" y="4848847"/>
            <a:ext cx="429259" cy="278765"/>
          </a:xfrm>
          <a:prstGeom prst="rect">
            <a:avLst/>
          </a:prstGeom>
        </p:spPr>
        <p:txBody>
          <a:bodyPr vert="horz" wrap="square" lIns="0" tIns="13970" rIns="0" bIns="0" rtlCol="0">
            <a:spAutoFit/>
          </a:bodyPr>
          <a:lstStyle/>
          <a:p>
            <a:pPr marL="12700">
              <a:lnSpc>
                <a:spcPct val="100000"/>
              </a:lnSpc>
              <a:spcBef>
                <a:spcPts val="110"/>
              </a:spcBef>
            </a:pPr>
            <a:r>
              <a:rPr sz="1650" spc="-20" dirty="0">
                <a:latin typeface="Century Gothic"/>
                <a:cs typeface="Century Gothic"/>
              </a:rPr>
              <a:t>69.6</a:t>
            </a:r>
            <a:endParaRPr sz="1650">
              <a:latin typeface="Century Gothic"/>
              <a:cs typeface="Century Gothic"/>
            </a:endParaRPr>
          </a:p>
        </p:txBody>
      </p:sp>
      <p:sp>
        <p:nvSpPr>
          <p:cNvPr id="16" name="object 16"/>
          <p:cNvSpPr txBox="1"/>
          <p:nvPr/>
        </p:nvSpPr>
        <p:spPr>
          <a:xfrm>
            <a:off x="1445816" y="9930907"/>
            <a:ext cx="2349500" cy="223520"/>
          </a:xfrm>
          <a:prstGeom prst="rect">
            <a:avLst/>
          </a:prstGeom>
        </p:spPr>
        <p:txBody>
          <a:bodyPr vert="horz" wrap="square" lIns="0" tIns="8890" rIns="0" bIns="0" rtlCol="0">
            <a:spAutoFit/>
          </a:bodyPr>
          <a:lstStyle/>
          <a:p>
            <a:pPr marL="12700">
              <a:lnSpc>
                <a:spcPct val="100000"/>
              </a:lnSpc>
              <a:spcBef>
                <a:spcPts val="70"/>
              </a:spcBef>
            </a:pPr>
            <a:r>
              <a:rPr sz="1300" dirty="0">
                <a:solidFill>
                  <a:srgbClr val="393843"/>
                </a:solidFill>
                <a:latin typeface="Century Gothic"/>
                <a:cs typeface="Century Gothic"/>
              </a:rPr>
              <a:t>In</a:t>
            </a:r>
            <a:r>
              <a:rPr sz="1300" spc="50" dirty="0">
                <a:solidFill>
                  <a:srgbClr val="393843"/>
                </a:solidFill>
                <a:latin typeface="Century Gothic"/>
                <a:cs typeface="Century Gothic"/>
              </a:rPr>
              <a:t> </a:t>
            </a:r>
            <a:r>
              <a:rPr sz="1300" dirty="0">
                <a:solidFill>
                  <a:srgbClr val="393843"/>
                </a:solidFill>
                <a:latin typeface="Century Gothic"/>
                <a:cs typeface="Century Gothic"/>
              </a:rPr>
              <a:t>%,</a:t>
            </a:r>
            <a:r>
              <a:rPr sz="1300" spc="10" dirty="0">
                <a:solidFill>
                  <a:srgbClr val="393843"/>
                </a:solidFill>
                <a:latin typeface="Century Gothic"/>
                <a:cs typeface="Century Gothic"/>
              </a:rPr>
              <a:t> </a:t>
            </a:r>
            <a:r>
              <a:rPr sz="1300" dirty="0">
                <a:solidFill>
                  <a:srgbClr val="393843"/>
                </a:solidFill>
                <a:latin typeface="Century Gothic"/>
                <a:cs typeface="Century Gothic"/>
              </a:rPr>
              <a:t>Einfachantwort</a:t>
            </a:r>
            <a:r>
              <a:rPr sz="1300" spc="5" dirty="0">
                <a:solidFill>
                  <a:srgbClr val="393843"/>
                </a:solidFill>
                <a:latin typeface="Century Gothic"/>
                <a:cs typeface="Century Gothic"/>
              </a:rPr>
              <a:t> </a:t>
            </a:r>
            <a:r>
              <a:rPr sz="1300" dirty="0">
                <a:solidFill>
                  <a:srgbClr val="393843"/>
                </a:solidFill>
                <a:latin typeface="Century Gothic"/>
                <a:cs typeface="Century Gothic"/>
              </a:rPr>
              <a:t>|</a:t>
            </a:r>
            <a:r>
              <a:rPr sz="1300" spc="25" dirty="0">
                <a:solidFill>
                  <a:srgbClr val="393843"/>
                </a:solidFill>
                <a:latin typeface="Century Gothic"/>
                <a:cs typeface="Century Gothic"/>
              </a:rPr>
              <a:t> </a:t>
            </a:r>
            <a:r>
              <a:rPr sz="1300" spc="-20" dirty="0">
                <a:solidFill>
                  <a:srgbClr val="393843"/>
                </a:solidFill>
                <a:latin typeface="Century Gothic"/>
                <a:cs typeface="Century Gothic"/>
              </a:rPr>
              <a:t>n=309</a:t>
            </a:r>
            <a:endParaRPr sz="1300">
              <a:latin typeface="Century Gothic"/>
              <a:cs typeface="Century Gothic"/>
            </a:endParaRPr>
          </a:p>
        </p:txBody>
      </p:sp>
      <p:sp>
        <p:nvSpPr>
          <p:cNvPr id="17" name="object 17"/>
          <p:cNvSpPr txBox="1">
            <a:spLocks noGrp="1"/>
          </p:cNvSpPr>
          <p:nvPr>
            <p:ph type="sldNum" sz="quarter" idx="7"/>
          </p:nvPr>
        </p:nvSpPr>
        <p:spPr>
          <a:prstGeom prst="rect">
            <a:avLst/>
          </a:prstGeom>
        </p:spPr>
        <p:txBody>
          <a:bodyPr vert="horz" wrap="square" lIns="0" tIns="12065" rIns="0" bIns="0" rtlCol="0">
            <a:spAutoFit/>
          </a:bodyPr>
          <a:lstStyle/>
          <a:p>
            <a:pPr marL="12700">
              <a:lnSpc>
                <a:spcPct val="100000"/>
              </a:lnSpc>
              <a:spcBef>
                <a:spcPts val="95"/>
              </a:spcBef>
            </a:pPr>
            <a:r>
              <a:rPr dirty="0"/>
              <a:t>Signifikante</a:t>
            </a:r>
            <a:r>
              <a:rPr spc="180" dirty="0"/>
              <a:t> </a:t>
            </a:r>
            <a:r>
              <a:rPr dirty="0"/>
              <a:t>Unterschiede:</a:t>
            </a:r>
            <a:r>
              <a:rPr spc="170" dirty="0"/>
              <a:t> </a:t>
            </a:r>
            <a:r>
              <a:rPr dirty="0">
                <a:solidFill>
                  <a:srgbClr val="008000"/>
                </a:solidFill>
              </a:rPr>
              <a:t>grün=sig.</a:t>
            </a:r>
            <a:r>
              <a:rPr spc="190" dirty="0">
                <a:solidFill>
                  <a:srgbClr val="008000"/>
                </a:solidFill>
              </a:rPr>
              <a:t> </a:t>
            </a:r>
            <a:r>
              <a:rPr dirty="0">
                <a:solidFill>
                  <a:srgbClr val="008000"/>
                </a:solidFill>
              </a:rPr>
              <a:t>höher</a:t>
            </a:r>
            <a:r>
              <a:rPr spc="150" dirty="0">
                <a:solidFill>
                  <a:srgbClr val="008000"/>
                </a:solidFill>
              </a:rPr>
              <a:t> </a:t>
            </a:r>
            <a:r>
              <a:rPr dirty="0"/>
              <a:t>/</a:t>
            </a:r>
            <a:r>
              <a:rPr spc="175" dirty="0"/>
              <a:t> </a:t>
            </a:r>
            <a:r>
              <a:rPr dirty="0">
                <a:solidFill>
                  <a:srgbClr val="FF0000"/>
                </a:solidFill>
              </a:rPr>
              <a:t>rot=sig.</a:t>
            </a:r>
            <a:r>
              <a:rPr spc="190" dirty="0">
                <a:solidFill>
                  <a:srgbClr val="FF0000"/>
                </a:solidFill>
              </a:rPr>
              <a:t> </a:t>
            </a:r>
            <a:r>
              <a:rPr spc="-10" dirty="0">
                <a:solidFill>
                  <a:srgbClr val="FF0000"/>
                </a:solidFill>
              </a:rPr>
              <a:t>niedriger</a:t>
            </a:r>
          </a:p>
          <a:p>
            <a:pPr marR="43180" algn="r">
              <a:lnSpc>
                <a:spcPct val="100000"/>
              </a:lnSpc>
              <a:spcBef>
                <a:spcPts val="1170"/>
              </a:spcBef>
            </a:pPr>
            <a:r>
              <a:rPr sz="1300" dirty="0">
                <a:solidFill>
                  <a:srgbClr val="393843"/>
                </a:solidFill>
              </a:rPr>
              <a:t>Seite</a:t>
            </a:r>
            <a:r>
              <a:rPr sz="1300" spc="5" dirty="0">
                <a:solidFill>
                  <a:srgbClr val="393843"/>
                </a:solidFill>
              </a:rPr>
              <a:t> </a:t>
            </a:r>
            <a:r>
              <a:rPr sz="1300" b="1" spc="-25" dirty="0">
                <a:solidFill>
                  <a:srgbClr val="393843"/>
                </a:solidFill>
                <a:latin typeface="Century Gothic"/>
                <a:cs typeface="Century Gothic"/>
              </a:rPr>
              <a:t>16</a:t>
            </a:r>
            <a:endParaRPr sz="1300">
              <a:latin typeface="Century Gothic"/>
              <a:cs typeface="Century Gothic"/>
            </a:endParaRPr>
          </a:p>
        </p:txBody>
      </p:sp>
      <p:sp>
        <p:nvSpPr>
          <p:cNvPr id="8" name="object 8"/>
          <p:cNvSpPr txBox="1"/>
          <p:nvPr/>
        </p:nvSpPr>
        <p:spPr>
          <a:xfrm>
            <a:off x="6304014" y="6147494"/>
            <a:ext cx="429259" cy="278765"/>
          </a:xfrm>
          <a:prstGeom prst="rect">
            <a:avLst/>
          </a:prstGeom>
        </p:spPr>
        <p:txBody>
          <a:bodyPr vert="horz" wrap="square" lIns="0" tIns="13970" rIns="0" bIns="0" rtlCol="0">
            <a:spAutoFit/>
          </a:bodyPr>
          <a:lstStyle/>
          <a:p>
            <a:pPr marL="12700">
              <a:lnSpc>
                <a:spcPct val="100000"/>
              </a:lnSpc>
              <a:spcBef>
                <a:spcPts val="110"/>
              </a:spcBef>
            </a:pPr>
            <a:r>
              <a:rPr sz="1650" spc="-20" dirty="0">
                <a:latin typeface="Century Gothic"/>
                <a:cs typeface="Century Gothic"/>
              </a:rPr>
              <a:t>12.3</a:t>
            </a:r>
            <a:endParaRPr sz="1650">
              <a:latin typeface="Century Gothic"/>
              <a:cs typeface="Century Gothic"/>
            </a:endParaRPr>
          </a:p>
        </p:txBody>
      </p:sp>
      <p:sp>
        <p:nvSpPr>
          <p:cNvPr id="9" name="object 9"/>
          <p:cNvSpPr txBox="1"/>
          <p:nvPr/>
        </p:nvSpPr>
        <p:spPr>
          <a:xfrm>
            <a:off x="6121529" y="7445878"/>
            <a:ext cx="315595" cy="279400"/>
          </a:xfrm>
          <a:prstGeom prst="rect">
            <a:avLst/>
          </a:prstGeom>
        </p:spPr>
        <p:txBody>
          <a:bodyPr vert="horz" wrap="square" lIns="0" tIns="14605" rIns="0" bIns="0" rtlCol="0">
            <a:spAutoFit/>
          </a:bodyPr>
          <a:lstStyle/>
          <a:p>
            <a:pPr marL="12700">
              <a:lnSpc>
                <a:spcPct val="100000"/>
              </a:lnSpc>
              <a:spcBef>
                <a:spcPts val="115"/>
              </a:spcBef>
            </a:pPr>
            <a:r>
              <a:rPr sz="1650" spc="-25" dirty="0">
                <a:latin typeface="Century Gothic"/>
                <a:cs typeface="Century Gothic"/>
              </a:rPr>
              <a:t>8.1</a:t>
            </a:r>
            <a:endParaRPr sz="1650">
              <a:latin typeface="Century Gothic"/>
              <a:cs typeface="Century Gothic"/>
            </a:endParaRPr>
          </a:p>
        </p:txBody>
      </p:sp>
      <p:sp>
        <p:nvSpPr>
          <p:cNvPr id="10" name="object 10"/>
          <p:cNvSpPr txBox="1"/>
          <p:nvPr/>
        </p:nvSpPr>
        <p:spPr>
          <a:xfrm>
            <a:off x="6205704" y="8744525"/>
            <a:ext cx="429259" cy="279400"/>
          </a:xfrm>
          <a:prstGeom prst="rect">
            <a:avLst/>
          </a:prstGeom>
        </p:spPr>
        <p:txBody>
          <a:bodyPr vert="horz" wrap="square" lIns="0" tIns="14605" rIns="0" bIns="0" rtlCol="0">
            <a:spAutoFit/>
          </a:bodyPr>
          <a:lstStyle/>
          <a:p>
            <a:pPr marL="12700">
              <a:lnSpc>
                <a:spcPct val="100000"/>
              </a:lnSpc>
              <a:spcBef>
                <a:spcPts val="115"/>
              </a:spcBef>
            </a:pPr>
            <a:r>
              <a:rPr sz="1650" spc="-20" dirty="0">
                <a:latin typeface="Century Gothic"/>
                <a:cs typeface="Century Gothic"/>
              </a:rPr>
              <a:t>10.0</a:t>
            </a:r>
            <a:endParaRPr sz="1650">
              <a:latin typeface="Century Gothic"/>
              <a:cs typeface="Century Gothic"/>
            </a:endParaRPr>
          </a:p>
        </p:txBody>
      </p:sp>
      <p:sp>
        <p:nvSpPr>
          <p:cNvPr id="11" name="object 11"/>
          <p:cNvSpPr txBox="1"/>
          <p:nvPr/>
        </p:nvSpPr>
        <p:spPr>
          <a:xfrm>
            <a:off x="2530988" y="4838430"/>
            <a:ext cx="3012440" cy="279400"/>
          </a:xfrm>
          <a:prstGeom prst="rect">
            <a:avLst/>
          </a:prstGeom>
        </p:spPr>
        <p:txBody>
          <a:bodyPr vert="horz" wrap="square" lIns="0" tIns="14605" rIns="0" bIns="0" rtlCol="0">
            <a:spAutoFit/>
          </a:bodyPr>
          <a:lstStyle/>
          <a:p>
            <a:pPr marL="12700">
              <a:lnSpc>
                <a:spcPct val="100000"/>
              </a:lnSpc>
              <a:spcBef>
                <a:spcPts val="115"/>
              </a:spcBef>
            </a:pPr>
            <a:r>
              <a:rPr sz="1650" spc="-20" dirty="0">
                <a:latin typeface="Century Gothic"/>
                <a:cs typeface="Century Gothic"/>
              </a:rPr>
              <a:t>Inhalative</a:t>
            </a:r>
            <a:r>
              <a:rPr sz="1650" spc="-65" dirty="0">
                <a:latin typeface="Century Gothic"/>
                <a:cs typeface="Century Gothic"/>
              </a:rPr>
              <a:t> </a:t>
            </a:r>
            <a:r>
              <a:rPr sz="1650" spc="-20" dirty="0">
                <a:latin typeface="Century Gothic"/>
                <a:cs typeface="Century Gothic"/>
              </a:rPr>
              <a:t>Therapie</a:t>
            </a:r>
            <a:r>
              <a:rPr sz="1650" spc="-10" dirty="0">
                <a:latin typeface="Century Gothic"/>
                <a:cs typeface="Century Gothic"/>
              </a:rPr>
              <a:t> (Inhalator)</a:t>
            </a:r>
            <a:endParaRPr sz="1650">
              <a:latin typeface="Century Gothic"/>
              <a:cs typeface="Century Gothic"/>
            </a:endParaRPr>
          </a:p>
        </p:txBody>
      </p:sp>
      <p:sp>
        <p:nvSpPr>
          <p:cNvPr id="12" name="object 12"/>
          <p:cNvSpPr txBox="1"/>
          <p:nvPr/>
        </p:nvSpPr>
        <p:spPr>
          <a:xfrm>
            <a:off x="1515962" y="6137076"/>
            <a:ext cx="4021454" cy="279400"/>
          </a:xfrm>
          <a:prstGeom prst="rect">
            <a:avLst/>
          </a:prstGeom>
        </p:spPr>
        <p:txBody>
          <a:bodyPr vert="horz" wrap="square" lIns="0" tIns="14605" rIns="0" bIns="0" rtlCol="0">
            <a:spAutoFit/>
          </a:bodyPr>
          <a:lstStyle/>
          <a:p>
            <a:pPr marL="12700">
              <a:lnSpc>
                <a:spcPct val="100000"/>
              </a:lnSpc>
              <a:spcBef>
                <a:spcPts val="115"/>
              </a:spcBef>
            </a:pPr>
            <a:r>
              <a:rPr sz="1650" spc="-25" dirty="0">
                <a:latin typeface="Century Gothic"/>
                <a:cs typeface="Century Gothic"/>
              </a:rPr>
              <a:t>Biologikatherapie</a:t>
            </a:r>
            <a:r>
              <a:rPr sz="1650" spc="10" dirty="0">
                <a:latin typeface="Century Gothic"/>
                <a:cs typeface="Century Gothic"/>
              </a:rPr>
              <a:t> </a:t>
            </a:r>
            <a:r>
              <a:rPr sz="1650" spc="-25" dirty="0">
                <a:latin typeface="Century Gothic"/>
                <a:cs typeface="Century Gothic"/>
              </a:rPr>
              <a:t>(Injektion;</a:t>
            </a:r>
            <a:r>
              <a:rPr sz="1650" spc="-20" dirty="0">
                <a:latin typeface="Century Gothic"/>
                <a:cs typeface="Century Gothic"/>
              </a:rPr>
              <a:t> Spritze, Pen)</a:t>
            </a:r>
            <a:endParaRPr sz="1650">
              <a:latin typeface="Century Gothic"/>
              <a:cs typeface="Century Gothic"/>
            </a:endParaRPr>
          </a:p>
        </p:txBody>
      </p:sp>
      <p:sp>
        <p:nvSpPr>
          <p:cNvPr id="13" name="object 13"/>
          <p:cNvSpPr txBox="1"/>
          <p:nvPr/>
        </p:nvSpPr>
        <p:spPr>
          <a:xfrm>
            <a:off x="3314426" y="7436194"/>
            <a:ext cx="2227580" cy="278765"/>
          </a:xfrm>
          <a:prstGeom prst="rect">
            <a:avLst/>
          </a:prstGeom>
        </p:spPr>
        <p:txBody>
          <a:bodyPr vert="horz" wrap="square" lIns="0" tIns="13970" rIns="0" bIns="0" rtlCol="0">
            <a:spAutoFit/>
          </a:bodyPr>
          <a:lstStyle/>
          <a:p>
            <a:pPr marL="12700">
              <a:lnSpc>
                <a:spcPct val="100000"/>
              </a:lnSpc>
              <a:spcBef>
                <a:spcPts val="110"/>
              </a:spcBef>
            </a:pPr>
            <a:r>
              <a:rPr sz="1650" dirty="0">
                <a:latin typeface="Century Gothic"/>
                <a:cs typeface="Century Gothic"/>
              </a:rPr>
              <a:t>Beide</a:t>
            </a:r>
            <a:r>
              <a:rPr sz="1650" spc="-105" dirty="0">
                <a:latin typeface="Century Gothic"/>
                <a:cs typeface="Century Gothic"/>
              </a:rPr>
              <a:t> </a:t>
            </a:r>
            <a:r>
              <a:rPr sz="1650" spc="-20" dirty="0">
                <a:latin typeface="Century Gothic"/>
                <a:cs typeface="Century Gothic"/>
              </a:rPr>
              <a:t>Therapieformen</a:t>
            </a:r>
            <a:endParaRPr sz="1650">
              <a:latin typeface="Century Gothic"/>
              <a:cs typeface="Century Gothic"/>
            </a:endParaRPr>
          </a:p>
        </p:txBody>
      </p:sp>
      <p:sp>
        <p:nvSpPr>
          <p:cNvPr id="14" name="object 14"/>
          <p:cNvSpPr txBox="1"/>
          <p:nvPr/>
        </p:nvSpPr>
        <p:spPr>
          <a:xfrm>
            <a:off x="3392425" y="8734840"/>
            <a:ext cx="2152015" cy="278765"/>
          </a:xfrm>
          <a:prstGeom prst="rect">
            <a:avLst/>
          </a:prstGeom>
        </p:spPr>
        <p:txBody>
          <a:bodyPr vert="horz" wrap="square" lIns="0" tIns="13970" rIns="0" bIns="0" rtlCol="0">
            <a:spAutoFit/>
          </a:bodyPr>
          <a:lstStyle/>
          <a:p>
            <a:pPr marL="12700">
              <a:lnSpc>
                <a:spcPct val="100000"/>
              </a:lnSpc>
              <a:spcBef>
                <a:spcPts val="110"/>
              </a:spcBef>
            </a:pPr>
            <a:r>
              <a:rPr sz="1650" spc="-10" dirty="0">
                <a:latin typeface="Century Gothic"/>
                <a:cs typeface="Century Gothic"/>
              </a:rPr>
              <a:t>Keine</a:t>
            </a:r>
            <a:r>
              <a:rPr sz="1650" spc="-90" dirty="0">
                <a:latin typeface="Century Gothic"/>
                <a:cs typeface="Century Gothic"/>
              </a:rPr>
              <a:t> </a:t>
            </a:r>
            <a:r>
              <a:rPr sz="1650" dirty="0">
                <a:latin typeface="Century Gothic"/>
                <a:cs typeface="Century Gothic"/>
              </a:rPr>
              <a:t>der</a:t>
            </a:r>
            <a:r>
              <a:rPr sz="1650" spc="-100" dirty="0">
                <a:latin typeface="Century Gothic"/>
                <a:cs typeface="Century Gothic"/>
              </a:rPr>
              <a:t> </a:t>
            </a:r>
            <a:r>
              <a:rPr sz="1650" spc="-10" dirty="0">
                <a:latin typeface="Century Gothic"/>
                <a:cs typeface="Century Gothic"/>
              </a:rPr>
              <a:t>genannten</a:t>
            </a:r>
            <a:endParaRPr sz="1650">
              <a:latin typeface="Century Gothic"/>
              <a:cs typeface="Century Gothic"/>
            </a:endParaRPr>
          </a:p>
        </p:txBody>
      </p:sp>
      <p:graphicFrame>
        <p:nvGraphicFramePr>
          <p:cNvPr id="15" name="object 15"/>
          <p:cNvGraphicFramePr>
            <a:graphicFrameLocks noGrp="1"/>
          </p:cNvGraphicFramePr>
          <p:nvPr/>
        </p:nvGraphicFramePr>
        <p:xfrm>
          <a:off x="10042731" y="2921535"/>
          <a:ext cx="8666480" cy="7143749"/>
        </p:xfrm>
        <a:graphic>
          <a:graphicData uri="http://schemas.openxmlformats.org/drawingml/2006/table">
            <a:tbl>
              <a:tblPr firstRow="1" bandRow="1">
                <a:tableStyleId>{2D5ABB26-0587-4C30-8999-92F81FD0307C}</a:tableStyleId>
              </a:tblPr>
              <a:tblGrid>
                <a:gridCol w="4333240">
                  <a:extLst>
                    <a:ext uri="{9D8B030D-6E8A-4147-A177-3AD203B41FA5}">
                      <a16:colId xmlns:a16="http://schemas.microsoft.com/office/drawing/2014/main" val="20000"/>
                    </a:ext>
                  </a:extLst>
                </a:gridCol>
                <a:gridCol w="4333240">
                  <a:extLst>
                    <a:ext uri="{9D8B030D-6E8A-4147-A177-3AD203B41FA5}">
                      <a16:colId xmlns:a16="http://schemas.microsoft.com/office/drawing/2014/main" val="20001"/>
                    </a:ext>
                  </a:extLst>
                </a:gridCol>
              </a:tblGrid>
              <a:tr h="408305">
                <a:tc gridSpan="2">
                  <a:txBody>
                    <a:bodyPr/>
                    <a:lstStyle/>
                    <a:p>
                      <a:pPr marL="2540" algn="ctr">
                        <a:lnSpc>
                          <a:spcPct val="100000"/>
                        </a:lnSpc>
                        <a:spcBef>
                          <a:spcPts val="445"/>
                        </a:spcBef>
                      </a:pPr>
                      <a:r>
                        <a:rPr sz="1950" b="1" dirty="0">
                          <a:solidFill>
                            <a:srgbClr val="FFFFFF"/>
                          </a:solidFill>
                          <a:latin typeface="Century Gothic"/>
                          <a:cs typeface="Century Gothic"/>
                        </a:rPr>
                        <a:t>Lungen-</a:t>
                      </a:r>
                      <a:r>
                        <a:rPr sz="1950" b="1" spc="55" dirty="0">
                          <a:solidFill>
                            <a:srgbClr val="FFFFFF"/>
                          </a:solidFill>
                          <a:latin typeface="Century Gothic"/>
                          <a:cs typeface="Century Gothic"/>
                        </a:rPr>
                        <a:t> </a:t>
                      </a:r>
                      <a:r>
                        <a:rPr sz="1950" b="1" dirty="0">
                          <a:solidFill>
                            <a:srgbClr val="FFFFFF"/>
                          </a:solidFill>
                          <a:latin typeface="Century Gothic"/>
                          <a:cs typeface="Century Gothic"/>
                        </a:rPr>
                        <a:t>oder</a:t>
                      </a:r>
                      <a:r>
                        <a:rPr sz="1950" b="1" spc="50" dirty="0">
                          <a:solidFill>
                            <a:srgbClr val="FFFFFF"/>
                          </a:solidFill>
                          <a:latin typeface="Century Gothic"/>
                          <a:cs typeface="Century Gothic"/>
                        </a:rPr>
                        <a:t> </a:t>
                      </a:r>
                      <a:r>
                        <a:rPr sz="1950" b="1" spc="-10" dirty="0">
                          <a:solidFill>
                            <a:srgbClr val="FFFFFF"/>
                          </a:solidFill>
                          <a:latin typeface="Century Gothic"/>
                          <a:cs typeface="Century Gothic"/>
                        </a:rPr>
                        <a:t>Atemwegserkrankungen</a:t>
                      </a:r>
                      <a:endParaRPr sz="1950">
                        <a:latin typeface="Century Gothic"/>
                        <a:cs typeface="Century Gothic"/>
                      </a:endParaRPr>
                    </a:p>
                  </a:txBody>
                  <a:tcPr marL="0" marR="0" marT="56515"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1C5864"/>
                    </a:solidFill>
                  </a:tcPr>
                </a:tc>
                <a:tc hMerge="1">
                  <a:txBody>
                    <a:bodyPr/>
                    <a:lstStyle/>
                    <a:p>
                      <a:endParaRPr/>
                    </a:p>
                  </a:txBody>
                  <a:tcPr marL="0" marR="0" marT="0" marB="0"/>
                </a:tc>
                <a:extLst>
                  <a:ext uri="{0D108BD9-81ED-4DB2-BD59-A6C34878D82A}">
                    <a16:rowId xmlns:a16="http://schemas.microsoft.com/office/drawing/2014/main" val="10000"/>
                  </a:ext>
                </a:extLst>
              </a:tr>
              <a:tr h="877569">
                <a:tc>
                  <a:txBody>
                    <a:bodyPr/>
                    <a:lstStyle/>
                    <a:p>
                      <a:pPr>
                        <a:lnSpc>
                          <a:spcPct val="100000"/>
                        </a:lnSpc>
                        <a:spcBef>
                          <a:spcPts val="535"/>
                        </a:spcBef>
                      </a:pPr>
                      <a:endParaRPr sz="1650">
                        <a:latin typeface="Times New Roman"/>
                        <a:cs typeface="Times New Roman"/>
                      </a:endParaRPr>
                    </a:p>
                    <a:p>
                      <a:pPr marL="11430" algn="ctr">
                        <a:lnSpc>
                          <a:spcPct val="100000"/>
                        </a:lnSpc>
                        <a:spcBef>
                          <a:spcPts val="5"/>
                        </a:spcBef>
                      </a:pPr>
                      <a:r>
                        <a:rPr sz="1650" b="1" spc="-10" dirty="0">
                          <a:latin typeface="Century Gothic"/>
                          <a:cs typeface="Century Gothic"/>
                        </a:rPr>
                        <a:t>Asthma</a:t>
                      </a:r>
                      <a:endParaRPr sz="1650">
                        <a:latin typeface="Century Gothic"/>
                        <a:cs typeface="Century Gothic"/>
                      </a:endParaRPr>
                    </a:p>
                  </a:txBody>
                  <a:tcPr marL="0" marR="0" marT="67945"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CCD1D2"/>
                    </a:solidFill>
                  </a:tcPr>
                </a:tc>
                <a:tc>
                  <a:txBody>
                    <a:bodyPr/>
                    <a:lstStyle/>
                    <a:p>
                      <a:pPr>
                        <a:lnSpc>
                          <a:spcPct val="100000"/>
                        </a:lnSpc>
                        <a:spcBef>
                          <a:spcPts val="535"/>
                        </a:spcBef>
                      </a:pPr>
                      <a:endParaRPr sz="1650">
                        <a:latin typeface="Times New Roman"/>
                        <a:cs typeface="Times New Roman"/>
                      </a:endParaRPr>
                    </a:p>
                    <a:p>
                      <a:pPr marL="15875" algn="ctr">
                        <a:lnSpc>
                          <a:spcPct val="100000"/>
                        </a:lnSpc>
                        <a:spcBef>
                          <a:spcPts val="5"/>
                        </a:spcBef>
                      </a:pPr>
                      <a:r>
                        <a:rPr sz="1650" b="1" spc="-20" dirty="0">
                          <a:latin typeface="Century Gothic"/>
                          <a:cs typeface="Century Gothic"/>
                        </a:rPr>
                        <a:t>COPD</a:t>
                      </a:r>
                      <a:endParaRPr sz="1650">
                        <a:latin typeface="Century Gothic"/>
                        <a:cs typeface="Century Gothic"/>
                      </a:endParaRPr>
                    </a:p>
                  </a:txBody>
                  <a:tcPr marL="0" marR="0" marT="67945"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CCD1D2"/>
                    </a:solidFill>
                  </a:tcPr>
                </a:tc>
                <a:extLst>
                  <a:ext uri="{0D108BD9-81ED-4DB2-BD59-A6C34878D82A}">
                    <a16:rowId xmlns:a16="http://schemas.microsoft.com/office/drawing/2014/main" val="10001"/>
                  </a:ext>
                </a:extLst>
              </a:tr>
              <a:tr h="1364615">
                <a:tc>
                  <a:txBody>
                    <a:bodyPr/>
                    <a:lstStyle/>
                    <a:p>
                      <a:pPr>
                        <a:lnSpc>
                          <a:spcPct val="100000"/>
                        </a:lnSpc>
                      </a:pPr>
                      <a:endParaRPr sz="1650">
                        <a:latin typeface="Times New Roman"/>
                        <a:cs typeface="Times New Roman"/>
                      </a:endParaRPr>
                    </a:p>
                    <a:p>
                      <a:pPr>
                        <a:lnSpc>
                          <a:spcPct val="100000"/>
                        </a:lnSpc>
                        <a:spcBef>
                          <a:spcPts val="590"/>
                        </a:spcBef>
                      </a:pPr>
                      <a:endParaRPr sz="1650">
                        <a:latin typeface="Times New Roman"/>
                        <a:cs typeface="Times New Roman"/>
                      </a:endParaRPr>
                    </a:p>
                    <a:p>
                      <a:pPr marL="12700" algn="ctr">
                        <a:lnSpc>
                          <a:spcPct val="100000"/>
                        </a:lnSpc>
                        <a:spcBef>
                          <a:spcPts val="5"/>
                        </a:spcBef>
                      </a:pPr>
                      <a:r>
                        <a:rPr sz="1650" spc="-20" dirty="0">
                          <a:latin typeface="Century Gothic"/>
                          <a:cs typeface="Century Gothic"/>
                        </a:rPr>
                        <a:t>71,2</a:t>
                      </a:r>
                      <a:endParaRPr sz="1650">
                        <a:latin typeface="Century Gothic"/>
                        <a:cs typeface="Century Gothic"/>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7EAEA"/>
                    </a:solidFill>
                  </a:tcPr>
                </a:tc>
                <a:tc>
                  <a:txBody>
                    <a:bodyPr/>
                    <a:lstStyle/>
                    <a:p>
                      <a:pPr>
                        <a:lnSpc>
                          <a:spcPct val="100000"/>
                        </a:lnSpc>
                      </a:pPr>
                      <a:endParaRPr sz="1650">
                        <a:latin typeface="Times New Roman"/>
                        <a:cs typeface="Times New Roman"/>
                      </a:endParaRPr>
                    </a:p>
                    <a:p>
                      <a:pPr>
                        <a:lnSpc>
                          <a:spcPct val="100000"/>
                        </a:lnSpc>
                        <a:spcBef>
                          <a:spcPts val="590"/>
                        </a:spcBef>
                      </a:pPr>
                      <a:endParaRPr sz="1650">
                        <a:latin typeface="Times New Roman"/>
                        <a:cs typeface="Times New Roman"/>
                      </a:endParaRPr>
                    </a:p>
                    <a:p>
                      <a:pPr marL="15875" algn="ctr">
                        <a:lnSpc>
                          <a:spcPct val="100000"/>
                        </a:lnSpc>
                        <a:spcBef>
                          <a:spcPts val="5"/>
                        </a:spcBef>
                      </a:pPr>
                      <a:r>
                        <a:rPr sz="1650" spc="-20" dirty="0">
                          <a:latin typeface="Century Gothic"/>
                          <a:cs typeface="Century Gothic"/>
                        </a:rPr>
                        <a:t>71,4</a:t>
                      </a:r>
                      <a:endParaRPr sz="1650">
                        <a:latin typeface="Century Gothic"/>
                        <a:cs typeface="Century Gothic"/>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7EAEA"/>
                    </a:solidFill>
                  </a:tcPr>
                </a:tc>
                <a:extLst>
                  <a:ext uri="{0D108BD9-81ED-4DB2-BD59-A6C34878D82A}">
                    <a16:rowId xmlns:a16="http://schemas.microsoft.com/office/drawing/2014/main" val="10002"/>
                  </a:ext>
                </a:extLst>
              </a:tr>
              <a:tr h="1364615">
                <a:tc>
                  <a:txBody>
                    <a:bodyPr/>
                    <a:lstStyle/>
                    <a:p>
                      <a:pPr>
                        <a:lnSpc>
                          <a:spcPct val="100000"/>
                        </a:lnSpc>
                      </a:pPr>
                      <a:endParaRPr sz="1650">
                        <a:latin typeface="Times New Roman"/>
                        <a:cs typeface="Times New Roman"/>
                      </a:endParaRPr>
                    </a:p>
                    <a:p>
                      <a:pPr>
                        <a:lnSpc>
                          <a:spcPct val="100000"/>
                        </a:lnSpc>
                        <a:spcBef>
                          <a:spcPts val="600"/>
                        </a:spcBef>
                      </a:pPr>
                      <a:endParaRPr sz="1650">
                        <a:latin typeface="Times New Roman"/>
                        <a:cs typeface="Times New Roman"/>
                      </a:endParaRPr>
                    </a:p>
                    <a:p>
                      <a:pPr marL="12700" algn="ctr">
                        <a:lnSpc>
                          <a:spcPct val="100000"/>
                        </a:lnSpc>
                      </a:pPr>
                      <a:r>
                        <a:rPr sz="1650" spc="-20" dirty="0">
                          <a:latin typeface="Century Gothic"/>
                          <a:cs typeface="Century Gothic"/>
                        </a:rPr>
                        <a:t>10,5</a:t>
                      </a:r>
                      <a:endParaRPr sz="1650">
                        <a:latin typeface="Century Gothic"/>
                        <a:cs typeface="Century Gothic"/>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CD1D2"/>
                    </a:solidFill>
                  </a:tcPr>
                </a:tc>
                <a:tc>
                  <a:txBody>
                    <a:bodyPr/>
                    <a:lstStyle/>
                    <a:p>
                      <a:pPr>
                        <a:lnSpc>
                          <a:spcPct val="100000"/>
                        </a:lnSpc>
                      </a:pPr>
                      <a:endParaRPr sz="1650">
                        <a:latin typeface="Times New Roman"/>
                        <a:cs typeface="Times New Roman"/>
                      </a:endParaRPr>
                    </a:p>
                    <a:p>
                      <a:pPr>
                        <a:lnSpc>
                          <a:spcPct val="100000"/>
                        </a:lnSpc>
                        <a:spcBef>
                          <a:spcPts val="600"/>
                        </a:spcBef>
                      </a:pPr>
                      <a:endParaRPr sz="1650">
                        <a:latin typeface="Times New Roman"/>
                        <a:cs typeface="Times New Roman"/>
                      </a:endParaRPr>
                    </a:p>
                    <a:p>
                      <a:pPr marL="15875" algn="ctr">
                        <a:lnSpc>
                          <a:spcPct val="100000"/>
                        </a:lnSpc>
                      </a:pPr>
                      <a:r>
                        <a:rPr sz="1650" spc="-20" dirty="0">
                          <a:solidFill>
                            <a:srgbClr val="008000"/>
                          </a:solidFill>
                          <a:latin typeface="Century Gothic"/>
                          <a:cs typeface="Century Gothic"/>
                        </a:rPr>
                        <a:t>20,9</a:t>
                      </a:r>
                      <a:endParaRPr sz="1650">
                        <a:latin typeface="Century Gothic"/>
                        <a:cs typeface="Century Gothic"/>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CD1D2"/>
                    </a:solidFill>
                  </a:tcPr>
                </a:tc>
                <a:extLst>
                  <a:ext uri="{0D108BD9-81ED-4DB2-BD59-A6C34878D82A}">
                    <a16:rowId xmlns:a16="http://schemas.microsoft.com/office/drawing/2014/main" val="10003"/>
                  </a:ext>
                </a:extLst>
              </a:tr>
              <a:tr h="1364615">
                <a:tc>
                  <a:txBody>
                    <a:bodyPr/>
                    <a:lstStyle/>
                    <a:p>
                      <a:pPr>
                        <a:lnSpc>
                          <a:spcPct val="100000"/>
                        </a:lnSpc>
                      </a:pPr>
                      <a:endParaRPr sz="1650">
                        <a:latin typeface="Times New Roman"/>
                        <a:cs typeface="Times New Roman"/>
                      </a:endParaRPr>
                    </a:p>
                    <a:p>
                      <a:pPr>
                        <a:lnSpc>
                          <a:spcPct val="100000"/>
                        </a:lnSpc>
                        <a:spcBef>
                          <a:spcPts val="605"/>
                        </a:spcBef>
                      </a:pPr>
                      <a:endParaRPr sz="1650">
                        <a:latin typeface="Times New Roman"/>
                        <a:cs typeface="Times New Roman"/>
                      </a:endParaRPr>
                    </a:p>
                    <a:p>
                      <a:pPr marL="8255" algn="ctr">
                        <a:lnSpc>
                          <a:spcPct val="100000"/>
                        </a:lnSpc>
                      </a:pPr>
                      <a:r>
                        <a:rPr sz="1650" spc="-25" dirty="0">
                          <a:latin typeface="Century Gothic"/>
                          <a:cs typeface="Century Gothic"/>
                        </a:rPr>
                        <a:t>8,2</a:t>
                      </a:r>
                      <a:endParaRPr sz="1650">
                        <a:latin typeface="Century Gothic"/>
                        <a:cs typeface="Century Gothic"/>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7EAEA"/>
                    </a:solidFill>
                  </a:tcPr>
                </a:tc>
                <a:tc>
                  <a:txBody>
                    <a:bodyPr/>
                    <a:lstStyle/>
                    <a:p>
                      <a:pPr>
                        <a:lnSpc>
                          <a:spcPct val="100000"/>
                        </a:lnSpc>
                      </a:pPr>
                      <a:endParaRPr sz="1650">
                        <a:latin typeface="Times New Roman"/>
                        <a:cs typeface="Times New Roman"/>
                      </a:endParaRPr>
                    </a:p>
                    <a:p>
                      <a:pPr>
                        <a:lnSpc>
                          <a:spcPct val="100000"/>
                        </a:lnSpc>
                        <a:spcBef>
                          <a:spcPts val="605"/>
                        </a:spcBef>
                      </a:pPr>
                      <a:endParaRPr sz="1650">
                        <a:latin typeface="Times New Roman"/>
                        <a:cs typeface="Times New Roman"/>
                      </a:endParaRPr>
                    </a:p>
                    <a:p>
                      <a:pPr marL="12065" algn="ctr">
                        <a:lnSpc>
                          <a:spcPct val="100000"/>
                        </a:lnSpc>
                      </a:pPr>
                      <a:r>
                        <a:rPr sz="1650" spc="-25" dirty="0">
                          <a:latin typeface="Century Gothic"/>
                          <a:cs typeface="Century Gothic"/>
                        </a:rPr>
                        <a:t>6,6</a:t>
                      </a:r>
                      <a:endParaRPr sz="1650">
                        <a:latin typeface="Century Gothic"/>
                        <a:cs typeface="Century Gothic"/>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7EAEA"/>
                    </a:solidFill>
                  </a:tcPr>
                </a:tc>
                <a:extLst>
                  <a:ext uri="{0D108BD9-81ED-4DB2-BD59-A6C34878D82A}">
                    <a16:rowId xmlns:a16="http://schemas.microsoft.com/office/drawing/2014/main" val="10004"/>
                  </a:ext>
                </a:extLst>
              </a:tr>
              <a:tr h="1364615">
                <a:tc>
                  <a:txBody>
                    <a:bodyPr/>
                    <a:lstStyle/>
                    <a:p>
                      <a:pPr>
                        <a:lnSpc>
                          <a:spcPct val="100000"/>
                        </a:lnSpc>
                      </a:pPr>
                      <a:endParaRPr sz="1650">
                        <a:latin typeface="Times New Roman"/>
                        <a:cs typeface="Times New Roman"/>
                      </a:endParaRPr>
                    </a:p>
                    <a:p>
                      <a:pPr>
                        <a:lnSpc>
                          <a:spcPct val="100000"/>
                        </a:lnSpc>
                        <a:spcBef>
                          <a:spcPts val="610"/>
                        </a:spcBef>
                      </a:pPr>
                      <a:endParaRPr sz="1650">
                        <a:latin typeface="Times New Roman"/>
                        <a:cs typeface="Times New Roman"/>
                      </a:endParaRPr>
                    </a:p>
                    <a:p>
                      <a:pPr marL="12065" algn="ctr">
                        <a:lnSpc>
                          <a:spcPct val="100000"/>
                        </a:lnSpc>
                      </a:pPr>
                      <a:r>
                        <a:rPr sz="1650" spc="-20" dirty="0">
                          <a:latin typeface="Century Gothic"/>
                          <a:cs typeface="Century Gothic"/>
                        </a:rPr>
                        <a:t>10,0</a:t>
                      </a:r>
                      <a:endParaRPr sz="1650">
                        <a:latin typeface="Century Gothic"/>
                        <a:cs typeface="Century Gothic"/>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CD1D2"/>
                    </a:solidFill>
                  </a:tcPr>
                </a:tc>
                <a:tc>
                  <a:txBody>
                    <a:bodyPr/>
                    <a:lstStyle/>
                    <a:p>
                      <a:pPr>
                        <a:lnSpc>
                          <a:spcPct val="100000"/>
                        </a:lnSpc>
                      </a:pPr>
                      <a:endParaRPr sz="1650">
                        <a:latin typeface="Times New Roman"/>
                        <a:cs typeface="Times New Roman"/>
                      </a:endParaRPr>
                    </a:p>
                    <a:p>
                      <a:pPr>
                        <a:lnSpc>
                          <a:spcPct val="100000"/>
                        </a:lnSpc>
                        <a:spcBef>
                          <a:spcPts val="610"/>
                        </a:spcBef>
                      </a:pPr>
                      <a:endParaRPr sz="1650">
                        <a:latin typeface="Times New Roman"/>
                        <a:cs typeface="Times New Roman"/>
                      </a:endParaRPr>
                    </a:p>
                    <a:p>
                      <a:pPr marL="12065" algn="ctr">
                        <a:lnSpc>
                          <a:spcPct val="100000"/>
                        </a:lnSpc>
                      </a:pPr>
                      <a:r>
                        <a:rPr sz="1650" spc="-25" dirty="0">
                          <a:solidFill>
                            <a:srgbClr val="FF0000"/>
                          </a:solidFill>
                          <a:latin typeface="Century Gothic"/>
                          <a:cs typeface="Century Gothic"/>
                        </a:rPr>
                        <a:t>1,1</a:t>
                      </a:r>
                      <a:endParaRPr sz="1650">
                        <a:latin typeface="Century Gothic"/>
                        <a:cs typeface="Century Gothic"/>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CD1D2"/>
                    </a:solidFill>
                  </a:tcPr>
                </a:tc>
                <a:extLst>
                  <a:ext uri="{0D108BD9-81ED-4DB2-BD59-A6C34878D82A}">
                    <a16:rowId xmlns:a16="http://schemas.microsoft.com/office/drawing/2014/main" val="10005"/>
                  </a:ext>
                </a:extLst>
              </a:tr>
              <a:tr h="399415">
                <a:tc>
                  <a:txBody>
                    <a:bodyPr/>
                    <a:lstStyle/>
                    <a:p>
                      <a:pPr marL="11430" algn="ctr">
                        <a:lnSpc>
                          <a:spcPct val="100000"/>
                        </a:lnSpc>
                        <a:spcBef>
                          <a:spcPts val="630"/>
                        </a:spcBef>
                      </a:pPr>
                      <a:r>
                        <a:rPr sz="1650" spc="-10" dirty="0">
                          <a:latin typeface="Century Gothic"/>
                          <a:cs typeface="Century Gothic"/>
                        </a:rPr>
                        <a:t>n=219</a:t>
                      </a:r>
                      <a:endParaRPr sz="1650">
                        <a:latin typeface="Century Gothic"/>
                        <a:cs typeface="Century Gothic"/>
                      </a:endParaRPr>
                    </a:p>
                  </a:txBody>
                  <a:tcPr marL="0" marR="0" marT="8001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tcPr>
                </a:tc>
                <a:tc>
                  <a:txBody>
                    <a:bodyPr/>
                    <a:lstStyle/>
                    <a:p>
                      <a:pPr marL="10795" algn="ctr">
                        <a:lnSpc>
                          <a:spcPct val="100000"/>
                        </a:lnSpc>
                        <a:spcBef>
                          <a:spcPts val="630"/>
                        </a:spcBef>
                      </a:pPr>
                      <a:r>
                        <a:rPr sz="1650" spc="-20" dirty="0">
                          <a:latin typeface="Century Gothic"/>
                          <a:cs typeface="Century Gothic"/>
                        </a:rPr>
                        <a:t>n=91</a:t>
                      </a:r>
                      <a:endParaRPr sz="1650">
                        <a:latin typeface="Century Gothic"/>
                        <a:cs typeface="Century Gothic"/>
                      </a:endParaRPr>
                    </a:p>
                  </a:txBody>
                  <a:tcPr marL="0" marR="0" marT="8001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tcPr>
                </a:tc>
                <a:extLst>
                  <a:ext uri="{0D108BD9-81ED-4DB2-BD59-A6C34878D82A}">
                    <a16:rowId xmlns:a16="http://schemas.microsoft.com/office/drawing/2014/main" val="10006"/>
                  </a:ext>
                </a:extLst>
              </a:tr>
            </a:tbl>
          </a:graphicData>
        </a:graphic>
      </p:graphicFrame>
      <p:sp>
        <p:nvSpPr>
          <p:cNvPr id="20" name="Textfeld 19">
            <a:extLst>
              <a:ext uri="{FF2B5EF4-FFF2-40B4-BE49-F238E27FC236}">
                <a16:creationId xmlns:a16="http://schemas.microsoft.com/office/drawing/2014/main" id="{2CF829DD-116F-A413-7D10-68812FE729E4}"/>
              </a:ext>
            </a:extLst>
          </p:cNvPr>
          <p:cNvSpPr txBox="1"/>
          <p:nvPr/>
        </p:nvSpPr>
        <p:spPr>
          <a:xfrm>
            <a:off x="4492562" y="10287793"/>
            <a:ext cx="6193217" cy="646331"/>
          </a:xfrm>
          <a:prstGeom prst="rect">
            <a:avLst/>
          </a:prstGeom>
          <a:noFill/>
        </p:spPr>
        <p:txBody>
          <a:bodyPr wrap="square" rtlCol="0">
            <a:spAutoFit/>
          </a:bodyPr>
          <a:lstStyle/>
          <a:p>
            <a:r>
              <a:rPr lang="de-DE" dirty="0">
                <a:solidFill>
                  <a:srgbClr val="FF0000"/>
                </a:solidFill>
              </a:rPr>
              <a:t>Achtung</a:t>
            </a:r>
            <a:r>
              <a:rPr lang="de-DE" dirty="0"/>
              <a:t>: Biologikatherapie ist zum Zeitpunkt der Befragung für COPD nur eingeschränkt </a:t>
            </a:r>
            <a:r>
              <a:rPr lang="de-DE" dirty="0" err="1"/>
              <a:t>verschreibbar</a:t>
            </a:r>
            <a:r>
              <a:rPr lang="de-DE" dirty="0"/>
              <a:t>.</a:t>
            </a:r>
            <a:endParaRPr lang="de-AT"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descr="$PPTXTitle"/>
          <p:cNvSpPr txBox="1">
            <a:spLocks noGrp="1"/>
          </p:cNvSpPr>
          <p:nvPr>
            <p:ph type="title"/>
          </p:nvPr>
        </p:nvSpPr>
        <p:spPr>
          <a:prstGeom prst="rect">
            <a:avLst/>
          </a:prstGeom>
        </p:spPr>
        <p:txBody>
          <a:bodyPr vert="horz" wrap="square" lIns="0" tIns="54610" rIns="0" bIns="0" rtlCol="0">
            <a:spAutoFit/>
          </a:bodyPr>
          <a:lstStyle/>
          <a:p>
            <a:pPr marL="18415" marR="5080">
              <a:lnSpc>
                <a:spcPts val="2850"/>
              </a:lnSpc>
              <a:spcBef>
                <a:spcPts val="430"/>
              </a:spcBef>
            </a:pPr>
            <a:r>
              <a:rPr dirty="0"/>
              <a:t>Die</a:t>
            </a:r>
            <a:r>
              <a:rPr spc="70" dirty="0"/>
              <a:t> </a:t>
            </a:r>
            <a:r>
              <a:rPr dirty="0"/>
              <a:t>Zufriedenheit</a:t>
            </a:r>
            <a:r>
              <a:rPr spc="70" dirty="0"/>
              <a:t> </a:t>
            </a:r>
            <a:r>
              <a:rPr dirty="0"/>
              <a:t>mit</a:t>
            </a:r>
            <a:r>
              <a:rPr spc="70" dirty="0"/>
              <a:t> </a:t>
            </a:r>
            <a:r>
              <a:rPr dirty="0"/>
              <a:t>der</a:t>
            </a:r>
            <a:r>
              <a:rPr spc="80" dirty="0"/>
              <a:t> </a:t>
            </a:r>
            <a:r>
              <a:rPr dirty="0"/>
              <a:t>erhaltenen</a:t>
            </a:r>
            <a:r>
              <a:rPr spc="55" dirty="0"/>
              <a:t> </a:t>
            </a:r>
            <a:r>
              <a:rPr dirty="0"/>
              <a:t>Therapie</a:t>
            </a:r>
            <a:r>
              <a:rPr spc="75" dirty="0"/>
              <a:t> </a:t>
            </a:r>
            <a:r>
              <a:rPr dirty="0"/>
              <a:t>ist</a:t>
            </a:r>
            <a:r>
              <a:rPr spc="70" dirty="0"/>
              <a:t> </a:t>
            </a:r>
            <a:r>
              <a:rPr dirty="0"/>
              <a:t>insgesamt</a:t>
            </a:r>
            <a:r>
              <a:rPr spc="75" dirty="0"/>
              <a:t> </a:t>
            </a:r>
            <a:r>
              <a:rPr dirty="0"/>
              <a:t>sehr</a:t>
            </a:r>
            <a:r>
              <a:rPr spc="75" dirty="0"/>
              <a:t> </a:t>
            </a:r>
            <a:r>
              <a:rPr dirty="0"/>
              <a:t>hoch.</a:t>
            </a:r>
            <a:r>
              <a:rPr spc="65" dirty="0"/>
              <a:t> </a:t>
            </a:r>
            <a:r>
              <a:rPr dirty="0"/>
              <a:t>Mit</a:t>
            </a:r>
            <a:r>
              <a:rPr spc="70" dirty="0"/>
              <a:t> </a:t>
            </a:r>
            <a:r>
              <a:rPr dirty="0"/>
              <a:t>der</a:t>
            </a:r>
            <a:r>
              <a:rPr spc="80" dirty="0"/>
              <a:t> </a:t>
            </a:r>
            <a:r>
              <a:rPr dirty="0"/>
              <a:t>erhaltenen</a:t>
            </a:r>
            <a:r>
              <a:rPr spc="50" dirty="0"/>
              <a:t> </a:t>
            </a:r>
            <a:r>
              <a:rPr spc="-10" dirty="0"/>
              <a:t>inhalativen </a:t>
            </a:r>
            <a:r>
              <a:rPr dirty="0"/>
              <a:t>Therapie</a:t>
            </a:r>
            <a:r>
              <a:rPr spc="60" dirty="0"/>
              <a:t> </a:t>
            </a:r>
            <a:r>
              <a:rPr dirty="0"/>
              <a:t>sind</a:t>
            </a:r>
            <a:r>
              <a:rPr spc="65" dirty="0"/>
              <a:t> </a:t>
            </a:r>
            <a:r>
              <a:rPr dirty="0"/>
              <a:t>45%</a:t>
            </a:r>
            <a:r>
              <a:rPr spc="80" dirty="0"/>
              <a:t> </a:t>
            </a:r>
            <a:r>
              <a:rPr dirty="0"/>
              <a:t>sehr</a:t>
            </a:r>
            <a:r>
              <a:rPr spc="65" dirty="0"/>
              <a:t> </a:t>
            </a:r>
            <a:r>
              <a:rPr dirty="0"/>
              <a:t>zufrieden</a:t>
            </a:r>
            <a:r>
              <a:rPr spc="45" dirty="0"/>
              <a:t> </a:t>
            </a:r>
            <a:r>
              <a:rPr dirty="0"/>
              <a:t>und</a:t>
            </a:r>
            <a:r>
              <a:rPr spc="70" dirty="0"/>
              <a:t> </a:t>
            </a:r>
            <a:r>
              <a:rPr dirty="0"/>
              <a:t>während</a:t>
            </a:r>
            <a:r>
              <a:rPr spc="65" dirty="0"/>
              <a:t> </a:t>
            </a:r>
            <a:r>
              <a:rPr dirty="0"/>
              <a:t>38%</a:t>
            </a:r>
            <a:r>
              <a:rPr spc="80" dirty="0"/>
              <a:t> </a:t>
            </a:r>
            <a:r>
              <a:rPr dirty="0"/>
              <a:t>mit</a:t>
            </a:r>
            <a:r>
              <a:rPr spc="60" dirty="0"/>
              <a:t> </a:t>
            </a:r>
            <a:r>
              <a:rPr dirty="0"/>
              <a:t>der</a:t>
            </a:r>
            <a:r>
              <a:rPr spc="160" dirty="0"/>
              <a:t> </a:t>
            </a:r>
            <a:r>
              <a:rPr dirty="0"/>
              <a:t>Biologikatherapie</a:t>
            </a:r>
            <a:r>
              <a:rPr spc="110" dirty="0"/>
              <a:t> </a:t>
            </a:r>
            <a:r>
              <a:rPr dirty="0"/>
              <a:t>sehr</a:t>
            </a:r>
            <a:r>
              <a:rPr spc="65" dirty="0"/>
              <a:t> </a:t>
            </a:r>
            <a:r>
              <a:rPr dirty="0"/>
              <a:t>zufrieden</a:t>
            </a:r>
            <a:r>
              <a:rPr spc="105" dirty="0"/>
              <a:t> </a:t>
            </a:r>
            <a:r>
              <a:rPr spc="-20" dirty="0"/>
              <a:t>sind.</a:t>
            </a:r>
          </a:p>
        </p:txBody>
      </p:sp>
      <p:graphicFrame>
        <p:nvGraphicFramePr>
          <p:cNvPr id="3" name="object 3"/>
          <p:cNvGraphicFramePr>
            <a:graphicFrameLocks noGrp="1"/>
          </p:cNvGraphicFramePr>
          <p:nvPr/>
        </p:nvGraphicFramePr>
        <p:xfrm>
          <a:off x="3618127" y="4616455"/>
          <a:ext cx="8891901" cy="4226560"/>
        </p:xfrm>
        <a:graphic>
          <a:graphicData uri="http://schemas.openxmlformats.org/drawingml/2006/table">
            <a:tbl>
              <a:tblPr firstRow="1" bandRow="1">
                <a:tableStyleId>{2D5ABB26-0587-4C30-8999-92F81FD0307C}</a:tableStyleId>
              </a:tblPr>
              <a:tblGrid>
                <a:gridCol w="889635">
                  <a:extLst>
                    <a:ext uri="{9D8B030D-6E8A-4147-A177-3AD203B41FA5}">
                      <a16:colId xmlns:a16="http://schemas.microsoft.com/office/drawing/2014/main" val="20000"/>
                    </a:ext>
                  </a:extLst>
                </a:gridCol>
                <a:gridCol w="889635">
                  <a:extLst>
                    <a:ext uri="{9D8B030D-6E8A-4147-A177-3AD203B41FA5}">
                      <a16:colId xmlns:a16="http://schemas.microsoft.com/office/drawing/2014/main" val="20001"/>
                    </a:ext>
                  </a:extLst>
                </a:gridCol>
                <a:gridCol w="889634">
                  <a:extLst>
                    <a:ext uri="{9D8B030D-6E8A-4147-A177-3AD203B41FA5}">
                      <a16:colId xmlns:a16="http://schemas.microsoft.com/office/drawing/2014/main" val="20002"/>
                    </a:ext>
                  </a:extLst>
                </a:gridCol>
                <a:gridCol w="720089">
                  <a:extLst>
                    <a:ext uri="{9D8B030D-6E8A-4147-A177-3AD203B41FA5}">
                      <a16:colId xmlns:a16="http://schemas.microsoft.com/office/drawing/2014/main" val="20003"/>
                    </a:ext>
                  </a:extLst>
                </a:gridCol>
                <a:gridCol w="162560">
                  <a:extLst>
                    <a:ext uri="{9D8B030D-6E8A-4147-A177-3AD203B41FA5}">
                      <a16:colId xmlns:a16="http://schemas.microsoft.com/office/drawing/2014/main" val="20004"/>
                    </a:ext>
                  </a:extLst>
                </a:gridCol>
                <a:gridCol w="448945">
                  <a:extLst>
                    <a:ext uri="{9D8B030D-6E8A-4147-A177-3AD203B41FA5}">
                      <a16:colId xmlns:a16="http://schemas.microsoft.com/office/drawing/2014/main" val="20005"/>
                    </a:ext>
                  </a:extLst>
                </a:gridCol>
                <a:gridCol w="441325">
                  <a:extLst>
                    <a:ext uri="{9D8B030D-6E8A-4147-A177-3AD203B41FA5}">
                      <a16:colId xmlns:a16="http://schemas.microsoft.com/office/drawing/2014/main" val="20006"/>
                    </a:ext>
                  </a:extLst>
                </a:gridCol>
                <a:gridCol w="889635">
                  <a:extLst>
                    <a:ext uri="{9D8B030D-6E8A-4147-A177-3AD203B41FA5}">
                      <a16:colId xmlns:a16="http://schemas.microsoft.com/office/drawing/2014/main" val="20007"/>
                    </a:ext>
                  </a:extLst>
                </a:gridCol>
                <a:gridCol w="889635">
                  <a:extLst>
                    <a:ext uri="{9D8B030D-6E8A-4147-A177-3AD203B41FA5}">
                      <a16:colId xmlns:a16="http://schemas.microsoft.com/office/drawing/2014/main" val="20008"/>
                    </a:ext>
                  </a:extLst>
                </a:gridCol>
                <a:gridCol w="889634">
                  <a:extLst>
                    <a:ext uri="{9D8B030D-6E8A-4147-A177-3AD203B41FA5}">
                      <a16:colId xmlns:a16="http://schemas.microsoft.com/office/drawing/2014/main" val="20009"/>
                    </a:ext>
                  </a:extLst>
                </a:gridCol>
                <a:gridCol w="882015">
                  <a:extLst>
                    <a:ext uri="{9D8B030D-6E8A-4147-A177-3AD203B41FA5}">
                      <a16:colId xmlns:a16="http://schemas.microsoft.com/office/drawing/2014/main" val="20010"/>
                    </a:ext>
                  </a:extLst>
                </a:gridCol>
                <a:gridCol w="222250">
                  <a:extLst>
                    <a:ext uri="{9D8B030D-6E8A-4147-A177-3AD203B41FA5}">
                      <a16:colId xmlns:a16="http://schemas.microsoft.com/office/drawing/2014/main" val="20011"/>
                    </a:ext>
                  </a:extLst>
                </a:gridCol>
                <a:gridCol w="676909">
                  <a:extLst>
                    <a:ext uri="{9D8B030D-6E8A-4147-A177-3AD203B41FA5}">
                      <a16:colId xmlns:a16="http://schemas.microsoft.com/office/drawing/2014/main" val="20012"/>
                    </a:ext>
                  </a:extLst>
                </a:gridCol>
              </a:tblGrid>
              <a:tr h="350520">
                <a:tc>
                  <a:txBody>
                    <a:bodyPr/>
                    <a:lstStyle/>
                    <a:p>
                      <a:pPr>
                        <a:lnSpc>
                          <a:spcPct val="100000"/>
                        </a:lnSpc>
                      </a:pPr>
                      <a:endParaRPr sz="1700">
                        <a:latin typeface="Times New Roman"/>
                        <a:cs typeface="Times New Roman"/>
                      </a:endParaRPr>
                    </a:p>
                  </a:txBody>
                  <a:tcPr marL="0" marR="0" marT="0" marB="0">
                    <a:lnL w="9525">
                      <a:solidFill>
                        <a:srgbClr val="D9D9D9"/>
                      </a:solidFill>
                      <a:prstDash val="solid"/>
                    </a:lnL>
                    <a:lnR w="9525">
                      <a:solidFill>
                        <a:srgbClr val="D9D9D9"/>
                      </a:solidFill>
                      <a:prstDash val="solid"/>
                    </a:lnR>
                  </a:tcPr>
                </a:tc>
                <a:tc>
                  <a:txBody>
                    <a:bodyPr/>
                    <a:lstStyle/>
                    <a:p>
                      <a:pPr>
                        <a:lnSpc>
                          <a:spcPct val="100000"/>
                        </a:lnSpc>
                      </a:pPr>
                      <a:endParaRPr sz="1700">
                        <a:latin typeface="Times New Roman"/>
                        <a:cs typeface="Times New Roman"/>
                      </a:endParaRPr>
                    </a:p>
                  </a:txBody>
                  <a:tcPr marL="0" marR="0" marT="0" marB="0">
                    <a:lnL w="9525">
                      <a:solidFill>
                        <a:srgbClr val="D9D9D9"/>
                      </a:solidFill>
                      <a:prstDash val="solid"/>
                    </a:lnL>
                    <a:lnR w="9525">
                      <a:solidFill>
                        <a:srgbClr val="D9D9D9"/>
                      </a:solidFill>
                      <a:prstDash val="solid"/>
                    </a:lnR>
                  </a:tcPr>
                </a:tc>
                <a:tc>
                  <a:txBody>
                    <a:bodyPr/>
                    <a:lstStyle/>
                    <a:p>
                      <a:pPr>
                        <a:lnSpc>
                          <a:spcPct val="100000"/>
                        </a:lnSpc>
                      </a:pPr>
                      <a:endParaRPr sz="1700">
                        <a:latin typeface="Times New Roman"/>
                        <a:cs typeface="Times New Roman"/>
                      </a:endParaRPr>
                    </a:p>
                  </a:txBody>
                  <a:tcPr marL="0" marR="0" marT="0" marB="0">
                    <a:lnL w="9525">
                      <a:solidFill>
                        <a:srgbClr val="D9D9D9"/>
                      </a:solidFill>
                      <a:prstDash val="solid"/>
                    </a:lnL>
                    <a:lnR w="9525">
                      <a:solidFill>
                        <a:srgbClr val="D9D9D9"/>
                      </a:solidFill>
                      <a:prstDash val="solid"/>
                    </a:lnR>
                  </a:tcPr>
                </a:tc>
                <a:tc gridSpan="2">
                  <a:txBody>
                    <a:bodyPr/>
                    <a:lstStyle/>
                    <a:p>
                      <a:pPr>
                        <a:lnSpc>
                          <a:spcPct val="100000"/>
                        </a:lnSpc>
                      </a:pPr>
                      <a:endParaRPr sz="1700">
                        <a:latin typeface="Times New Roman"/>
                        <a:cs typeface="Times New Roman"/>
                      </a:endParaRPr>
                    </a:p>
                  </a:txBody>
                  <a:tcPr marL="0" marR="0" marT="0" marB="0">
                    <a:lnL w="9525">
                      <a:solidFill>
                        <a:srgbClr val="D9D9D9"/>
                      </a:solidFill>
                      <a:prstDash val="solid"/>
                    </a:lnL>
                    <a:lnR w="9525">
                      <a:solidFill>
                        <a:srgbClr val="D9D9D9"/>
                      </a:solidFill>
                      <a:prstDash val="solid"/>
                    </a:lnR>
                  </a:tcPr>
                </a:tc>
                <a:tc hMerge="1">
                  <a:txBody>
                    <a:bodyPr/>
                    <a:lstStyle/>
                    <a:p>
                      <a:endParaRPr/>
                    </a:p>
                  </a:txBody>
                  <a:tcPr marL="0" marR="0" marT="0" marB="0"/>
                </a:tc>
                <a:tc gridSpan="2">
                  <a:txBody>
                    <a:bodyPr/>
                    <a:lstStyle/>
                    <a:p>
                      <a:pPr>
                        <a:lnSpc>
                          <a:spcPct val="100000"/>
                        </a:lnSpc>
                      </a:pPr>
                      <a:endParaRPr sz="1700">
                        <a:latin typeface="Times New Roman"/>
                        <a:cs typeface="Times New Roman"/>
                      </a:endParaRPr>
                    </a:p>
                  </a:txBody>
                  <a:tcPr marL="0" marR="0" marT="0" marB="0">
                    <a:lnL w="9525">
                      <a:solidFill>
                        <a:srgbClr val="D9D9D9"/>
                      </a:solidFill>
                      <a:prstDash val="solid"/>
                    </a:lnL>
                    <a:lnR w="9525">
                      <a:solidFill>
                        <a:srgbClr val="D9D9D9"/>
                      </a:solidFill>
                      <a:prstDash val="solid"/>
                    </a:lnR>
                  </a:tcPr>
                </a:tc>
                <a:tc hMerge="1">
                  <a:txBody>
                    <a:bodyPr/>
                    <a:lstStyle/>
                    <a:p>
                      <a:endParaRPr/>
                    </a:p>
                  </a:txBody>
                  <a:tcPr marL="0" marR="0" marT="0" marB="0"/>
                </a:tc>
                <a:tc>
                  <a:txBody>
                    <a:bodyPr/>
                    <a:lstStyle/>
                    <a:p>
                      <a:pPr>
                        <a:lnSpc>
                          <a:spcPct val="100000"/>
                        </a:lnSpc>
                      </a:pPr>
                      <a:endParaRPr sz="1700">
                        <a:latin typeface="Times New Roman"/>
                        <a:cs typeface="Times New Roman"/>
                      </a:endParaRPr>
                    </a:p>
                  </a:txBody>
                  <a:tcPr marL="0" marR="0" marT="0" marB="0">
                    <a:lnL w="9525">
                      <a:solidFill>
                        <a:srgbClr val="D9D9D9"/>
                      </a:solidFill>
                      <a:prstDash val="solid"/>
                    </a:lnL>
                    <a:lnR w="9525">
                      <a:solidFill>
                        <a:srgbClr val="D9D9D9"/>
                      </a:solidFill>
                      <a:prstDash val="solid"/>
                    </a:lnR>
                  </a:tcPr>
                </a:tc>
                <a:tc>
                  <a:txBody>
                    <a:bodyPr/>
                    <a:lstStyle/>
                    <a:p>
                      <a:pPr>
                        <a:lnSpc>
                          <a:spcPct val="100000"/>
                        </a:lnSpc>
                      </a:pPr>
                      <a:endParaRPr sz="1700">
                        <a:latin typeface="Times New Roman"/>
                        <a:cs typeface="Times New Roman"/>
                      </a:endParaRPr>
                    </a:p>
                  </a:txBody>
                  <a:tcPr marL="0" marR="0" marT="0" marB="0">
                    <a:lnL w="9525">
                      <a:solidFill>
                        <a:srgbClr val="D9D9D9"/>
                      </a:solidFill>
                      <a:prstDash val="solid"/>
                    </a:lnL>
                    <a:lnR w="9525">
                      <a:solidFill>
                        <a:srgbClr val="D9D9D9"/>
                      </a:solidFill>
                      <a:prstDash val="solid"/>
                    </a:lnR>
                  </a:tcPr>
                </a:tc>
                <a:tc>
                  <a:txBody>
                    <a:bodyPr/>
                    <a:lstStyle/>
                    <a:p>
                      <a:pPr>
                        <a:lnSpc>
                          <a:spcPct val="100000"/>
                        </a:lnSpc>
                      </a:pPr>
                      <a:endParaRPr sz="1700">
                        <a:latin typeface="Times New Roman"/>
                        <a:cs typeface="Times New Roman"/>
                      </a:endParaRPr>
                    </a:p>
                  </a:txBody>
                  <a:tcPr marL="0" marR="0" marT="0" marB="0">
                    <a:lnL w="9525">
                      <a:solidFill>
                        <a:srgbClr val="D9D9D9"/>
                      </a:solidFill>
                      <a:prstDash val="solid"/>
                    </a:lnL>
                    <a:lnR w="9525">
                      <a:solidFill>
                        <a:srgbClr val="D9D9D9"/>
                      </a:solidFill>
                      <a:prstDash val="solid"/>
                    </a:lnR>
                  </a:tcPr>
                </a:tc>
                <a:tc>
                  <a:txBody>
                    <a:bodyPr/>
                    <a:lstStyle/>
                    <a:p>
                      <a:pPr>
                        <a:lnSpc>
                          <a:spcPct val="100000"/>
                        </a:lnSpc>
                      </a:pPr>
                      <a:endParaRPr sz="1700">
                        <a:latin typeface="Times New Roman"/>
                        <a:cs typeface="Times New Roman"/>
                      </a:endParaRPr>
                    </a:p>
                  </a:txBody>
                  <a:tcPr marL="0" marR="0" marT="0" marB="0">
                    <a:lnL w="9525">
                      <a:solidFill>
                        <a:srgbClr val="D9D9D9"/>
                      </a:solidFill>
                      <a:prstDash val="solid"/>
                    </a:lnL>
                    <a:lnR w="9525">
                      <a:solidFill>
                        <a:srgbClr val="D9D9D9"/>
                      </a:solidFill>
                      <a:prstDash val="solid"/>
                    </a:lnR>
                  </a:tcPr>
                </a:tc>
                <a:tc gridSpan="2">
                  <a:txBody>
                    <a:bodyPr/>
                    <a:lstStyle/>
                    <a:p>
                      <a:pPr marR="3175">
                        <a:lnSpc>
                          <a:spcPct val="100000"/>
                        </a:lnSpc>
                      </a:pPr>
                      <a:endParaRPr sz="1700">
                        <a:latin typeface="Times New Roman"/>
                        <a:cs typeface="Times New Roman"/>
                      </a:endParaRPr>
                    </a:p>
                  </a:txBody>
                  <a:tcPr marL="0" marR="0" marT="0" marB="0">
                    <a:lnL w="9525">
                      <a:solidFill>
                        <a:srgbClr val="D9D9D9"/>
                      </a:solidFill>
                      <a:prstDash val="solid"/>
                    </a:lnL>
                    <a:lnR w="9525">
                      <a:solidFill>
                        <a:srgbClr val="D9D9D9"/>
                      </a:solidFill>
                      <a:prstDash val="solid"/>
                    </a:lnR>
                  </a:tcPr>
                </a:tc>
                <a:tc hMerge="1">
                  <a:txBody>
                    <a:bodyPr/>
                    <a:lstStyle/>
                    <a:p>
                      <a:endParaRPr/>
                    </a:p>
                  </a:txBody>
                  <a:tcPr marL="0" marR="0" marT="0" marB="0"/>
                </a:tc>
                <a:extLst>
                  <a:ext uri="{0D108BD9-81ED-4DB2-BD59-A6C34878D82A}">
                    <a16:rowId xmlns:a16="http://schemas.microsoft.com/office/drawing/2014/main" val="10000"/>
                  </a:ext>
                </a:extLst>
              </a:tr>
              <a:tr h="1409065">
                <a:tc gridSpan="6">
                  <a:txBody>
                    <a:bodyPr/>
                    <a:lstStyle/>
                    <a:p>
                      <a:pPr>
                        <a:lnSpc>
                          <a:spcPct val="100000"/>
                        </a:lnSpc>
                      </a:pPr>
                      <a:endParaRPr sz="1650">
                        <a:latin typeface="Times New Roman"/>
                        <a:cs typeface="Times New Roman"/>
                      </a:endParaRPr>
                    </a:p>
                    <a:p>
                      <a:pPr>
                        <a:lnSpc>
                          <a:spcPct val="100000"/>
                        </a:lnSpc>
                        <a:spcBef>
                          <a:spcPts val="745"/>
                        </a:spcBef>
                      </a:pPr>
                      <a:endParaRPr sz="1650">
                        <a:latin typeface="Times New Roman"/>
                        <a:cs typeface="Times New Roman"/>
                      </a:endParaRPr>
                    </a:p>
                    <a:p>
                      <a:pPr marL="3175" algn="ctr">
                        <a:lnSpc>
                          <a:spcPct val="100000"/>
                        </a:lnSpc>
                      </a:pPr>
                      <a:r>
                        <a:rPr sz="1650" spc="45" dirty="0">
                          <a:solidFill>
                            <a:srgbClr val="FFFFFF"/>
                          </a:solidFill>
                          <a:latin typeface="Century Gothic"/>
                          <a:cs typeface="Century Gothic"/>
                        </a:rPr>
                        <a:t>45</a:t>
                      </a:r>
                      <a:endParaRPr sz="1650">
                        <a:latin typeface="Century Gothic"/>
                        <a:cs typeface="Century Gothic"/>
                      </a:endParaRPr>
                    </a:p>
                  </a:txBody>
                  <a:tcPr marL="0" marR="0" marT="0" marB="0">
                    <a:lnL w="9525">
                      <a:solidFill>
                        <a:srgbClr val="D9D9D9"/>
                      </a:solidFill>
                      <a:prstDash val="solid"/>
                    </a:lnL>
                    <a:solidFill>
                      <a:srgbClr val="1C5864"/>
                    </a:solidFill>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gridSpan="6">
                  <a:txBody>
                    <a:bodyPr/>
                    <a:lstStyle/>
                    <a:p>
                      <a:pPr>
                        <a:lnSpc>
                          <a:spcPct val="100000"/>
                        </a:lnSpc>
                      </a:pPr>
                      <a:endParaRPr sz="1650">
                        <a:latin typeface="Times New Roman"/>
                        <a:cs typeface="Times New Roman"/>
                      </a:endParaRPr>
                    </a:p>
                    <a:p>
                      <a:pPr>
                        <a:lnSpc>
                          <a:spcPct val="100000"/>
                        </a:lnSpc>
                        <a:spcBef>
                          <a:spcPts val="745"/>
                        </a:spcBef>
                      </a:pPr>
                      <a:endParaRPr sz="1650">
                        <a:latin typeface="Times New Roman"/>
                        <a:cs typeface="Times New Roman"/>
                      </a:endParaRPr>
                    </a:p>
                    <a:p>
                      <a:pPr marL="5715" algn="ctr">
                        <a:lnSpc>
                          <a:spcPct val="100000"/>
                        </a:lnSpc>
                      </a:pPr>
                      <a:r>
                        <a:rPr sz="1650" spc="110" dirty="0">
                          <a:solidFill>
                            <a:srgbClr val="FFFFFF"/>
                          </a:solidFill>
                          <a:latin typeface="Century Gothic"/>
                          <a:cs typeface="Century Gothic"/>
                        </a:rPr>
                        <a:t>48</a:t>
                      </a:r>
                      <a:endParaRPr sz="1650">
                        <a:latin typeface="Century Gothic"/>
                        <a:cs typeface="Century Gothic"/>
                      </a:endParaRPr>
                    </a:p>
                  </a:txBody>
                  <a:tcPr marL="0" marR="0" marT="0" marB="0">
                    <a:solidFill>
                      <a:srgbClr val="89ACAC"/>
                    </a:solidFill>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a:txBody>
                    <a:bodyPr/>
                    <a:lstStyle/>
                    <a:p>
                      <a:pPr marR="3175">
                        <a:lnSpc>
                          <a:spcPct val="100000"/>
                        </a:lnSpc>
                      </a:pPr>
                      <a:endParaRPr sz="1650">
                        <a:latin typeface="Times New Roman"/>
                        <a:cs typeface="Times New Roman"/>
                      </a:endParaRPr>
                    </a:p>
                    <a:p>
                      <a:pPr marR="3175">
                        <a:lnSpc>
                          <a:spcPct val="100000"/>
                        </a:lnSpc>
                        <a:spcBef>
                          <a:spcPts val="745"/>
                        </a:spcBef>
                      </a:pPr>
                      <a:endParaRPr sz="1650">
                        <a:latin typeface="Times New Roman"/>
                        <a:cs typeface="Times New Roman"/>
                      </a:endParaRPr>
                    </a:p>
                    <a:p>
                      <a:pPr marL="241300">
                        <a:lnSpc>
                          <a:spcPct val="100000"/>
                        </a:lnSpc>
                        <a:tabLst>
                          <a:tab pos="598170" algn="l"/>
                        </a:tabLst>
                      </a:pPr>
                      <a:r>
                        <a:rPr sz="1650" spc="-50" dirty="0">
                          <a:solidFill>
                            <a:srgbClr val="FFFFFF"/>
                          </a:solidFill>
                          <a:latin typeface="Century Gothic"/>
                          <a:cs typeface="Century Gothic"/>
                        </a:rPr>
                        <a:t>7</a:t>
                      </a:r>
                      <a:r>
                        <a:rPr sz="1650" dirty="0">
                          <a:solidFill>
                            <a:srgbClr val="FFFFFF"/>
                          </a:solidFill>
                          <a:latin typeface="Century Gothic"/>
                          <a:cs typeface="Century Gothic"/>
                        </a:rPr>
                        <a:t>	</a:t>
                      </a:r>
                      <a:r>
                        <a:rPr sz="1650" spc="-390" dirty="0">
                          <a:solidFill>
                            <a:srgbClr val="FFFFFF"/>
                          </a:solidFill>
                          <a:latin typeface="Century Gothic"/>
                          <a:cs typeface="Century Gothic"/>
                        </a:rPr>
                        <a:t>1</a:t>
                      </a:r>
                      <a:endParaRPr sz="1650">
                        <a:latin typeface="Century Gothic"/>
                        <a:cs typeface="Century Gothic"/>
                      </a:endParaRPr>
                    </a:p>
                  </a:txBody>
                  <a:tcPr marL="0" marR="0" marT="0" marB="0">
                    <a:lnR w="9525">
                      <a:solidFill>
                        <a:srgbClr val="991250"/>
                      </a:solidFill>
                      <a:prstDash val="solid"/>
                    </a:lnR>
                    <a:solidFill>
                      <a:srgbClr val="F47B8D"/>
                    </a:solidFill>
                  </a:tcPr>
                </a:tc>
                <a:extLst>
                  <a:ext uri="{0D108BD9-81ED-4DB2-BD59-A6C34878D82A}">
                    <a16:rowId xmlns:a16="http://schemas.microsoft.com/office/drawing/2014/main" val="10001"/>
                  </a:ext>
                </a:extLst>
              </a:tr>
              <a:tr h="708025">
                <a:tc>
                  <a:txBody>
                    <a:bodyPr/>
                    <a:lstStyle/>
                    <a:p>
                      <a:pPr>
                        <a:lnSpc>
                          <a:spcPct val="100000"/>
                        </a:lnSpc>
                      </a:pPr>
                      <a:endParaRPr sz="1700">
                        <a:latin typeface="Times New Roman"/>
                        <a:cs typeface="Times New Roman"/>
                      </a:endParaRPr>
                    </a:p>
                  </a:txBody>
                  <a:tcPr marL="0" marR="0" marT="0" marB="0">
                    <a:lnL w="9525">
                      <a:solidFill>
                        <a:srgbClr val="D9D9D9"/>
                      </a:solidFill>
                      <a:prstDash val="solid"/>
                    </a:lnL>
                    <a:lnR w="9525">
                      <a:solidFill>
                        <a:srgbClr val="D9D9D9"/>
                      </a:solidFill>
                      <a:prstDash val="solid"/>
                    </a:lnR>
                  </a:tcPr>
                </a:tc>
                <a:tc>
                  <a:txBody>
                    <a:bodyPr/>
                    <a:lstStyle/>
                    <a:p>
                      <a:pPr>
                        <a:lnSpc>
                          <a:spcPct val="100000"/>
                        </a:lnSpc>
                      </a:pPr>
                      <a:endParaRPr sz="1700">
                        <a:latin typeface="Times New Roman"/>
                        <a:cs typeface="Times New Roman"/>
                      </a:endParaRPr>
                    </a:p>
                  </a:txBody>
                  <a:tcPr marL="0" marR="0" marT="0" marB="0">
                    <a:lnL w="9525">
                      <a:solidFill>
                        <a:srgbClr val="D9D9D9"/>
                      </a:solidFill>
                      <a:prstDash val="solid"/>
                    </a:lnL>
                    <a:lnR w="9525">
                      <a:solidFill>
                        <a:srgbClr val="D9D9D9"/>
                      </a:solidFill>
                      <a:prstDash val="solid"/>
                    </a:lnR>
                  </a:tcPr>
                </a:tc>
                <a:tc>
                  <a:txBody>
                    <a:bodyPr/>
                    <a:lstStyle/>
                    <a:p>
                      <a:pPr>
                        <a:lnSpc>
                          <a:spcPct val="100000"/>
                        </a:lnSpc>
                      </a:pPr>
                      <a:endParaRPr sz="1700">
                        <a:latin typeface="Times New Roman"/>
                        <a:cs typeface="Times New Roman"/>
                      </a:endParaRPr>
                    </a:p>
                  </a:txBody>
                  <a:tcPr marL="0" marR="0" marT="0" marB="0">
                    <a:lnL w="9525">
                      <a:solidFill>
                        <a:srgbClr val="D9D9D9"/>
                      </a:solidFill>
                      <a:prstDash val="solid"/>
                    </a:lnL>
                    <a:lnR w="9525">
                      <a:solidFill>
                        <a:srgbClr val="D9D9D9"/>
                      </a:solidFill>
                      <a:prstDash val="solid"/>
                    </a:lnR>
                  </a:tcPr>
                </a:tc>
                <a:tc gridSpan="2">
                  <a:txBody>
                    <a:bodyPr/>
                    <a:lstStyle/>
                    <a:p>
                      <a:pPr>
                        <a:lnSpc>
                          <a:spcPct val="100000"/>
                        </a:lnSpc>
                      </a:pPr>
                      <a:endParaRPr sz="1700">
                        <a:latin typeface="Times New Roman"/>
                        <a:cs typeface="Times New Roman"/>
                      </a:endParaRPr>
                    </a:p>
                  </a:txBody>
                  <a:tcPr marL="0" marR="0" marT="0" marB="0">
                    <a:lnL w="9525">
                      <a:solidFill>
                        <a:srgbClr val="D9D9D9"/>
                      </a:solidFill>
                      <a:prstDash val="solid"/>
                    </a:lnL>
                    <a:lnR w="9525">
                      <a:solidFill>
                        <a:srgbClr val="D9D9D9"/>
                      </a:solidFill>
                      <a:prstDash val="solid"/>
                    </a:lnR>
                  </a:tcPr>
                </a:tc>
                <a:tc hMerge="1">
                  <a:txBody>
                    <a:bodyPr/>
                    <a:lstStyle/>
                    <a:p>
                      <a:endParaRPr/>
                    </a:p>
                  </a:txBody>
                  <a:tcPr marL="0" marR="0" marT="0" marB="0"/>
                </a:tc>
                <a:tc gridSpan="2">
                  <a:txBody>
                    <a:bodyPr/>
                    <a:lstStyle/>
                    <a:p>
                      <a:pPr>
                        <a:lnSpc>
                          <a:spcPct val="100000"/>
                        </a:lnSpc>
                      </a:pPr>
                      <a:endParaRPr sz="1700">
                        <a:latin typeface="Times New Roman"/>
                        <a:cs typeface="Times New Roman"/>
                      </a:endParaRPr>
                    </a:p>
                  </a:txBody>
                  <a:tcPr marL="0" marR="0" marT="0" marB="0">
                    <a:lnL w="9525">
                      <a:solidFill>
                        <a:srgbClr val="D9D9D9"/>
                      </a:solidFill>
                      <a:prstDash val="solid"/>
                    </a:lnL>
                    <a:lnR w="9525">
                      <a:solidFill>
                        <a:srgbClr val="D9D9D9"/>
                      </a:solidFill>
                      <a:prstDash val="solid"/>
                    </a:lnR>
                  </a:tcPr>
                </a:tc>
                <a:tc hMerge="1">
                  <a:txBody>
                    <a:bodyPr/>
                    <a:lstStyle/>
                    <a:p>
                      <a:endParaRPr/>
                    </a:p>
                  </a:txBody>
                  <a:tcPr marL="0" marR="0" marT="0" marB="0"/>
                </a:tc>
                <a:tc>
                  <a:txBody>
                    <a:bodyPr/>
                    <a:lstStyle/>
                    <a:p>
                      <a:pPr>
                        <a:lnSpc>
                          <a:spcPct val="100000"/>
                        </a:lnSpc>
                      </a:pPr>
                      <a:endParaRPr sz="1700">
                        <a:latin typeface="Times New Roman"/>
                        <a:cs typeface="Times New Roman"/>
                      </a:endParaRPr>
                    </a:p>
                  </a:txBody>
                  <a:tcPr marL="0" marR="0" marT="0" marB="0">
                    <a:lnL w="9525">
                      <a:solidFill>
                        <a:srgbClr val="D9D9D9"/>
                      </a:solidFill>
                      <a:prstDash val="solid"/>
                    </a:lnL>
                    <a:lnR w="9525">
                      <a:solidFill>
                        <a:srgbClr val="D9D9D9"/>
                      </a:solidFill>
                      <a:prstDash val="solid"/>
                    </a:lnR>
                  </a:tcPr>
                </a:tc>
                <a:tc>
                  <a:txBody>
                    <a:bodyPr/>
                    <a:lstStyle/>
                    <a:p>
                      <a:pPr>
                        <a:lnSpc>
                          <a:spcPct val="100000"/>
                        </a:lnSpc>
                      </a:pPr>
                      <a:endParaRPr sz="1700">
                        <a:latin typeface="Times New Roman"/>
                        <a:cs typeface="Times New Roman"/>
                      </a:endParaRPr>
                    </a:p>
                  </a:txBody>
                  <a:tcPr marL="0" marR="0" marT="0" marB="0">
                    <a:lnL w="9525">
                      <a:solidFill>
                        <a:srgbClr val="D9D9D9"/>
                      </a:solidFill>
                      <a:prstDash val="solid"/>
                    </a:lnL>
                    <a:lnR w="9525">
                      <a:solidFill>
                        <a:srgbClr val="D9D9D9"/>
                      </a:solidFill>
                      <a:prstDash val="solid"/>
                    </a:lnR>
                  </a:tcPr>
                </a:tc>
                <a:tc>
                  <a:txBody>
                    <a:bodyPr/>
                    <a:lstStyle/>
                    <a:p>
                      <a:pPr>
                        <a:lnSpc>
                          <a:spcPct val="100000"/>
                        </a:lnSpc>
                      </a:pPr>
                      <a:endParaRPr sz="1700">
                        <a:latin typeface="Times New Roman"/>
                        <a:cs typeface="Times New Roman"/>
                      </a:endParaRPr>
                    </a:p>
                  </a:txBody>
                  <a:tcPr marL="0" marR="0" marT="0" marB="0">
                    <a:lnL w="9525">
                      <a:solidFill>
                        <a:srgbClr val="D9D9D9"/>
                      </a:solidFill>
                      <a:prstDash val="solid"/>
                    </a:lnL>
                    <a:lnR w="9525">
                      <a:solidFill>
                        <a:srgbClr val="D9D9D9"/>
                      </a:solidFill>
                      <a:prstDash val="solid"/>
                    </a:lnR>
                  </a:tcPr>
                </a:tc>
                <a:tc>
                  <a:txBody>
                    <a:bodyPr/>
                    <a:lstStyle/>
                    <a:p>
                      <a:pPr>
                        <a:lnSpc>
                          <a:spcPct val="100000"/>
                        </a:lnSpc>
                      </a:pPr>
                      <a:endParaRPr sz="1700">
                        <a:latin typeface="Times New Roman"/>
                        <a:cs typeface="Times New Roman"/>
                      </a:endParaRPr>
                    </a:p>
                  </a:txBody>
                  <a:tcPr marL="0" marR="0" marT="0" marB="0">
                    <a:lnL w="9525">
                      <a:solidFill>
                        <a:srgbClr val="D9D9D9"/>
                      </a:solidFill>
                      <a:prstDash val="solid"/>
                    </a:lnL>
                    <a:lnR w="9525">
                      <a:solidFill>
                        <a:srgbClr val="D9D9D9"/>
                      </a:solidFill>
                      <a:prstDash val="solid"/>
                    </a:lnR>
                  </a:tcPr>
                </a:tc>
                <a:tc gridSpan="2">
                  <a:txBody>
                    <a:bodyPr/>
                    <a:lstStyle/>
                    <a:p>
                      <a:pPr marR="3175">
                        <a:lnSpc>
                          <a:spcPct val="100000"/>
                        </a:lnSpc>
                      </a:pPr>
                      <a:endParaRPr sz="1700">
                        <a:latin typeface="Times New Roman"/>
                        <a:cs typeface="Times New Roman"/>
                      </a:endParaRPr>
                    </a:p>
                  </a:txBody>
                  <a:tcPr marL="0" marR="0" marT="0" marB="0">
                    <a:lnL w="9525">
                      <a:solidFill>
                        <a:srgbClr val="D9D9D9"/>
                      </a:solidFill>
                      <a:prstDash val="solid"/>
                    </a:lnL>
                    <a:lnR w="9525">
                      <a:solidFill>
                        <a:srgbClr val="D9D9D9"/>
                      </a:solidFill>
                      <a:prstDash val="solid"/>
                    </a:lnR>
                  </a:tcPr>
                </a:tc>
                <a:tc hMerge="1">
                  <a:txBody>
                    <a:bodyPr/>
                    <a:lstStyle/>
                    <a:p>
                      <a:endParaRPr/>
                    </a:p>
                  </a:txBody>
                  <a:tcPr marL="0" marR="0" marT="0" marB="0"/>
                </a:tc>
                <a:extLst>
                  <a:ext uri="{0D108BD9-81ED-4DB2-BD59-A6C34878D82A}">
                    <a16:rowId xmlns:a16="http://schemas.microsoft.com/office/drawing/2014/main" val="10002"/>
                  </a:ext>
                </a:extLst>
              </a:tr>
              <a:tr h="1409065">
                <a:tc gridSpan="4">
                  <a:txBody>
                    <a:bodyPr/>
                    <a:lstStyle/>
                    <a:p>
                      <a:pPr>
                        <a:lnSpc>
                          <a:spcPct val="100000"/>
                        </a:lnSpc>
                      </a:pPr>
                      <a:endParaRPr sz="1650">
                        <a:latin typeface="Times New Roman"/>
                        <a:cs typeface="Times New Roman"/>
                      </a:endParaRPr>
                    </a:p>
                    <a:p>
                      <a:pPr>
                        <a:lnSpc>
                          <a:spcPct val="100000"/>
                        </a:lnSpc>
                        <a:spcBef>
                          <a:spcPts val="710"/>
                        </a:spcBef>
                      </a:pPr>
                      <a:endParaRPr sz="1650">
                        <a:latin typeface="Times New Roman"/>
                        <a:cs typeface="Times New Roman"/>
                      </a:endParaRPr>
                    </a:p>
                    <a:p>
                      <a:pPr marL="10795" algn="ctr">
                        <a:lnSpc>
                          <a:spcPct val="100000"/>
                        </a:lnSpc>
                      </a:pPr>
                      <a:r>
                        <a:rPr sz="1650" spc="65" dirty="0">
                          <a:solidFill>
                            <a:srgbClr val="FFFFFF"/>
                          </a:solidFill>
                          <a:latin typeface="Century Gothic"/>
                          <a:cs typeface="Century Gothic"/>
                        </a:rPr>
                        <a:t>38</a:t>
                      </a:r>
                      <a:endParaRPr sz="1650">
                        <a:latin typeface="Century Gothic"/>
                        <a:cs typeface="Century Gothic"/>
                      </a:endParaRPr>
                    </a:p>
                  </a:txBody>
                  <a:tcPr marL="0" marR="0" marT="0" marB="0">
                    <a:lnL w="9525">
                      <a:solidFill>
                        <a:srgbClr val="D9D9D9"/>
                      </a:solidFill>
                      <a:prstDash val="solid"/>
                    </a:lnL>
                    <a:solidFill>
                      <a:srgbClr val="1C5864"/>
                    </a:solidFill>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gridSpan="7">
                  <a:txBody>
                    <a:bodyPr/>
                    <a:lstStyle/>
                    <a:p>
                      <a:pPr>
                        <a:lnSpc>
                          <a:spcPct val="100000"/>
                        </a:lnSpc>
                      </a:pPr>
                      <a:endParaRPr sz="1650">
                        <a:latin typeface="Times New Roman"/>
                        <a:cs typeface="Times New Roman"/>
                      </a:endParaRPr>
                    </a:p>
                    <a:p>
                      <a:pPr>
                        <a:lnSpc>
                          <a:spcPct val="100000"/>
                        </a:lnSpc>
                        <a:spcBef>
                          <a:spcPts val="710"/>
                        </a:spcBef>
                      </a:pPr>
                      <a:endParaRPr sz="1650">
                        <a:latin typeface="Times New Roman"/>
                        <a:cs typeface="Times New Roman"/>
                      </a:endParaRPr>
                    </a:p>
                    <a:p>
                      <a:pPr marL="55880" algn="ctr">
                        <a:lnSpc>
                          <a:spcPct val="100000"/>
                        </a:lnSpc>
                      </a:pPr>
                      <a:r>
                        <a:rPr sz="1650" spc="-25" dirty="0">
                          <a:solidFill>
                            <a:srgbClr val="FFFFFF"/>
                          </a:solidFill>
                          <a:latin typeface="Century Gothic"/>
                          <a:cs typeface="Century Gothic"/>
                        </a:rPr>
                        <a:t>52</a:t>
                      </a:r>
                      <a:endParaRPr sz="1650">
                        <a:latin typeface="Century Gothic"/>
                        <a:cs typeface="Century Gothic"/>
                      </a:endParaRPr>
                    </a:p>
                  </a:txBody>
                  <a:tcPr marL="0" marR="0" marT="0" marB="0">
                    <a:solidFill>
                      <a:srgbClr val="89ACAC"/>
                    </a:solidFill>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gridSpan="2">
                  <a:txBody>
                    <a:bodyPr/>
                    <a:lstStyle/>
                    <a:p>
                      <a:pPr marR="3175">
                        <a:lnSpc>
                          <a:spcPct val="100000"/>
                        </a:lnSpc>
                      </a:pPr>
                      <a:endParaRPr sz="1650">
                        <a:latin typeface="Times New Roman"/>
                        <a:cs typeface="Times New Roman"/>
                      </a:endParaRPr>
                    </a:p>
                    <a:p>
                      <a:pPr marR="3175">
                        <a:lnSpc>
                          <a:spcPct val="100000"/>
                        </a:lnSpc>
                        <a:spcBef>
                          <a:spcPts val="710"/>
                        </a:spcBef>
                      </a:pPr>
                      <a:endParaRPr sz="1650">
                        <a:latin typeface="Times New Roman"/>
                        <a:cs typeface="Times New Roman"/>
                      </a:endParaRPr>
                    </a:p>
                    <a:p>
                      <a:pPr marL="57785" marR="3175" algn="ctr">
                        <a:lnSpc>
                          <a:spcPct val="100000"/>
                        </a:lnSpc>
                      </a:pPr>
                      <a:r>
                        <a:rPr sz="1650" spc="-25" dirty="0">
                          <a:solidFill>
                            <a:srgbClr val="FFFFFF"/>
                          </a:solidFill>
                          <a:latin typeface="Century Gothic"/>
                          <a:cs typeface="Century Gothic"/>
                        </a:rPr>
                        <a:t>10</a:t>
                      </a:r>
                      <a:endParaRPr sz="1650">
                        <a:latin typeface="Century Gothic"/>
                        <a:cs typeface="Century Gothic"/>
                      </a:endParaRPr>
                    </a:p>
                  </a:txBody>
                  <a:tcPr marL="0" marR="0" marT="0" marB="0">
                    <a:lnR w="9525">
                      <a:solidFill>
                        <a:srgbClr val="D9D9D9"/>
                      </a:solidFill>
                      <a:prstDash val="solid"/>
                    </a:lnR>
                    <a:solidFill>
                      <a:srgbClr val="F47B8D"/>
                    </a:solidFill>
                  </a:tcPr>
                </a:tc>
                <a:tc hMerge="1">
                  <a:txBody>
                    <a:bodyPr/>
                    <a:lstStyle/>
                    <a:p>
                      <a:endParaRPr/>
                    </a:p>
                  </a:txBody>
                  <a:tcPr marL="0" marR="0" marT="0" marB="0"/>
                </a:tc>
                <a:extLst>
                  <a:ext uri="{0D108BD9-81ED-4DB2-BD59-A6C34878D82A}">
                    <a16:rowId xmlns:a16="http://schemas.microsoft.com/office/drawing/2014/main" val="10003"/>
                  </a:ext>
                </a:extLst>
              </a:tr>
              <a:tr h="349885">
                <a:tc>
                  <a:txBody>
                    <a:bodyPr/>
                    <a:lstStyle/>
                    <a:p>
                      <a:pPr>
                        <a:lnSpc>
                          <a:spcPct val="100000"/>
                        </a:lnSpc>
                      </a:pPr>
                      <a:endParaRPr sz="1700">
                        <a:latin typeface="Times New Roman"/>
                        <a:cs typeface="Times New Roman"/>
                      </a:endParaRPr>
                    </a:p>
                  </a:txBody>
                  <a:tcPr marL="0" marR="0" marT="0" marB="0">
                    <a:lnL w="9525">
                      <a:solidFill>
                        <a:srgbClr val="D9D9D9"/>
                      </a:solidFill>
                      <a:prstDash val="solid"/>
                    </a:lnL>
                    <a:lnR w="9525">
                      <a:solidFill>
                        <a:srgbClr val="D9D9D9"/>
                      </a:solidFill>
                      <a:prstDash val="solid"/>
                    </a:lnR>
                  </a:tcPr>
                </a:tc>
                <a:tc>
                  <a:txBody>
                    <a:bodyPr/>
                    <a:lstStyle/>
                    <a:p>
                      <a:pPr>
                        <a:lnSpc>
                          <a:spcPct val="100000"/>
                        </a:lnSpc>
                      </a:pPr>
                      <a:endParaRPr sz="1700">
                        <a:latin typeface="Times New Roman"/>
                        <a:cs typeface="Times New Roman"/>
                      </a:endParaRPr>
                    </a:p>
                  </a:txBody>
                  <a:tcPr marL="0" marR="0" marT="0" marB="0">
                    <a:lnL w="9525">
                      <a:solidFill>
                        <a:srgbClr val="D9D9D9"/>
                      </a:solidFill>
                      <a:prstDash val="solid"/>
                    </a:lnL>
                    <a:lnR w="9525">
                      <a:solidFill>
                        <a:srgbClr val="D9D9D9"/>
                      </a:solidFill>
                      <a:prstDash val="solid"/>
                    </a:lnR>
                  </a:tcPr>
                </a:tc>
                <a:tc>
                  <a:txBody>
                    <a:bodyPr/>
                    <a:lstStyle/>
                    <a:p>
                      <a:pPr>
                        <a:lnSpc>
                          <a:spcPct val="100000"/>
                        </a:lnSpc>
                      </a:pPr>
                      <a:endParaRPr sz="1700">
                        <a:latin typeface="Times New Roman"/>
                        <a:cs typeface="Times New Roman"/>
                      </a:endParaRPr>
                    </a:p>
                  </a:txBody>
                  <a:tcPr marL="0" marR="0" marT="0" marB="0">
                    <a:lnL w="9525">
                      <a:solidFill>
                        <a:srgbClr val="D9D9D9"/>
                      </a:solidFill>
                      <a:prstDash val="solid"/>
                    </a:lnL>
                    <a:lnR w="9525">
                      <a:solidFill>
                        <a:srgbClr val="D9D9D9"/>
                      </a:solidFill>
                      <a:prstDash val="solid"/>
                    </a:lnR>
                  </a:tcPr>
                </a:tc>
                <a:tc gridSpan="2">
                  <a:txBody>
                    <a:bodyPr/>
                    <a:lstStyle/>
                    <a:p>
                      <a:pPr>
                        <a:lnSpc>
                          <a:spcPct val="100000"/>
                        </a:lnSpc>
                      </a:pPr>
                      <a:endParaRPr sz="1700">
                        <a:latin typeface="Times New Roman"/>
                        <a:cs typeface="Times New Roman"/>
                      </a:endParaRPr>
                    </a:p>
                  </a:txBody>
                  <a:tcPr marL="0" marR="0" marT="0" marB="0">
                    <a:lnL w="9525">
                      <a:solidFill>
                        <a:srgbClr val="D9D9D9"/>
                      </a:solidFill>
                      <a:prstDash val="solid"/>
                    </a:lnL>
                    <a:lnR w="9525">
                      <a:solidFill>
                        <a:srgbClr val="D9D9D9"/>
                      </a:solidFill>
                      <a:prstDash val="solid"/>
                    </a:lnR>
                  </a:tcPr>
                </a:tc>
                <a:tc hMerge="1">
                  <a:txBody>
                    <a:bodyPr/>
                    <a:lstStyle/>
                    <a:p>
                      <a:endParaRPr/>
                    </a:p>
                  </a:txBody>
                  <a:tcPr marL="0" marR="0" marT="0" marB="0"/>
                </a:tc>
                <a:tc gridSpan="2">
                  <a:txBody>
                    <a:bodyPr/>
                    <a:lstStyle/>
                    <a:p>
                      <a:pPr>
                        <a:lnSpc>
                          <a:spcPct val="100000"/>
                        </a:lnSpc>
                      </a:pPr>
                      <a:endParaRPr sz="1700">
                        <a:latin typeface="Times New Roman"/>
                        <a:cs typeface="Times New Roman"/>
                      </a:endParaRPr>
                    </a:p>
                  </a:txBody>
                  <a:tcPr marL="0" marR="0" marT="0" marB="0">
                    <a:lnL w="9525">
                      <a:solidFill>
                        <a:srgbClr val="D9D9D9"/>
                      </a:solidFill>
                      <a:prstDash val="solid"/>
                    </a:lnL>
                    <a:lnR w="9525">
                      <a:solidFill>
                        <a:srgbClr val="D9D9D9"/>
                      </a:solidFill>
                      <a:prstDash val="solid"/>
                    </a:lnR>
                  </a:tcPr>
                </a:tc>
                <a:tc hMerge="1">
                  <a:txBody>
                    <a:bodyPr/>
                    <a:lstStyle/>
                    <a:p>
                      <a:endParaRPr/>
                    </a:p>
                  </a:txBody>
                  <a:tcPr marL="0" marR="0" marT="0" marB="0"/>
                </a:tc>
                <a:tc>
                  <a:txBody>
                    <a:bodyPr/>
                    <a:lstStyle/>
                    <a:p>
                      <a:pPr>
                        <a:lnSpc>
                          <a:spcPct val="100000"/>
                        </a:lnSpc>
                      </a:pPr>
                      <a:endParaRPr sz="1700">
                        <a:latin typeface="Times New Roman"/>
                        <a:cs typeface="Times New Roman"/>
                      </a:endParaRPr>
                    </a:p>
                  </a:txBody>
                  <a:tcPr marL="0" marR="0" marT="0" marB="0">
                    <a:lnL w="9525">
                      <a:solidFill>
                        <a:srgbClr val="D9D9D9"/>
                      </a:solidFill>
                      <a:prstDash val="solid"/>
                    </a:lnL>
                    <a:lnR w="9525">
                      <a:solidFill>
                        <a:srgbClr val="D9D9D9"/>
                      </a:solidFill>
                      <a:prstDash val="solid"/>
                    </a:lnR>
                  </a:tcPr>
                </a:tc>
                <a:tc>
                  <a:txBody>
                    <a:bodyPr/>
                    <a:lstStyle/>
                    <a:p>
                      <a:pPr>
                        <a:lnSpc>
                          <a:spcPct val="100000"/>
                        </a:lnSpc>
                      </a:pPr>
                      <a:endParaRPr sz="1700">
                        <a:latin typeface="Times New Roman"/>
                        <a:cs typeface="Times New Roman"/>
                      </a:endParaRPr>
                    </a:p>
                  </a:txBody>
                  <a:tcPr marL="0" marR="0" marT="0" marB="0">
                    <a:lnL w="9525">
                      <a:solidFill>
                        <a:srgbClr val="D9D9D9"/>
                      </a:solidFill>
                      <a:prstDash val="solid"/>
                    </a:lnL>
                    <a:lnR w="9525">
                      <a:solidFill>
                        <a:srgbClr val="D9D9D9"/>
                      </a:solidFill>
                      <a:prstDash val="solid"/>
                    </a:lnR>
                  </a:tcPr>
                </a:tc>
                <a:tc>
                  <a:txBody>
                    <a:bodyPr/>
                    <a:lstStyle/>
                    <a:p>
                      <a:pPr>
                        <a:lnSpc>
                          <a:spcPct val="100000"/>
                        </a:lnSpc>
                      </a:pPr>
                      <a:endParaRPr sz="1700">
                        <a:latin typeface="Times New Roman"/>
                        <a:cs typeface="Times New Roman"/>
                      </a:endParaRPr>
                    </a:p>
                  </a:txBody>
                  <a:tcPr marL="0" marR="0" marT="0" marB="0">
                    <a:lnL w="9525">
                      <a:solidFill>
                        <a:srgbClr val="D9D9D9"/>
                      </a:solidFill>
                      <a:prstDash val="solid"/>
                    </a:lnL>
                    <a:lnR w="9525">
                      <a:solidFill>
                        <a:srgbClr val="D9D9D9"/>
                      </a:solidFill>
                      <a:prstDash val="solid"/>
                    </a:lnR>
                  </a:tcPr>
                </a:tc>
                <a:tc>
                  <a:txBody>
                    <a:bodyPr/>
                    <a:lstStyle/>
                    <a:p>
                      <a:pPr>
                        <a:lnSpc>
                          <a:spcPct val="100000"/>
                        </a:lnSpc>
                      </a:pPr>
                      <a:endParaRPr sz="1700">
                        <a:latin typeface="Times New Roman"/>
                        <a:cs typeface="Times New Roman"/>
                      </a:endParaRPr>
                    </a:p>
                  </a:txBody>
                  <a:tcPr marL="0" marR="0" marT="0" marB="0">
                    <a:lnL w="9525">
                      <a:solidFill>
                        <a:srgbClr val="D9D9D9"/>
                      </a:solidFill>
                      <a:prstDash val="solid"/>
                    </a:lnL>
                    <a:lnR w="9525">
                      <a:solidFill>
                        <a:srgbClr val="D9D9D9"/>
                      </a:solidFill>
                      <a:prstDash val="solid"/>
                    </a:lnR>
                  </a:tcPr>
                </a:tc>
                <a:tc gridSpan="2">
                  <a:txBody>
                    <a:bodyPr/>
                    <a:lstStyle/>
                    <a:p>
                      <a:pPr marR="3175">
                        <a:lnSpc>
                          <a:spcPct val="100000"/>
                        </a:lnSpc>
                      </a:pPr>
                      <a:endParaRPr sz="1700">
                        <a:latin typeface="Times New Roman"/>
                        <a:cs typeface="Times New Roman"/>
                      </a:endParaRPr>
                    </a:p>
                  </a:txBody>
                  <a:tcPr marL="0" marR="0" marT="0" marB="0">
                    <a:lnL w="9525">
                      <a:solidFill>
                        <a:srgbClr val="D9D9D9"/>
                      </a:solidFill>
                      <a:prstDash val="solid"/>
                    </a:lnL>
                    <a:lnR w="9525">
                      <a:solidFill>
                        <a:srgbClr val="D9D9D9"/>
                      </a:solidFill>
                      <a:prstDash val="solid"/>
                    </a:lnR>
                  </a:tcPr>
                </a:tc>
                <a:tc hMerge="1">
                  <a:txBody>
                    <a:bodyPr/>
                    <a:lstStyle/>
                    <a:p>
                      <a:endParaRPr/>
                    </a:p>
                  </a:txBody>
                  <a:tcPr marL="0" marR="0" marT="0" marB="0"/>
                </a:tc>
                <a:extLst>
                  <a:ext uri="{0D108BD9-81ED-4DB2-BD59-A6C34878D82A}">
                    <a16:rowId xmlns:a16="http://schemas.microsoft.com/office/drawing/2014/main" val="10004"/>
                  </a:ext>
                </a:extLst>
              </a:tr>
            </a:tbl>
          </a:graphicData>
        </a:graphic>
      </p:graphicFrame>
      <p:sp>
        <p:nvSpPr>
          <p:cNvPr id="4" name="object 4"/>
          <p:cNvSpPr txBox="1"/>
          <p:nvPr/>
        </p:nvSpPr>
        <p:spPr>
          <a:xfrm>
            <a:off x="1437964" y="5374042"/>
            <a:ext cx="2007870" cy="664210"/>
          </a:xfrm>
          <a:prstGeom prst="rect">
            <a:avLst/>
          </a:prstGeom>
        </p:spPr>
        <p:txBody>
          <a:bodyPr vert="horz" wrap="square" lIns="0" tIns="158115" rIns="0" bIns="0" rtlCol="0">
            <a:spAutoFit/>
          </a:bodyPr>
          <a:lstStyle/>
          <a:p>
            <a:pPr marL="12700">
              <a:lnSpc>
                <a:spcPct val="100000"/>
              </a:lnSpc>
              <a:spcBef>
                <a:spcPts val="1245"/>
              </a:spcBef>
            </a:pPr>
            <a:r>
              <a:rPr sz="1650" dirty="0">
                <a:latin typeface="Century Gothic"/>
                <a:cs typeface="Century Gothic"/>
              </a:rPr>
              <a:t>Inhalative</a:t>
            </a:r>
            <a:r>
              <a:rPr sz="1650" spc="80" dirty="0">
                <a:latin typeface="Century Gothic"/>
                <a:cs typeface="Century Gothic"/>
              </a:rPr>
              <a:t> </a:t>
            </a:r>
            <a:r>
              <a:rPr sz="1650" spc="-10" dirty="0">
                <a:latin typeface="Century Gothic"/>
                <a:cs typeface="Century Gothic"/>
              </a:rPr>
              <a:t>Therapie</a:t>
            </a:r>
            <a:endParaRPr sz="1650">
              <a:latin typeface="Century Gothic"/>
              <a:cs typeface="Century Gothic"/>
            </a:endParaRPr>
          </a:p>
          <a:p>
            <a:pPr marL="240665">
              <a:lnSpc>
                <a:spcPct val="100000"/>
              </a:lnSpc>
              <a:spcBef>
                <a:spcPts val="700"/>
              </a:spcBef>
              <a:tabLst>
                <a:tab pos="1264285" algn="l"/>
              </a:tabLst>
            </a:pPr>
            <a:r>
              <a:rPr sz="1000" dirty="0">
                <a:latin typeface="Century Gothic"/>
                <a:cs typeface="Century Gothic"/>
              </a:rPr>
              <a:t>Asthma</a:t>
            </a:r>
            <a:r>
              <a:rPr sz="1000" spc="-40" dirty="0">
                <a:latin typeface="Century Gothic"/>
                <a:cs typeface="Century Gothic"/>
              </a:rPr>
              <a:t> </a:t>
            </a:r>
            <a:r>
              <a:rPr sz="1000" spc="-10" dirty="0">
                <a:latin typeface="Century Gothic"/>
                <a:cs typeface="Century Gothic"/>
              </a:rPr>
              <a:t>n=174</a:t>
            </a:r>
            <a:r>
              <a:rPr sz="1000" dirty="0">
                <a:latin typeface="Century Gothic"/>
                <a:cs typeface="Century Gothic"/>
              </a:rPr>
              <a:t>	COPD</a:t>
            </a:r>
            <a:r>
              <a:rPr sz="1000" spc="-60" dirty="0">
                <a:latin typeface="Century Gothic"/>
                <a:cs typeface="Century Gothic"/>
              </a:rPr>
              <a:t> </a:t>
            </a:r>
            <a:r>
              <a:rPr sz="1000" spc="-20" dirty="0">
                <a:latin typeface="Century Gothic"/>
                <a:cs typeface="Century Gothic"/>
              </a:rPr>
              <a:t>n=71</a:t>
            </a:r>
            <a:endParaRPr sz="1000">
              <a:latin typeface="Century Gothic"/>
              <a:cs typeface="Century Gothic"/>
            </a:endParaRPr>
          </a:p>
        </p:txBody>
      </p:sp>
      <p:sp>
        <p:nvSpPr>
          <p:cNvPr id="5" name="object 5"/>
          <p:cNvSpPr txBox="1"/>
          <p:nvPr/>
        </p:nvSpPr>
        <p:spPr>
          <a:xfrm>
            <a:off x="1573440" y="7631190"/>
            <a:ext cx="1869439" cy="582930"/>
          </a:xfrm>
          <a:prstGeom prst="rect">
            <a:avLst/>
          </a:prstGeom>
        </p:spPr>
        <p:txBody>
          <a:bodyPr vert="horz" wrap="square" lIns="0" tIns="14605" rIns="0" bIns="0" rtlCol="0">
            <a:spAutoFit/>
          </a:bodyPr>
          <a:lstStyle/>
          <a:p>
            <a:pPr marL="12700">
              <a:lnSpc>
                <a:spcPct val="100000"/>
              </a:lnSpc>
              <a:spcBef>
                <a:spcPts val="115"/>
              </a:spcBef>
            </a:pPr>
            <a:r>
              <a:rPr sz="1650" spc="-10" dirty="0">
                <a:latin typeface="Century Gothic"/>
                <a:cs typeface="Century Gothic"/>
              </a:rPr>
              <a:t>Biologikatherapie</a:t>
            </a:r>
            <a:endParaRPr sz="1650">
              <a:latin typeface="Century Gothic"/>
              <a:cs typeface="Century Gothic"/>
            </a:endParaRPr>
          </a:p>
          <a:p>
            <a:pPr marL="178435">
              <a:lnSpc>
                <a:spcPct val="100000"/>
              </a:lnSpc>
              <a:spcBef>
                <a:spcPts val="1185"/>
              </a:spcBef>
              <a:tabLst>
                <a:tab pos="1128395" algn="l"/>
              </a:tabLst>
            </a:pPr>
            <a:r>
              <a:rPr sz="1000" dirty="0">
                <a:latin typeface="Century Gothic"/>
                <a:cs typeface="Century Gothic"/>
              </a:rPr>
              <a:t>Asthma</a:t>
            </a:r>
            <a:r>
              <a:rPr sz="1000" spc="-40" dirty="0">
                <a:latin typeface="Century Gothic"/>
                <a:cs typeface="Century Gothic"/>
              </a:rPr>
              <a:t> </a:t>
            </a:r>
            <a:r>
              <a:rPr sz="1000" spc="-20" dirty="0">
                <a:latin typeface="Century Gothic"/>
                <a:cs typeface="Century Gothic"/>
              </a:rPr>
              <a:t>n=41</a:t>
            </a:r>
            <a:r>
              <a:rPr sz="1000" dirty="0">
                <a:latin typeface="Century Gothic"/>
                <a:cs typeface="Century Gothic"/>
              </a:rPr>
              <a:t>	COPD</a:t>
            </a:r>
            <a:r>
              <a:rPr sz="1000" spc="-60" dirty="0">
                <a:latin typeface="Century Gothic"/>
                <a:cs typeface="Century Gothic"/>
              </a:rPr>
              <a:t> </a:t>
            </a:r>
            <a:r>
              <a:rPr sz="1000" spc="-20" dirty="0">
                <a:latin typeface="Century Gothic"/>
                <a:cs typeface="Century Gothic"/>
              </a:rPr>
              <a:t>n=25</a:t>
            </a:r>
            <a:endParaRPr sz="1000">
              <a:latin typeface="Century Gothic"/>
              <a:cs typeface="Century Gothic"/>
            </a:endParaRPr>
          </a:p>
        </p:txBody>
      </p:sp>
      <p:sp>
        <p:nvSpPr>
          <p:cNvPr id="6" name="object 6"/>
          <p:cNvSpPr/>
          <p:nvPr/>
        </p:nvSpPr>
        <p:spPr>
          <a:xfrm>
            <a:off x="2834323" y="9059649"/>
            <a:ext cx="113664" cy="113664"/>
          </a:xfrm>
          <a:custGeom>
            <a:avLst/>
            <a:gdLst/>
            <a:ahLst/>
            <a:cxnLst/>
            <a:rect l="l" t="t" r="r" b="b"/>
            <a:pathLst>
              <a:path w="113664" h="113665">
                <a:moveTo>
                  <a:pt x="113071" y="0"/>
                </a:moveTo>
                <a:lnTo>
                  <a:pt x="0" y="0"/>
                </a:lnTo>
                <a:lnTo>
                  <a:pt x="0" y="113060"/>
                </a:lnTo>
                <a:lnTo>
                  <a:pt x="113071" y="113060"/>
                </a:lnTo>
                <a:lnTo>
                  <a:pt x="113071" y="0"/>
                </a:lnTo>
                <a:close/>
              </a:path>
            </a:pathLst>
          </a:custGeom>
          <a:solidFill>
            <a:srgbClr val="1C5864"/>
          </a:solidFill>
        </p:spPr>
        <p:txBody>
          <a:bodyPr wrap="square" lIns="0" tIns="0" rIns="0" bIns="0" rtlCol="0"/>
          <a:lstStyle/>
          <a:p>
            <a:endParaRPr/>
          </a:p>
        </p:txBody>
      </p:sp>
      <p:sp>
        <p:nvSpPr>
          <p:cNvPr id="7" name="object 7"/>
          <p:cNvSpPr txBox="1"/>
          <p:nvPr/>
        </p:nvSpPr>
        <p:spPr>
          <a:xfrm>
            <a:off x="2988508" y="8961035"/>
            <a:ext cx="1538605" cy="279400"/>
          </a:xfrm>
          <a:prstGeom prst="rect">
            <a:avLst/>
          </a:prstGeom>
        </p:spPr>
        <p:txBody>
          <a:bodyPr vert="horz" wrap="square" lIns="0" tIns="14605" rIns="0" bIns="0" rtlCol="0">
            <a:spAutoFit/>
          </a:bodyPr>
          <a:lstStyle/>
          <a:p>
            <a:pPr marL="12700">
              <a:lnSpc>
                <a:spcPct val="100000"/>
              </a:lnSpc>
              <a:spcBef>
                <a:spcPts val="115"/>
              </a:spcBef>
            </a:pPr>
            <a:r>
              <a:rPr sz="1650" spc="75" dirty="0">
                <a:solidFill>
                  <a:srgbClr val="585858"/>
                </a:solidFill>
                <a:latin typeface="Century Gothic"/>
                <a:cs typeface="Century Gothic"/>
              </a:rPr>
              <a:t>Sehr</a:t>
            </a:r>
            <a:r>
              <a:rPr sz="1650" spc="-40" dirty="0">
                <a:solidFill>
                  <a:srgbClr val="585858"/>
                </a:solidFill>
                <a:latin typeface="Century Gothic"/>
                <a:cs typeface="Century Gothic"/>
              </a:rPr>
              <a:t> </a:t>
            </a:r>
            <a:r>
              <a:rPr sz="1650" spc="-10" dirty="0">
                <a:solidFill>
                  <a:srgbClr val="585858"/>
                </a:solidFill>
                <a:latin typeface="Century Gothic"/>
                <a:cs typeface="Century Gothic"/>
              </a:rPr>
              <a:t>zufrieden</a:t>
            </a:r>
            <a:endParaRPr sz="1650">
              <a:latin typeface="Century Gothic"/>
              <a:cs typeface="Century Gothic"/>
            </a:endParaRPr>
          </a:p>
        </p:txBody>
      </p:sp>
      <p:sp>
        <p:nvSpPr>
          <p:cNvPr id="8" name="object 8"/>
          <p:cNvSpPr/>
          <p:nvPr/>
        </p:nvSpPr>
        <p:spPr>
          <a:xfrm>
            <a:off x="4877147" y="9059649"/>
            <a:ext cx="113664" cy="113664"/>
          </a:xfrm>
          <a:custGeom>
            <a:avLst/>
            <a:gdLst/>
            <a:ahLst/>
            <a:cxnLst/>
            <a:rect l="l" t="t" r="r" b="b"/>
            <a:pathLst>
              <a:path w="113664" h="113665">
                <a:moveTo>
                  <a:pt x="113071" y="0"/>
                </a:moveTo>
                <a:lnTo>
                  <a:pt x="0" y="0"/>
                </a:lnTo>
                <a:lnTo>
                  <a:pt x="0" y="113060"/>
                </a:lnTo>
                <a:lnTo>
                  <a:pt x="113071" y="113060"/>
                </a:lnTo>
                <a:lnTo>
                  <a:pt x="113071" y="0"/>
                </a:lnTo>
                <a:close/>
              </a:path>
            </a:pathLst>
          </a:custGeom>
          <a:solidFill>
            <a:srgbClr val="89ACAC"/>
          </a:solidFill>
        </p:spPr>
        <p:txBody>
          <a:bodyPr wrap="square" lIns="0" tIns="0" rIns="0" bIns="0" rtlCol="0"/>
          <a:lstStyle/>
          <a:p>
            <a:endParaRPr/>
          </a:p>
        </p:txBody>
      </p:sp>
      <p:sp>
        <p:nvSpPr>
          <p:cNvPr id="9" name="object 9"/>
          <p:cNvSpPr txBox="1"/>
          <p:nvPr/>
        </p:nvSpPr>
        <p:spPr>
          <a:xfrm>
            <a:off x="5034996" y="8961035"/>
            <a:ext cx="1553845" cy="279400"/>
          </a:xfrm>
          <a:prstGeom prst="rect">
            <a:avLst/>
          </a:prstGeom>
        </p:spPr>
        <p:txBody>
          <a:bodyPr vert="horz" wrap="square" lIns="0" tIns="14605" rIns="0" bIns="0" rtlCol="0">
            <a:spAutoFit/>
          </a:bodyPr>
          <a:lstStyle/>
          <a:p>
            <a:pPr marL="12700">
              <a:lnSpc>
                <a:spcPct val="100000"/>
              </a:lnSpc>
              <a:spcBef>
                <a:spcPts val="115"/>
              </a:spcBef>
            </a:pPr>
            <a:r>
              <a:rPr sz="1650" spc="85" dirty="0">
                <a:solidFill>
                  <a:srgbClr val="585858"/>
                </a:solidFill>
                <a:latin typeface="Century Gothic"/>
                <a:cs typeface="Century Gothic"/>
              </a:rPr>
              <a:t>Eher</a:t>
            </a:r>
            <a:r>
              <a:rPr sz="1650" spc="-30" dirty="0">
                <a:solidFill>
                  <a:srgbClr val="585858"/>
                </a:solidFill>
                <a:latin typeface="Century Gothic"/>
                <a:cs typeface="Century Gothic"/>
              </a:rPr>
              <a:t> </a:t>
            </a:r>
            <a:r>
              <a:rPr sz="1650" spc="-10" dirty="0">
                <a:solidFill>
                  <a:srgbClr val="585858"/>
                </a:solidFill>
                <a:latin typeface="Century Gothic"/>
                <a:cs typeface="Century Gothic"/>
              </a:rPr>
              <a:t>zufrieden</a:t>
            </a:r>
            <a:endParaRPr sz="1650">
              <a:latin typeface="Century Gothic"/>
              <a:cs typeface="Century Gothic"/>
            </a:endParaRPr>
          </a:p>
        </p:txBody>
      </p:sp>
      <p:sp>
        <p:nvSpPr>
          <p:cNvPr id="10" name="object 10"/>
          <p:cNvSpPr/>
          <p:nvPr/>
        </p:nvSpPr>
        <p:spPr>
          <a:xfrm>
            <a:off x="6935047" y="9059649"/>
            <a:ext cx="113664" cy="113664"/>
          </a:xfrm>
          <a:custGeom>
            <a:avLst/>
            <a:gdLst/>
            <a:ahLst/>
            <a:cxnLst/>
            <a:rect l="l" t="t" r="r" b="b"/>
            <a:pathLst>
              <a:path w="113665" h="113665">
                <a:moveTo>
                  <a:pt x="113071" y="0"/>
                </a:moveTo>
                <a:lnTo>
                  <a:pt x="0" y="0"/>
                </a:lnTo>
                <a:lnTo>
                  <a:pt x="0" y="113060"/>
                </a:lnTo>
                <a:lnTo>
                  <a:pt x="113071" y="113060"/>
                </a:lnTo>
                <a:lnTo>
                  <a:pt x="113071" y="0"/>
                </a:lnTo>
                <a:close/>
              </a:path>
            </a:pathLst>
          </a:custGeom>
          <a:solidFill>
            <a:srgbClr val="F47B8D"/>
          </a:solidFill>
        </p:spPr>
        <p:txBody>
          <a:bodyPr wrap="square" lIns="0" tIns="0" rIns="0" bIns="0" rtlCol="0"/>
          <a:lstStyle/>
          <a:p>
            <a:endParaRPr/>
          </a:p>
        </p:txBody>
      </p:sp>
      <p:sp>
        <p:nvSpPr>
          <p:cNvPr id="11" name="object 11"/>
          <p:cNvSpPr txBox="1"/>
          <p:nvPr/>
        </p:nvSpPr>
        <p:spPr>
          <a:xfrm>
            <a:off x="7093943" y="8961035"/>
            <a:ext cx="1832610" cy="279400"/>
          </a:xfrm>
          <a:prstGeom prst="rect">
            <a:avLst/>
          </a:prstGeom>
        </p:spPr>
        <p:txBody>
          <a:bodyPr vert="horz" wrap="square" lIns="0" tIns="14605" rIns="0" bIns="0" rtlCol="0">
            <a:spAutoFit/>
          </a:bodyPr>
          <a:lstStyle/>
          <a:p>
            <a:pPr marL="12700">
              <a:lnSpc>
                <a:spcPct val="100000"/>
              </a:lnSpc>
              <a:spcBef>
                <a:spcPts val="115"/>
              </a:spcBef>
            </a:pPr>
            <a:r>
              <a:rPr sz="1650" spc="85" dirty="0">
                <a:solidFill>
                  <a:srgbClr val="585858"/>
                </a:solidFill>
                <a:latin typeface="Century Gothic"/>
                <a:cs typeface="Century Gothic"/>
              </a:rPr>
              <a:t>Eher</a:t>
            </a:r>
            <a:r>
              <a:rPr sz="1650" spc="-30" dirty="0">
                <a:solidFill>
                  <a:srgbClr val="585858"/>
                </a:solidFill>
                <a:latin typeface="Century Gothic"/>
                <a:cs typeface="Century Gothic"/>
              </a:rPr>
              <a:t> </a:t>
            </a:r>
            <a:r>
              <a:rPr sz="1650" spc="35" dirty="0">
                <a:solidFill>
                  <a:srgbClr val="585858"/>
                </a:solidFill>
                <a:latin typeface="Century Gothic"/>
                <a:cs typeface="Century Gothic"/>
              </a:rPr>
              <a:t>unzufrieden</a:t>
            </a:r>
            <a:endParaRPr sz="1650">
              <a:latin typeface="Century Gothic"/>
              <a:cs typeface="Century Gothic"/>
            </a:endParaRPr>
          </a:p>
        </p:txBody>
      </p:sp>
      <p:sp>
        <p:nvSpPr>
          <p:cNvPr id="12" name="object 12"/>
          <p:cNvSpPr/>
          <p:nvPr/>
        </p:nvSpPr>
        <p:spPr>
          <a:xfrm>
            <a:off x="9271857" y="9059649"/>
            <a:ext cx="120650" cy="113664"/>
          </a:xfrm>
          <a:custGeom>
            <a:avLst/>
            <a:gdLst/>
            <a:ahLst/>
            <a:cxnLst/>
            <a:rect l="l" t="t" r="r" b="b"/>
            <a:pathLst>
              <a:path w="120650" h="113665">
                <a:moveTo>
                  <a:pt x="120609" y="0"/>
                </a:moveTo>
                <a:lnTo>
                  <a:pt x="0" y="0"/>
                </a:lnTo>
                <a:lnTo>
                  <a:pt x="0" y="113060"/>
                </a:lnTo>
                <a:lnTo>
                  <a:pt x="120609" y="113060"/>
                </a:lnTo>
                <a:lnTo>
                  <a:pt x="120609" y="0"/>
                </a:lnTo>
                <a:close/>
              </a:path>
            </a:pathLst>
          </a:custGeom>
          <a:solidFill>
            <a:srgbClr val="991250"/>
          </a:solidFill>
        </p:spPr>
        <p:txBody>
          <a:bodyPr wrap="square" lIns="0" tIns="0" rIns="0" bIns="0" rtlCol="0"/>
          <a:lstStyle/>
          <a:p>
            <a:endParaRPr/>
          </a:p>
        </p:txBody>
      </p:sp>
      <p:sp>
        <p:nvSpPr>
          <p:cNvPr id="13" name="object 13"/>
          <p:cNvSpPr txBox="1"/>
          <p:nvPr/>
        </p:nvSpPr>
        <p:spPr>
          <a:xfrm>
            <a:off x="9434103" y="8961035"/>
            <a:ext cx="1818005" cy="279400"/>
          </a:xfrm>
          <a:prstGeom prst="rect">
            <a:avLst/>
          </a:prstGeom>
        </p:spPr>
        <p:txBody>
          <a:bodyPr vert="horz" wrap="square" lIns="0" tIns="14605" rIns="0" bIns="0" rtlCol="0">
            <a:spAutoFit/>
          </a:bodyPr>
          <a:lstStyle/>
          <a:p>
            <a:pPr marL="12700">
              <a:lnSpc>
                <a:spcPct val="100000"/>
              </a:lnSpc>
              <a:spcBef>
                <a:spcPts val="115"/>
              </a:spcBef>
            </a:pPr>
            <a:r>
              <a:rPr sz="1650" spc="75" dirty="0">
                <a:solidFill>
                  <a:srgbClr val="585858"/>
                </a:solidFill>
                <a:latin typeface="Century Gothic"/>
                <a:cs typeface="Century Gothic"/>
              </a:rPr>
              <a:t>Sehr</a:t>
            </a:r>
            <a:r>
              <a:rPr sz="1650" spc="-40" dirty="0">
                <a:solidFill>
                  <a:srgbClr val="585858"/>
                </a:solidFill>
                <a:latin typeface="Century Gothic"/>
                <a:cs typeface="Century Gothic"/>
              </a:rPr>
              <a:t> </a:t>
            </a:r>
            <a:r>
              <a:rPr sz="1650" spc="40" dirty="0">
                <a:solidFill>
                  <a:srgbClr val="585858"/>
                </a:solidFill>
                <a:latin typeface="Century Gothic"/>
                <a:cs typeface="Century Gothic"/>
              </a:rPr>
              <a:t>unzufrieden</a:t>
            </a:r>
            <a:endParaRPr sz="1650">
              <a:latin typeface="Century Gothic"/>
              <a:cs typeface="Century Gothic"/>
            </a:endParaRPr>
          </a:p>
        </p:txBody>
      </p:sp>
      <p:sp>
        <p:nvSpPr>
          <p:cNvPr id="17" name="object 17"/>
          <p:cNvSpPr txBox="1"/>
          <p:nvPr/>
        </p:nvSpPr>
        <p:spPr>
          <a:xfrm>
            <a:off x="1445816" y="9930907"/>
            <a:ext cx="6303645" cy="223520"/>
          </a:xfrm>
          <a:prstGeom prst="rect">
            <a:avLst/>
          </a:prstGeom>
        </p:spPr>
        <p:txBody>
          <a:bodyPr vert="horz" wrap="square" lIns="0" tIns="8890" rIns="0" bIns="0" rtlCol="0">
            <a:spAutoFit/>
          </a:bodyPr>
          <a:lstStyle/>
          <a:p>
            <a:pPr marL="12700">
              <a:lnSpc>
                <a:spcPct val="100000"/>
              </a:lnSpc>
              <a:spcBef>
                <a:spcPts val="70"/>
              </a:spcBef>
            </a:pPr>
            <a:r>
              <a:rPr sz="1300" dirty="0">
                <a:solidFill>
                  <a:srgbClr val="404040"/>
                </a:solidFill>
                <a:latin typeface="Century Gothic"/>
                <a:cs typeface="Century Gothic"/>
              </a:rPr>
              <a:t>In</a:t>
            </a:r>
            <a:r>
              <a:rPr sz="1300" spc="35" dirty="0">
                <a:solidFill>
                  <a:srgbClr val="404040"/>
                </a:solidFill>
                <a:latin typeface="Century Gothic"/>
                <a:cs typeface="Century Gothic"/>
              </a:rPr>
              <a:t> </a:t>
            </a:r>
            <a:r>
              <a:rPr sz="1300" dirty="0">
                <a:solidFill>
                  <a:srgbClr val="404040"/>
                </a:solidFill>
                <a:latin typeface="Century Gothic"/>
                <a:cs typeface="Century Gothic"/>
              </a:rPr>
              <a:t>%, Einfachantwort</a:t>
            </a:r>
            <a:r>
              <a:rPr sz="1300" spc="15" dirty="0">
                <a:solidFill>
                  <a:srgbClr val="404040"/>
                </a:solidFill>
                <a:latin typeface="Century Gothic"/>
                <a:cs typeface="Century Gothic"/>
              </a:rPr>
              <a:t> </a:t>
            </a:r>
            <a:r>
              <a:rPr sz="1300" dirty="0">
                <a:solidFill>
                  <a:srgbClr val="404040"/>
                </a:solidFill>
                <a:latin typeface="Century Gothic"/>
                <a:cs typeface="Century Gothic"/>
              </a:rPr>
              <a:t>|</a:t>
            </a:r>
            <a:r>
              <a:rPr sz="1300" spc="20" dirty="0">
                <a:solidFill>
                  <a:srgbClr val="404040"/>
                </a:solidFill>
                <a:latin typeface="Century Gothic"/>
                <a:cs typeface="Century Gothic"/>
              </a:rPr>
              <a:t> </a:t>
            </a:r>
            <a:r>
              <a:rPr sz="1300" dirty="0">
                <a:solidFill>
                  <a:srgbClr val="404040"/>
                </a:solidFill>
                <a:latin typeface="Century Gothic"/>
                <a:cs typeface="Century Gothic"/>
              </a:rPr>
              <a:t>n</a:t>
            </a:r>
            <a:r>
              <a:rPr sz="1300" spc="15" dirty="0">
                <a:solidFill>
                  <a:srgbClr val="404040"/>
                </a:solidFill>
                <a:latin typeface="Century Gothic"/>
                <a:cs typeface="Century Gothic"/>
              </a:rPr>
              <a:t> </a:t>
            </a:r>
            <a:r>
              <a:rPr sz="1300" dirty="0">
                <a:solidFill>
                  <a:srgbClr val="404040"/>
                </a:solidFill>
                <a:latin typeface="Century Gothic"/>
                <a:cs typeface="Century Gothic"/>
              </a:rPr>
              <a:t>(Inhalative</a:t>
            </a:r>
            <a:r>
              <a:rPr sz="1300" spc="45" dirty="0">
                <a:solidFill>
                  <a:srgbClr val="404040"/>
                </a:solidFill>
                <a:latin typeface="Century Gothic"/>
                <a:cs typeface="Century Gothic"/>
              </a:rPr>
              <a:t> </a:t>
            </a:r>
            <a:r>
              <a:rPr sz="1300" dirty="0">
                <a:solidFill>
                  <a:srgbClr val="404040"/>
                </a:solidFill>
                <a:latin typeface="Century Gothic"/>
                <a:cs typeface="Century Gothic"/>
              </a:rPr>
              <a:t>Therapie)=240</a:t>
            </a:r>
            <a:r>
              <a:rPr sz="1300" spc="-10" dirty="0">
                <a:solidFill>
                  <a:srgbClr val="404040"/>
                </a:solidFill>
                <a:latin typeface="Century Gothic"/>
                <a:cs typeface="Century Gothic"/>
              </a:rPr>
              <a:t> </a:t>
            </a:r>
            <a:r>
              <a:rPr sz="1300" dirty="0">
                <a:solidFill>
                  <a:srgbClr val="404040"/>
                </a:solidFill>
                <a:latin typeface="Century Gothic"/>
                <a:cs typeface="Century Gothic"/>
              </a:rPr>
              <a:t>|</a:t>
            </a:r>
            <a:r>
              <a:rPr sz="1300" spc="40" dirty="0">
                <a:solidFill>
                  <a:srgbClr val="404040"/>
                </a:solidFill>
                <a:latin typeface="Century Gothic"/>
                <a:cs typeface="Century Gothic"/>
              </a:rPr>
              <a:t> </a:t>
            </a:r>
            <a:r>
              <a:rPr sz="1300" dirty="0">
                <a:solidFill>
                  <a:srgbClr val="404040"/>
                </a:solidFill>
                <a:latin typeface="Century Gothic"/>
                <a:cs typeface="Century Gothic"/>
              </a:rPr>
              <a:t>n</a:t>
            </a:r>
            <a:r>
              <a:rPr sz="1300" spc="20" dirty="0">
                <a:solidFill>
                  <a:srgbClr val="404040"/>
                </a:solidFill>
                <a:latin typeface="Century Gothic"/>
                <a:cs typeface="Century Gothic"/>
              </a:rPr>
              <a:t> </a:t>
            </a:r>
            <a:r>
              <a:rPr sz="1300" spc="-10" dirty="0">
                <a:solidFill>
                  <a:srgbClr val="404040"/>
                </a:solidFill>
                <a:latin typeface="Century Gothic"/>
                <a:cs typeface="Century Gothic"/>
              </a:rPr>
              <a:t>(Biologikattherapie)=63</a:t>
            </a:r>
            <a:endParaRPr sz="1300">
              <a:latin typeface="Century Gothic"/>
              <a:cs typeface="Century Gothic"/>
            </a:endParaRPr>
          </a:p>
        </p:txBody>
      </p:sp>
      <p:sp>
        <p:nvSpPr>
          <p:cNvPr id="18" name="object 18"/>
          <p:cNvSpPr txBox="1"/>
          <p:nvPr/>
        </p:nvSpPr>
        <p:spPr>
          <a:xfrm>
            <a:off x="14427150" y="10255715"/>
            <a:ext cx="4286250" cy="196215"/>
          </a:xfrm>
          <a:prstGeom prst="rect">
            <a:avLst/>
          </a:prstGeom>
        </p:spPr>
        <p:txBody>
          <a:bodyPr vert="horz" wrap="square" lIns="0" tIns="12065" rIns="0" bIns="0" rtlCol="0">
            <a:spAutoFit/>
          </a:bodyPr>
          <a:lstStyle/>
          <a:p>
            <a:pPr marL="12700">
              <a:lnSpc>
                <a:spcPct val="100000"/>
              </a:lnSpc>
              <a:spcBef>
                <a:spcPts val="95"/>
              </a:spcBef>
            </a:pPr>
            <a:r>
              <a:rPr sz="1100" dirty="0">
                <a:latin typeface="Century Gothic"/>
                <a:cs typeface="Century Gothic"/>
              </a:rPr>
              <a:t>Signifikante</a:t>
            </a:r>
            <a:r>
              <a:rPr sz="1100" spc="180" dirty="0">
                <a:latin typeface="Century Gothic"/>
                <a:cs typeface="Century Gothic"/>
              </a:rPr>
              <a:t> </a:t>
            </a:r>
            <a:r>
              <a:rPr sz="1100" dirty="0">
                <a:latin typeface="Century Gothic"/>
                <a:cs typeface="Century Gothic"/>
              </a:rPr>
              <a:t>Unterschiede:</a:t>
            </a:r>
            <a:r>
              <a:rPr sz="1100" spc="170" dirty="0">
                <a:latin typeface="Century Gothic"/>
                <a:cs typeface="Century Gothic"/>
              </a:rPr>
              <a:t> </a:t>
            </a:r>
            <a:r>
              <a:rPr sz="1100" dirty="0">
                <a:solidFill>
                  <a:srgbClr val="008000"/>
                </a:solidFill>
                <a:latin typeface="Century Gothic"/>
                <a:cs typeface="Century Gothic"/>
              </a:rPr>
              <a:t>grün=sig.</a:t>
            </a:r>
            <a:r>
              <a:rPr sz="1100" spc="190" dirty="0">
                <a:solidFill>
                  <a:srgbClr val="008000"/>
                </a:solidFill>
                <a:latin typeface="Century Gothic"/>
                <a:cs typeface="Century Gothic"/>
              </a:rPr>
              <a:t> </a:t>
            </a:r>
            <a:r>
              <a:rPr sz="1100" dirty="0">
                <a:solidFill>
                  <a:srgbClr val="008000"/>
                </a:solidFill>
                <a:latin typeface="Century Gothic"/>
                <a:cs typeface="Century Gothic"/>
              </a:rPr>
              <a:t>höher</a:t>
            </a:r>
            <a:r>
              <a:rPr sz="1100" spc="150" dirty="0">
                <a:solidFill>
                  <a:srgbClr val="008000"/>
                </a:solidFill>
                <a:latin typeface="Century Gothic"/>
                <a:cs typeface="Century Gothic"/>
              </a:rPr>
              <a:t> </a:t>
            </a:r>
            <a:r>
              <a:rPr sz="1100" dirty="0">
                <a:latin typeface="Century Gothic"/>
                <a:cs typeface="Century Gothic"/>
              </a:rPr>
              <a:t>/</a:t>
            </a:r>
            <a:r>
              <a:rPr sz="1100" spc="175" dirty="0">
                <a:latin typeface="Century Gothic"/>
                <a:cs typeface="Century Gothic"/>
              </a:rPr>
              <a:t> </a:t>
            </a:r>
            <a:r>
              <a:rPr sz="1100" dirty="0">
                <a:solidFill>
                  <a:srgbClr val="FF0000"/>
                </a:solidFill>
                <a:latin typeface="Century Gothic"/>
                <a:cs typeface="Century Gothic"/>
              </a:rPr>
              <a:t>rot=sig.</a:t>
            </a:r>
            <a:r>
              <a:rPr sz="1100" spc="190" dirty="0">
                <a:solidFill>
                  <a:srgbClr val="FF0000"/>
                </a:solidFill>
                <a:latin typeface="Century Gothic"/>
                <a:cs typeface="Century Gothic"/>
              </a:rPr>
              <a:t> </a:t>
            </a:r>
            <a:r>
              <a:rPr sz="1100" spc="-10" dirty="0">
                <a:solidFill>
                  <a:srgbClr val="FF0000"/>
                </a:solidFill>
                <a:latin typeface="Century Gothic"/>
                <a:cs typeface="Century Gothic"/>
              </a:rPr>
              <a:t>niedriger</a:t>
            </a:r>
            <a:endParaRPr sz="1100">
              <a:latin typeface="Century Gothic"/>
              <a:cs typeface="Century Gothic"/>
            </a:endParaRPr>
          </a:p>
        </p:txBody>
      </p:sp>
      <p:graphicFrame>
        <p:nvGraphicFramePr>
          <p:cNvPr id="14" name="object 14"/>
          <p:cNvGraphicFramePr>
            <a:graphicFrameLocks noGrp="1"/>
          </p:cNvGraphicFramePr>
          <p:nvPr/>
        </p:nvGraphicFramePr>
        <p:xfrm>
          <a:off x="12950028" y="3212903"/>
          <a:ext cx="5764530" cy="5720715"/>
        </p:xfrm>
        <a:graphic>
          <a:graphicData uri="http://schemas.openxmlformats.org/drawingml/2006/table">
            <a:tbl>
              <a:tblPr firstRow="1" bandRow="1">
                <a:tableStyleId>{2D5ABB26-0587-4C30-8999-92F81FD0307C}</a:tableStyleId>
              </a:tblPr>
              <a:tblGrid>
                <a:gridCol w="2882265">
                  <a:extLst>
                    <a:ext uri="{9D8B030D-6E8A-4147-A177-3AD203B41FA5}">
                      <a16:colId xmlns:a16="http://schemas.microsoft.com/office/drawing/2014/main" val="20000"/>
                    </a:ext>
                  </a:extLst>
                </a:gridCol>
                <a:gridCol w="2882265">
                  <a:extLst>
                    <a:ext uri="{9D8B030D-6E8A-4147-A177-3AD203B41FA5}">
                      <a16:colId xmlns:a16="http://schemas.microsoft.com/office/drawing/2014/main" val="20001"/>
                    </a:ext>
                  </a:extLst>
                </a:gridCol>
              </a:tblGrid>
              <a:tr h="406400">
                <a:tc gridSpan="2">
                  <a:txBody>
                    <a:bodyPr/>
                    <a:lstStyle/>
                    <a:p>
                      <a:pPr marL="144780">
                        <a:lnSpc>
                          <a:spcPct val="100000"/>
                        </a:lnSpc>
                        <a:spcBef>
                          <a:spcPts val="434"/>
                        </a:spcBef>
                      </a:pPr>
                      <a:r>
                        <a:rPr sz="1950" b="1" dirty="0">
                          <a:solidFill>
                            <a:srgbClr val="FFFFFF"/>
                          </a:solidFill>
                          <a:latin typeface="Century Gothic"/>
                          <a:cs typeface="Century Gothic"/>
                        </a:rPr>
                        <a:t>TOP2-</a:t>
                      </a:r>
                      <a:r>
                        <a:rPr sz="1950" b="1" spc="55" dirty="0">
                          <a:solidFill>
                            <a:srgbClr val="FFFFFF"/>
                          </a:solidFill>
                          <a:latin typeface="Century Gothic"/>
                          <a:cs typeface="Century Gothic"/>
                        </a:rPr>
                        <a:t> </a:t>
                      </a:r>
                      <a:r>
                        <a:rPr sz="1950" b="1" dirty="0">
                          <a:solidFill>
                            <a:srgbClr val="FFFFFF"/>
                          </a:solidFill>
                          <a:latin typeface="Century Gothic"/>
                          <a:cs typeface="Century Gothic"/>
                        </a:rPr>
                        <a:t>Lungen-</a:t>
                      </a:r>
                      <a:r>
                        <a:rPr sz="1950" b="1" spc="60" dirty="0">
                          <a:solidFill>
                            <a:srgbClr val="FFFFFF"/>
                          </a:solidFill>
                          <a:latin typeface="Century Gothic"/>
                          <a:cs typeface="Century Gothic"/>
                        </a:rPr>
                        <a:t> </a:t>
                      </a:r>
                      <a:r>
                        <a:rPr sz="1950" b="1" dirty="0">
                          <a:solidFill>
                            <a:srgbClr val="FFFFFF"/>
                          </a:solidFill>
                          <a:latin typeface="Century Gothic"/>
                          <a:cs typeface="Century Gothic"/>
                        </a:rPr>
                        <a:t>oder</a:t>
                      </a:r>
                      <a:r>
                        <a:rPr sz="1950" b="1" spc="50" dirty="0">
                          <a:solidFill>
                            <a:srgbClr val="FFFFFF"/>
                          </a:solidFill>
                          <a:latin typeface="Century Gothic"/>
                          <a:cs typeface="Century Gothic"/>
                        </a:rPr>
                        <a:t> </a:t>
                      </a:r>
                      <a:r>
                        <a:rPr sz="1950" b="1" spc="-10" dirty="0">
                          <a:solidFill>
                            <a:srgbClr val="FFFFFF"/>
                          </a:solidFill>
                          <a:latin typeface="Century Gothic"/>
                          <a:cs typeface="Century Gothic"/>
                        </a:rPr>
                        <a:t>Atemwegserkrankungen</a:t>
                      </a:r>
                      <a:endParaRPr sz="1950">
                        <a:latin typeface="Century Gothic"/>
                        <a:cs typeface="Century Gothic"/>
                      </a:endParaRPr>
                    </a:p>
                  </a:txBody>
                  <a:tcPr marL="0" marR="0" marT="55244"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1C5864"/>
                    </a:solidFill>
                  </a:tcPr>
                </a:tc>
                <a:tc hMerge="1">
                  <a:txBody>
                    <a:bodyPr/>
                    <a:lstStyle/>
                    <a:p>
                      <a:endParaRPr/>
                    </a:p>
                  </a:txBody>
                  <a:tcPr marL="0" marR="0" marT="0" marB="0"/>
                </a:tc>
                <a:extLst>
                  <a:ext uri="{0D108BD9-81ED-4DB2-BD59-A6C34878D82A}">
                    <a16:rowId xmlns:a16="http://schemas.microsoft.com/office/drawing/2014/main" val="10000"/>
                  </a:ext>
                </a:extLst>
              </a:tr>
              <a:tr h="1160145">
                <a:tc>
                  <a:txBody>
                    <a:bodyPr/>
                    <a:lstStyle/>
                    <a:p>
                      <a:pPr>
                        <a:lnSpc>
                          <a:spcPct val="100000"/>
                        </a:lnSpc>
                        <a:spcBef>
                          <a:spcPts val="1650"/>
                        </a:spcBef>
                      </a:pPr>
                      <a:endParaRPr sz="1650">
                        <a:latin typeface="Times New Roman"/>
                        <a:cs typeface="Times New Roman"/>
                      </a:endParaRPr>
                    </a:p>
                    <a:p>
                      <a:pPr marL="12700" algn="ctr">
                        <a:lnSpc>
                          <a:spcPct val="100000"/>
                        </a:lnSpc>
                      </a:pPr>
                      <a:r>
                        <a:rPr sz="1650" b="1" spc="-10" dirty="0">
                          <a:latin typeface="Century Gothic"/>
                          <a:cs typeface="Century Gothic"/>
                        </a:rPr>
                        <a:t>Asthma</a:t>
                      </a:r>
                      <a:endParaRPr sz="1650">
                        <a:latin typeface="Century Gothic"/>
                        <a:cs typeface="Century Gothic"/>
                      </a:endParaRPr>
                    </a:p>
                  </a:txBody>
                  <a:tcPr marL="0" marR="0" marT="20955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CCD1D2"/>
                    </a:solidFill>
                  </a:tcPr>
                </a:tc>
                <a:tc>
                  <a:txBody>
                    <a:bodyPr/>
                    <a:lstStyle/>
                    <a:p>
                      <a:pPr>
                        <a:lnSpc>
                          <a:spcPct val="100000"/>
                        </a:lnSpc>
                        <a:spcBef>
                          <a:spcPts val="1650"/>
                        </a:spcBef>
                      </a:pPr>
                      <a:endParaRPr sz="1650">
                        <a:latin typeface="Times New Roman"/>
                        <a:cs typeface="Times New Roman"/>
                      </a:endParaRPr>
                    </a:p>
                    <a:p>
                      <a:pPr marL="16510" algn="ctr">
                        <a:lnSpc>
                          <a:spcPct val="100000"/>
                        </a:lnSpc>
                      </a:pPr>
                      <a:r>
                        <a:rPr sz="1650" b="1" spc="-20" dirty="0">
                          <a:latin typeface="Century Gothic"/>
                          <a:cs typeface="Century Gothic"/>
                        </a:rPr>
                        <a:t>COPD</a:t>
                      </a:r>
                      <a:endParaRPr sz="1650">
                        <a:latin typeface="Century Gothic"/>
                        <a:cs typeface="Century Gothic"/>
                      </a:endParaRPr>
                    </a:p>
                  </a:txBody>
                  <a:tcPr marL="0" marR="0" marT="20955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CCD1D2"/>
                    </a:solidFill>
                  </a:tcPr>
                </a:tc>
                <a:extLst>
                  <a:ext uri="{0D108BD9-81ED-4DB2-BD59-A6C34878D82A}">
                    <a16:rowId xmlns:a16="http://schemas.microsoft.com/office/drawing/2014/main" val="10001"/>
                  </a:ext>
                </a:extLst>
              </a:tr>
              <a:tr h="2077085">
                <a:tc>
                  <a:txBody>
                    <a:bodyPr/>
                    <a:lstStyle/>
                    <a:p>
                      <a:pPr>
                        <a:lnSpc>
                          <a:spcPct val="100000"/>
                        </a:lnSpc>
                      </a:pPr>
                      <a:endParaRPr sz="1650">
                        <a:latin typeface="Times New Roman"/>
                        <a:cs typeface="Times New Roman"/>
                      </a:endParaRPr>
                    </a:p>
                    <a:p>
                      <a:pPr>
                        <a:lnSpc>
                          <a:spcPct val="100000"/>
                        </a:lnSpc>
                      </a:pPr>
                      <a:endParaRPr sz="1650">
                        <a:latin typeface="Times New Roman"/>
                        <a:cs typeface="Times New Roman"/>
                      </a:endParaRPr>
                    </a:p>
                    <a:p>
                      <a:pPr>
                        <a:lnSpc>
                          <a:spcPct val="100000"/>
                        </a:lnSpc>
                        <a:spcBef>
                          <a:spcPts val="1505"/>
                        </a:spcBef>
                      </a:pPr>
                      <a:endParaRPr sz="1650">
                        <a:latin typeface="Times New Roman"/>
                        <a:cs typeface="Times New Roman"/>
                      </a:endParaRPr>
                    </a:p>
                    <a:p>
                      <a:pPr marL="13970" algn="ctr">
                        <a:lnSpc>
                          <a:spcPct val="100000"/>
                        </a:lnSpc>
                      </a:pPr>
                      <a:r>
                        <a:rPr sz="1650" spc="-20" dirty="0">
                          <a:latin typeface="Century Gothic"/>
                          <a:cs typeface="Century Gothic"/>
                        </a:rPr>
                        <a:t>93,7</a:t>
                      </a:r>
                      <a:endParaRPr sz="1650">
                        <a:latin typeface="Century Gothic"/>
                        <a:cs typeface="Century Gothic"/>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7EAEA"/>
                    </a:solidFill>
                  </a:tcPr>
                </a:tc>
                <a:tc>
                  <a:txBody>
                    <a:bodyPr/>
                    <a:lstStyle/>
                    <a:p>
                      <a:pPr>
                        <a:lnSpc>
                          <a:spcPct val="100000"/>
                        </a:lnSpc>
                      </a:pPr>
                      <a:endParaRPr sz="1650">
                        <a:latin typeface="Times New Roman"/>
                        <a:cs typeface="Times New Roman"/>
                      </a:endParaRPr>
                    </a:p>
                    <a:p>
                      <a:pPr>
                        <a:lnSpc>
                          <a:spcPct val="100000"/>
                        </a:lnSpc>
                      </a:pPr>
                      <a:endParaRPr sz="1650">
                        <a:latin typeface="Times New Roman"/>
                        <a:cs typeface="Times New Roman"/>
                      </a:endParaRPr>
                    </a:p>
                    <a:p>
                      <a:pPr>
                        <a:lnSpc>
                          <a:spcPct val="100000"/>
                        </a:lnSpc>
                        <a:spcBef>
                          <a:spcPts val="1505"/>
                        </a:spcBef>
                      </a:pPr>
                      <a:endParaRPr sz="1650">
                        <a:latin typeface="Times New Roman"/>
                        <a:cs typeface="Times New Roman"/>
                      </a:endParaRPr>
                    </a:p>
                    <a:p>
                      <a:pPr marL="16510" algn="ctr">
                        <a:lnSpc>
                          <a:spcPct val="100000"/>
                        </a:lnSpc>
                      </a:pPr>
                      <a:r>
                        <a:rPr sz="1650" spc="-20" dirty="0">
                          <a:latin typeface="Century Gothic"/>
                          <a:cs typeface="Century Gothic"/>
                        </a:rPr>
                        <a:t>91,5</a:t>
                      </a:r>
                      <a:endParaRPr sz="1650">
                        <a:latin typeface="Century Gothic"/>
                        <a:cs typeface="Century Gothic"/>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7EAEA"/>
                    </a:solidFill>
                  </a:tcPr>
                </a:tc>
                <a:extLst>
                  <a:ext uri="{0D108BD9-81ED-4DB2-BD59-A6C34878D82A}">
                    <a16:rowId xmlns:a16="http://schemas.microsoft.com/office/drawing/2014/main" val="10002"/>
                  </a:ext>
                </a:extLst>
              </a:tr>
              <a:tr h="2077085">
                <a:tc>
                  <a:txBody>
                    <a:bodyPr/>
                    <a:lstStyle/>
                    <a:p>
                      <a:pPr>
                        <a:lnSpc>
                          <a:spcPct val="100000"/>
                        </a:lnSpc>
                      </a:pPr>
                      <a:endParaRPr sz="1650">
                        <a:latin typeface="Times New Roman"/>
                        <a:cs typeface="Times New Roman"/>
                      </a:endParaRPr>
                    </a:p>
                    <a:p>
                      <a:pPr>
                        <a:lnSpc>
                          <a:spcPct val="100000"/>
                        </a:lnSpc>
                      </a:pPr>
                      <a:endParaRPr sz="1650">
                        <a:latin typeface="Times New Roman"/>
                        <a:cs typeface="Times New Roman"/>
                      </a:endParaRPr>
                    </a:p>
                    <a:p>
                      <a:pPr>
                        <a:lnSpc>
                          <a:spcPct val="100000"/>
                        </a:lnSpc>
                        <a:spcBef>
                          <a:spcPts val="1510"/>
                        </a:spcBef>
                      </a:pPr>
                      <a:endParaRPr sz="1650">
                        <a:latin typeface="Times New Roman"/>
                        <a:cs typeface="Times New Roman"/>
                      </a:endParaRPr>
                    </a:p>
                    <a:p>
                      <a:pPr marL="13970" algn="ctr">
                        <a:lnSpc>
                          <a:spcPct val="100000"/>
                        </a:lnSpc>
                        <a:spcBef>
                          <a:spcPts val="5"/>
                        </a:spcBef>
                      </a:pPr>
                      <a:r>
                        <a:rPr sz="1650" spc="-20" dirty="0">
                          <a:latin typeface="Century Gothic"/>
                          <a:cs typeface="Century Gothic"/>
                        </a:rPr>
                        <a:t>92,7</a:t>
                      </a:r>
                      <a:endParaRPr sz="1650">
                        <a:latin typeface="Century Gothic"/>
                        <a:cs typeface="Century Gothic"/>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CD1D2"/>
                    </a:solidFill>
                  </a:tcPr>
                </a:tc>
                <a:tc>
                  <a:txBody>
                    <a:bodyPr/>
                    <a:lstStyle/>
                    <a:p>
                      <a:pPr>
                        <a:lnSpc>
                          <a:spcPct val="100000"/>
                        </a:lnSpc>
                      </a:pPr>
                      <a:endParaRPr sz="1650">
                        <a:latin typeface="Times New Roman"/>
                        <a:cs typeface="Times New Roman"/>
                      </a:endParaRPr>
                    </a:p>
                    <a:p>
                      <a:pPr>
                        <a:lnSpc>
                          <a:spcPct val="100000"/>
                        </a:lnSpc>
                      </a:pPr>
                      <a:endParaRPr sz="1650">
                        <a:latin typeface="Times New Roman"/>
                        <a:cs typeface="Times New Roman"/>
                      </a:endParaRPr>
                    </a:p>
                    <a:p>
                      <a:pPr>
                        <a:lnSpc>
                          <a:spcPct val="100000"/>
                        </a:lnSpc>
                        <a:spcBef>
                          <a:spcPts val="1510"/>
                        </a:spcBef>
                      </a:pPr>
                      <a:endParaRPr sz="1650">
                        <a:latin typeface="Times New Roman"/>
                        <a:cs typeface="Times New Roman"/>
                      </a:endParaRPr>
                    </a:p>
                    <a:p>
                      <a:pPr marL="16510" algn="ctr">
                        <a:lnSpc>
                          <a:spcPct val="100000"/>
                        </a:lnSpc>
                        <a:spcBef>
                          <a:spcPts val="5"/>
                        </a:spcBef>
                      </a:pPr>
                      <a:r>
                        <a:rPr sz="1650" spc="-20" dirty="0">
                          <a:latin typeface="Century Gothic"/>
                          <a:cs typeface="Century Gothic"/>
                        </a:rPr>
                        <a:t>92,0</a:t>
                      </a:r>
                      <a:endParaRPr sz="1650">
                        <a:latin typeface="Century Gothic"/>
                        <a:cs typeface="Century Gothic"/>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CD1D2"/>
                    </a:solidFill>
                  </a:tcPr>
                </a:tc>
                <a:extLst>
                  <a:ext uri="{0D108BD9-81ED-4DB2-BD59-A6C34878D82A}">
                    <a16:rowId xmlns:a16="http://schemas.microsoft.com/office/drawing/2014/main" val="10003"/>
                  </a:ext>
                </a:extLst>
              </a:tr>
            </a:tbl>
          </a:graphicData>
        </a:graphic>
      </p:graphicFrame>
      <p:sp>
        <p:nvSpPr>
          <p:cNvPr id="15" name="object 15"/>
          <p:cNvSpPr txBox="1"/>
          <p:nvPr/>
        </p:nvSpPr>
        <p:spPr>
          <a:xfrm>
            <a:off x="1445816" y="2119062"/>
            <a:ext cx="6211570" cy="324485"/>
          </a:xfrm>
          <a:prstGeom prst="rect">
            <a:avLst/>
          </a:prstGeom>
        </p:spPr>
        <p:txBody>
          <a:bodyPr vert="horz" wrap="square" lIns="0" tIns="13970" rIns="0" bIns="0" rtlCol="0">
            <a:spAutoFit/>
          </a:bodyPr>
          <a:lstStyle/>
          <a:p>
            <a:pPr marL="12700">
              <a:lnSpc>
                <a:spcPct val="100000"/>
              </a:lnSpc>
              <a:spcBef>
                <a:spcPts val="110"/>
              </a:spcBef>
            </a:pPr>
            <a:r>
              <a:rPr sz="1950" dirty="0">
                <a:latin typeface="Century Gothic"/>
                <a:cs typeface="Century Gothic"/>
              </a:rPr>
              <a:t>Wie</a:t>
            </a:r>
            <a:r>
              <a:rPr sz="1950" spc="-10" dirty="0">
                <a:latin typeface="Century Gothic"/>
                <a:cs typeface="Century Gothic"/>
              </a:rPr>
              <a:t> </a:t>
            </a:r>
            <a:r>
              <a:rPr sz="1950" dirty="0">
                <a:latin typeface="Century Gothic"/>
                <a:cs typeface="Century Gothic"/>
              </a:rPr>
              <a:t>zufrieden</a:t>
            </a:r>
            <a:r>
              <a:rPr sz="1950" spc="70" dirty="0">
                <a:latin typeface="Century Gothic"/>
                <a:cs typeface="Century Gothic"/>
              </a:rPr>
              <a:t> </a:t>
            </a:r>
            <a:r>
              <a:rPr sz="1950" dirty="0">
                <a:latin typeface="Century Gothic"/>
                <a:cs typeface="Century Gothic"/>
              </a:rPr>
              <a:t>sind</a:t>
            </a:r>
            <a:r>
              <a:rPr sz="1950" spc="40" dirty="0">
                <a:latin typeface="Century Gothic"/>
                <a:cs typeface="Century Gothic"/>
              </a:rPr>
              <a:t> </a:t>
            </a:r>
            <a:r>
              <a:rPr sz="1950" dirty="0">
                <a:latin typeface="Century Gothic"/>
                <a:cs typeface="Century Gothic"/>
              </a:rPr>
              <a:t>Sie</a:t>
            </a:r>
            <a:r>
              <a:rPr sz="1950" spc="50" dirty="0">
                <a:latin typeface="Century Gothic"/>
                <a:cs typeface="Century Gothic"/>
              </a:rPr>
              <a:t> </a:t>
            </a:r>
            <a:r>
              <a:rPr sz="1950" dirty="0">
                <a:latin typeface="Century Gothic"/>
                <a:cs typeface="Century Gothic"/>
              </a:rPr>
              <a:t>insgesamt</a:t>
            </a:r>
            <a:r>
              <a:rPr sz="1950" spc="70" dirty="0">
                <a:latin typeface="Century Gothic"/>
                <a:cs typeface="Century Gothic"/>
              </a:rPr>
              <a:t> </a:t>
            </a:r>
            <a:r>
              <a:rPr sz="1950" dirty="0">
                <a:latin typeface="Century Gothic"/>
                <a:cs typeface="Century Gothic"/>
              </a:rPr>
              <a:t>mit</a:t>
            </a:r>
            <a:r>
              <a:rPr sz="1950" spc="5" dirty="0">
                <a:latin typeface="Century Gothic"/>
                <a:cs typeface="Century Gothic"/>
              </a:rPr>
              <a:t> </a:t>
            </a:r>
            <a:r>
              <a:rPr sz="1950" dirty="0">
                <a:latin typeface="Century Gothic"/>
                <a:cs typeface="Century Gothic"/>
              </a:rPr>
              <a:t>Ihrer</a:t>
            </a:r>
            <a:r>
              <a:rPr sz="1950" spc="30" dirty="0">
                <a:latin typeface="Century Gothic"/>
                <a:cs typeface="Century Gothic"/>
              </a:rPr>
              <a:t> </a:t>
            </a:r>
            <a:r>
              <a:rPr sz="1950" spc="-10" dirty="0">
                <a:latin typeface="Century Gothic"/>
                <a:cs typeface="Century Gothic"/>
              </a:rPr>
              <a:t>Therapie?</a:t>
            </a:r>
            <a:endParaRPr sz="1950">
              <a:latin typeface="Century Gothic"/>
              <a:cs typeface="Century Gothic"/>
            </a:endParaRPr>
          </a:p>
        </p:txBody>
      </p:sp>
      <p:sp>
        <p:nvSpPr>
          <p:cNvPr id="16" name="object 16"/>
          <p:cNvSpPr txBox="1"/>
          <p:nvPr/>
        </p:nvSpPr>
        <p:spPr>
          <a:xfrm>
            <a:off x="1445816" y="2793513"/>
            <a:ext cx="10652760" cy="224790"/>
          </a:xfrm>
          <a:prstGeom prst="rect">
            <a:avLst/>
          </a:prstGeom>
        </p:spPr>
        <p:txBody>
          <a:bodyPr vert="horz" wrap="square" lIns="0" tIns="13335" rIns="0" bIns="0" rtlCol="0">
            <a:spAutoFit/>
          </a:bodyPr>
          <a:lstStyle/>
          <a:p>
            <a:pPr marL="12700">
              <a:lnSpc>
                <a:spcPct val="100000"/>
              </a:lnSpc>
              <a:spcBef>
                <a:spcPts val="105"/>
              </a:spcBef>
            </a:pPr>
            <a:r>
              <a:rPr sz="1300" dirty="0">
                <a:latin typeface="Century Gothic"/>
                <a:cs typeface="Century Gothic"/>
              </a:rPr>
              <a:t>Frage</a:t>
            </a:r>
            <a:r>
              <a:rPr sz="1300" spc="-25" dirty="0">
                <a:latin typeface="Century Gothic"/>
                <a:cs typeface="Century Gothic"/>
              </a:rPr>
              <a:t> </a:t>
            </a:r>
            <a:r>
              <a:rPr sz="1300" dirty="0">
                <a:latin typeface="Century Gothic"/>
                <a:cs typeface="Century Gothic"/>
              </a:rPr>
              <a:t>wurde</a:t>
            </a:r>
            <a:r>
              <a:rPr sz="1300" spc="50" dirty="0">
                <a:latin typeface="Century Gothic"/>
                <a:cs typeface="Century Gothic"/>
              </a:rPr>
              <a:t> </a:t>
            </a:r>
            <a:r>
              <a:rPr sz="1300" dirty="0">
                <a:latin typeface="Century Gothic"/>
                <a:cs typeface="Century Gothic"/>
              </a:rPr>
              <a:t>nur</a:t>
            </a:r>
            <a:r>
              <a:rPr sz="1300" spc="-30" dirty="0">
                <a:latin typeface="Century Gothic"/>
                <a:cs typeface="Century Gothic"/>
              </a:rPr>
              <a:t> </a:t>
            </a:r>
            <a:r>
              <a:rPr sz="1300" dirty="0">
                <a:latin typeface="Century Gothic"/>
                <a:cs typeface="Century Gothic"/>
              </a:rPr>
              <a:t>Personen</a:t>
            </a:r>
            <a:r>
              <a:rPr sz="1300" spc="45" dirty="0">
                <a:latin typeface="Century Gothic"/>
                <a:cs typeface="Century Gothic"/>
              </a:rPr>
              <a:t> </a:t>
            </a:r>
            <a:r>
              <a:rPr sz="1300" dirty="0">
                <a:latin typeface="Century Gothic"/>
                <a:cs typeface="Century Gothic"/>
              </a:rPr>
              <a:t>gestellt,</a:t>
            </a:r>
            <a:r>
              <a:rPr sz="1300" spc="5" dirty="0">
                <a:latin typeface="Century Gothic"/>
                <a:cs typeface="Century Gothic"/>
              </a:rPr>
              <a:t> </a:t>
            </a:r>
            <a:r>
              <a:rPr sz="1300" dirty="0">
                <a:latin typeface="Century Gothic"/>
                <a:cs typeface="Century Gothic"/>
              </a:rPr>
              <a:t>die</a:t>
            </a:r>
            <a:r>
              <a:rPr sz="1300" spc="50" dirty="0">
                <a:latin typeface="Century Gothic"/>
                <a:cs typeface="Century Gothic"/>
              </a:rPr>
              <a:t> </a:t>
            </a:r>
            <a:r>
              <a:rPr sz="1300" dirty="0">
                <a:latin typeface="Century Gothic"/>
                <a:cs typeface="Century Gothic"/>
              </a:rPr>
              <a:t>aktuell</a:t>
            </a:r>
            <a:r>
              <a:rPr sz="1300" spc="-15" dirty="0">
                <a:latin typeface="Century Gothic"/>
                <a:cs typeface="Century Gothic"/>
              </a:rPr>
              <a:t> </a:t>
            </a:r>
            <a:r>
              <a:rPr sz="1300" dirty="0">
                <a:latin typeface="Century Gothic"/>
                <a:cs typeface="Century Gothic"/>
              </a:rPr>
              <a:t>eine</a:t>
            </a:r>
            <a:r>
              <a:rPr sz="1300" spc="-10" dirty="0">
                <a:latin typeface="Century Gothic"/>
                <a:cs typeface="Century Gothic"/>
              </a:rPr>
              <a:t> </a:t>
            </a:r>
            <a:r>
              <a:rPr sz="1300" dirty="0">
                <a:latin typeface="Century Gothic"/>
                <a:cs typeface="Century Gothic"/>
              </a:rPr>
              <a:t>Inhalative</a:t>
            </a:r>
            <a:r>
              <a:rPr sz="1300" spc="50" dirty="0">
                <a:latin typeface="Century Gothic"/>
                <a:cs typeface="Century Gothic"/>
              </a:rPr>
              <a:t> </a:t>
            </a:r>
            <a:r>
              <a:rPr sz="1300" dirty="0">
                <a:latin typeface="Century Gothic"/>
                <a:cs typeface="Century Gothic"/>
              </a:rPr>
              <a:t>Therapie,</a:t>
            </a:r>
            <a:r>
              <a:rPr sz="1300" spc="5" dirty="0">
                <a:latin typeface="Century Gothic"/>
                <a:cs typeface="Century Gothic"/>
              </a:rPr>
              <a:t> </a:t>
            </a:r>
            <a:r>
              <a:rPr sz="1300" dirty="0">
                <a:latin typeface="Century Gothic"/>
                <a:cs typeface="Century Gothic"/>
              </a:rPr>
              <a:t>eine</a:t>
            </a:r>
            <a:r>
              <a:rPr sz="1300" spc="75" dirty="0">
                <a:latin typeface="Century Gothic"/>
                <a:cs typeface="Century Gothic"/>
              </a:rPr>
              <a:t> </a:t>
            </a:r>
            <a:r>
              <a:rPr sz="1300" dirty="0">
                <a:latin typeface="Century Gothic"/>
                <a:cs typeface="Century Gothic"/>
              </a:rPr>
              <a:t>Biologikatherapie</a:t>
            </a:r>
            <a:r>
              <a:rPr sz="1300" spc="10" dirty="0">
                <a:latin typeface="Century Gothic"/>
                <a:cs typeface="Century Gothic"/>
              </a:rPr>
              <a:t> </a:t>
            </a:r>
            <a:r>
              <a:rPr sz="1300" dirty="0">
                <a:latin typeface="Century Gothic"/>
                <a:cs typeface="Century Gothic"/>
              </a:rPr>
              <a:t>oder</a:t>
            </a:r>
            <a:r>
              <a:rPr sz="1300" spc="30" dirty="0">
                <a:latin typeface="Century Gothic"/>
                <a:cs typeface="Century Gothic"/>
              </a:rPr>
              <a:t> </a:t>
            </a:r>
            <a:r>
              <a:rPr sz="1300" dirty="0">
                <a:latin typeface="Century Gothic"/>
                <a:cs typeface="Century Gothic"/>
              </a:rPr>
              <a:t>beide</a:t>
            </a:r>
            <a:r>
              <a:rPr sz="1300" spc="50" dirty="0">
                <a:latin typeface="Century Gothic"/>
                <a:cs typeface="Century Gothic"/>
              </a:rPr>
              <a:t> </a:t>
            </a:r>
            <a:r>
              <a:rPr sz="1300" dirty="0">
                <a:latin typeface="Century Gothic"/>
                <a:cs typeface="Century Gothic"/>
              </a:rPr>
              <a:t>Therapieformen</a:t>
            </a:r>
            <a:r>
              <a:rPr sz="1300" spc="50" dirty="0">
                <a:latin typeface="Century Gothic"/>
                <a:cs typeface="Century Gothic"/>
              </a:rPr>
              <a:t> </a:t>
            </a:r>
            <a:r>
              <a:rPr sz="1300" spc="-10" dirty="0">
                <a:latin typeface="Century Gothic"/>
                <a:cs typeface="Century Gothic"/>
              </a:rPr>
              <a:t>erhalten.</a:t>
            </a:r>
            <a:endParaRPr sz="1300">
              <a:latin typeface="Century Gothic"/>
              <a:cs typeface="Century Gothic"/>
            </a:endParaRPr>
          </a:p>
        </p:txBody>
      </p:sp>
      <p:sp>
        <p:nvSpPr>
          <p:cNvPr id="21" name="Textfeld 20">
            <a:extLst>
              <a:ext uri="{FF2B5EF4-FFF2-40B4-BE49-F238E27FC236}">
                <a16:creationId xmlns:a16="http://schemas.microsoft.com/office/drawing/2014/main" id="{BBE3359E-A2CB-2ED6-84BE-7FAB289A944C}"/>
              </a:ext>
            </a:extLst>
          </p:cNvPr>
          <p:cNvSpPr txBox="1"/>
          <p:nvPr/>
        </p:nvSpPr>
        <p:spPr>
          <a:xfrm>
            <a:off x="5251450" y="10378729"/>
            <a:ext cx="6193217" cy="646331"/>
          </a:xfrm>
          <a:prstGeom prst="rect">
            <a:avLst/>
          </a:prstGeom>
          <a:noFill/>
        </p:spPr>
        <p:txBody>
          <a:bodyPr wrap="square" rtlCol="0">
            <a:spAutoFit/>
          </a:bodyPr>
          <a:lstStyle/>
          <a:p>
            <a:r>
              <a:rPr lang="de-DE" dirty="0">
                <a:solidFill>
                  <a:srgbClr val="FF0000"/>
                </a:solidFill>
              </a:rPr>
              <a:t>Achtung</a:t>
            </a:r>
            <a:r>
              <a:rPr lang="de-DE" dirty="0"/>
              <a:t>: Biologikatherapie ist zum Zeitpunkt der Befragung für COPD nur eingeschränkt </a:t>
            </a:r>
            <a:r>
              <a:rPr lang="de-DE" dirty="0" err="1"/>
              <a:t>verschreibbar</a:t>
            </a:r>
            <a:r>
              <a:rPr lang="de-DE" dirty="0"/>
              <a:t>.</a:t>
            </a:r>
            <a:endParaRPr lang="de-AT"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descr="$PPTXTitle"/>
          <p:cNvSpPr txBox="1">
            <a:spLocks noGrp="1"/>
          </p:cNvSpPr>
          <p:nvPr>
            <p:ph type="title"/>
          </p:nvPr>
        </p:nvSpPr>
        <p:spPr>
          <a:prstGeom prst="rect">
            <a:avLst/>
          </a:prstGeom>
        </p:spPr>
        <p:txBody>
          <a:bodyPr vert="horz" wrap="square" lIns="0" tIns="54610" rIns="0" bIns="0" rtlCol="0">
            <a:spAutoFit/>
          </a:bodyPr>
          <a:lstStyle/>
          <a:p>
            <a:pPr marL="18415" marR="5080">
              <a:lnSpc>
                <a:spcPts val="2850"/>
              </a:lnSpc>
              <a:spcBef>
                <a:spcPts val="430"/>
              </a:spcBef>
            </a:pPr>
            <a:r>
              <a:rPr dirty="0"/>
              <a:t>Die</a:t>
            </a:r>
            <a:r>
              <a:rPr spc="50" dirty="0"/>
              <a:t> </a:t>
            </a:r>
            <a:r>
              <a:rPr dirty="0"/>
              <a:t>Wirksamkeit</a:t>
            </a:r>
            <a:r>
              <a:rPr spc="105" dirty="0"/>
              <a:t> </a:t>
            </a:r>
            <a:r>
              <a:rPr dirty="0"/>
              <a:t>beider</a:t>
            </a:r>
            <a:r>
              <a:rPr spc="85" dirty="0"/>
              <a:t> </a:t>
            </a:r>
            <a:r>
              <a:rPr dirty="0"/>
              <a:t>Therapieformen</a:t>
            </a:r>
            <a:r>
              <a:rPr spc="120" dirty="0"/>
              <a:t> </a:t>
            </a:r>
            <a:r>
              <a:rPr dirty="0"/>
              <a:t>wird</a:t>
            </a:r>
            <a:r>
              <a:rPr spc="90" dirty="0"/>
              <a:t> </a:t>
            </a:r>
            <a:r>
              <a:rPr dirty="0"/>
              <a:t>von</a:t>
            </a:r>
            <a:r>
              <a:rPr spc="95" dirty="0"/>
              <a:t> </a:t>
            </a:r>
            <a:r>
              <a:rPr dirty="0"/>
              <a:t>jeweils</a:t>
            </a:r>
            <a:r>
              <a:rPr spc="95" dirty="0"/>
              <a:t> </a:t>
            </a:r>
            <a:r>
              <a:rPr dirty="0"/>
              <a:t>mehr</a:t>
            </a:r>
            <a:r>
              <a:rPr spc="65" dirty="0"/>
              <a:t> </a:t>
            </a:r>
            <a:r>
              <a:rPr dirty="0"/>
              <a:t>als</a:t>
            </a:r>
            <a:r>
              <a:rPr spc="60" dirty="0"/>
              <a:t> </a:t>
            </a:r>
            <a:r>
              <a:rPr dirty="0"/>
              <a:t>der</a:t>
            </a:r>
            <a:r>
              <a:rPr spc="55" dirty="0"/>
              <a:t> </a:t>
            </a:r>
            <a:r>
              <a:rPr dirty="0"/>
              <a:t>Hälfte</a:t>
            </a:r>
            <a:r>
              <a:rPr spc="75" dirty="0"/>
              <a:t> </a:t>
            </a:r>
            <a:r>
              <a:rPr dirty="0"/>
              <a:t>der</a:t>
            </a:r>
            <a:r>
              <a:rPr spc="45" dirty="0"/>
              <a:t> </a:t>
            </a:r>
            <a:r>
              <a:rPr dirty="0"/>
              <a:t>Nutzer:innen</a:t>
            </a:r>
            <a:r>
              <a:rPr spc="80" dirty="0"/>
              <a:t> </a:t>
            </a:r>
            <a:r>
              <a:rPr dirty="0"/>
              <a:t>als</a:t>
            </a:r>
            <a:r>
              <a:rPr spc="60" dirty="0"/>
              <a:t> </a:t>
            </a:r>
            <a:r>
              <a:rPr dirty="0"/>
              <a:t>sehr</a:t>
            </a:r>
            <a:r>
              <a:rPr spc="55" dirty="0"/>
              <a:t> </a:t>
            </a:r>
            <a:r>
              <a:rPr spc="-25" dirty="0"/>
              <a:t>gut </a:t>
            </a:r>
            <a:r>
              <a:rPr spc="-10" dirty="0"/>
              <a:t>eingeschätzt.</a:t>
            </a:r>
          </a:p>
        </p:txBody>
      </p:sp>
      <p:graphicFrame>
        <p:nvGraphicFramePr>
          <p:cNvPr id="3" name="object 3"/>
          <p:cNvGraphicFramePr>
            <a:graphicFrameLocks noGrp="1"/>
          </p:cNvGraphicFramePr>
          <p:nvPr/>
        </p:nvGraphicFramePr>
        <p:xfrm>
          <a:off x="3618127" y="4616455"/>
          <a:ext cx="8889995" cy="4226560"/>
        </p:xfrm>
        <a:graphic>
          <a:graphicData uri="http://schemas.openxmlformats.org/drawingml/2006/table">
            <a:tbl>
              <a:tblPr firstRow="1" bandRow="1">
                <a:tableStyleId>{2D5ABB26-0587-4C30-8999-92F81FD0307C}</a:tableStyleId>
              </a:tblPr>
              <a:tblGrid>
                <a:gridCol w="889635">
                  <a:extLst>
                    <a:ext uri="{9D8B030D-6E8A-4147-A177-3AD203B41FA5}">
                      <a16:colId xmlns:a16="http://schemas.microsoft.com/office/drawing/2014/main" val="20000"/>
                    </a:ext>
                  </a:extLst>
                </a:gridCol>
                <a:gridCol w="889635">
                  <a:extLst>
                    <a:ext uri="{9D8B030D-6E8A-4147-A177-3AD203B41FA5}">
                      <a16:colId xmlns:a16="http://schemas.microsoft.com/office/drawing/2014/main" val="20001"/>
                    </a:ext>
                  </a:extLst>
                </a:gridCol>
                <a:gridCol w="889634">
                  <a:extLst>
                    <a:ext uri="{9D8B030D-6E8A-4147-A177-3AD203B41FA5}">
                      <a16:colId xmlns:a16="http://schemas.microsoft.com/office/drawing/2014/main" val="20002"/>
                    </a:ext>
                  </a:extLst>
                </a:gridCol>
                <a:gridCol w="882014">
                  <a:extLst>
                    <a:ext uri="{9D8B030D-6E8A-4147-A177-3AD203B41FA5}">
                      <a16:colId xmlns:a16="http://schemas.microsoft.com/office/drawing/2014/main" val="20003"/>
                    </a:ext>
                  </a:extLst>
                </a:gridCol>
                <a:gridCol w="889635">
                  <a:extLst>
                    <a:ext uri="{9D8B030D-6E8A-4147-A177-3AD203B41FA5}">
                      <a16:colId xmlns:a16="http://schemas.microsoft.com/office/drawing/2014/main" val="20004"/>
                    </a:ext>
                  </a:extLst>
                </a:gridCol>
                <a:gridCol w="350520">
                  <a:extLst>
                    <a:ext uri="{9D8B030D-6E8A-4147-A177-3AD203B41FA5}">
                      <a16:colId xmlns:a16="http://schemas.microsoft.com/office/drawing/2014/main" val="20005"/>
                    </a:ext>
                  </a:extLst>
                </a:gridCol>
                <a:gridCol w="539114">
                  <a:extLst>
                    <a:ext uri="{9D8B030D-6E8A-4147-A177-3AD203B41FA5}">
                      <a16:colId xmlns:a16="http://schemas.microsoft.com/office/drawing/2014/main" val="20006"/>
                    </a:ext>
                  </a:extLst>
                </a:gridCol>
                <a:gridCol w="889635">
                  <a:extLst>
                    <a:ext uri="{9D8B030D-6E8A-4147-A177-3AD203B41FA5}">
                      <a16:colId xmlns:a16="http://schemas.microsoft.com/office/drawing/2014/main" val="20007"/>
                    </a:ext>
                  </a:extLst>
                </a:gridCol>
                <a:gridCol w="889634">
                  <a:extLst>
                    <a:ext uri="{9D8B030D-6E8A-4147-A177-3AD203B41FA5}">
                      <a16:colId xmlns:a16="http://schemas.microsoft.com/office/drawing/2014/main" val="20008"/>
                    </a:ext>
                  </a:extLst>
                </a:gridCol>
                <a:gridCol w="882015">
                  <a:extLst>
                    <a:ext uri="{9D8B030D-6E8A-4147-A177-3AD203B41FA5}">
                      <a16:colId xmlns:a16="http://schemas.microsoft.com/office/drawing/2014/main" val="20009"/>
                    </a:ext>
                  </a:extLst>
                </a:gridCol>
                <a:gridCol w="448309">
                  <a:extLst>
                    <a:ext uri="{9D8B030D-6E8A-4147-A177-3AD203B41FA5}">
                      <a16:colId xmlns:a16="http://schemas.microsoft.com/office/drawing/2014/main" val="20010"/>
                    </a:ext>
                  </a:extLst>
                </a:gridCol>
                <a:gridCol w="158115">
                  <a:extLst>
                    <a:ext uri="{9D8B030D-6E8A-4147-A177-3AD203B41FA5}">
                      <a16:colId xmlns:a16="http://schemas.microsoft.com/office/drawing/2014/main" val="20011"/>
                    </a:ext>
                  </a:extLst>
                </a:gridCol>
                <a:gridCol w="292100">
                  <a:extLst>
                    <a:ext uri="{9D8B030D-6E8A-4147-A177-3AD203B41FA5}">
                      <a16:colId xmlns:a16="http://schemas.microsoft.com/office/drawing/2014/main" val="20012"/>
                    </a:ext>
                  </a:extLst>
                </a:gridCol>
              </a:tblGrid>
              <a:tr h="350520">
                <a:tc>
                  <a:txBody>
                    <a:bodyPr/>
                    <a:lstStyle/>
                    <a:p>
                      <a:pPr>
                        <a:lnSpc>
                          <a:spcPct val="100000"/>
                        </a:lnSpc>
                      </a:pPr>
                      <a:endParaRPr sz="1600">
                        <a:latin typeface="Times New Roman"/>
                        <a:cs typeface="Times New Roman"/>
                      </a:endParaRPr>
                    </a:p>
                  </a:txBody>
                  <a:tcPr marL="0" marR="0" marT="0" marB="0">
                    <a:lnL w="9525">
                      <a:solidFill>
                        <a:srgbClr val="D9D9D9"/>
                      </a:solidFill>
                      <a:prstDash val="solid"/>
                    </a:lnL>
                    <a:lnR w="9525">
                      <a:solidFill>
                        <a:srgbClr val="D9D9D9"/>
                      </a:solidFill>
                      <a:prstDash val="solid"/>
                    </a:lnR>
                  </a:tcPr>
                </a:tc>
                <a:tc>
                  <a:txBody>
                    <a:bodyPr/>
                    <a:lstStyle/>
                    <a:p>
                      <a:pPr>
                        <a:lnSpc>
                          <a:spcPct val="100000"/>
                        </a:lnSpc>
                      </a:pPr>
                      <a:endParaRPr sz="1600">
                        <a:latin typeface="Times New Roman"/>
                        <a:cs typeface="Times New Roman"/>
                      </a:endParaRPr>
                    </a:p>
                  </a:txBody>
                  <a:tcPr marL="0" marR="0" marT="0" marB="0">
                    <a:lnL w="9525">
                      <a:solidFill>
                        <a:srgbClr val="D9D9D9"/>
                      </a:solidFill>
                      <a:prstDash val="solid"/>
                    </a:lnL>
                    <a:lnR w="9525">
                      <a:solidFill>
                        <a:srgbClr val="D9D9D9"/>
                      </a:solidFill>
                      <a:prstDash val="solid"/>
                    </a:lnR>
                  </a:tcPr>
                </a:tc>
                <a:tc>
                  <a:txBody>
                    <a:bodyPr/>
                    <a:lstStyle/>
                    <a:p>
                      <a:pPr>
                        <a:lnSpc>
                          <a:spcPct val="100000"/>
                        </a:lnSpc>
                      </a:pPr>
                      <a:endParaRPr sz="1600">
                        <a:latin typeface="Times New Roman"/>
                        <a:cs typeface="Times New Roman"/>
                      </a:endParaRPr>
                    </a:p>
                  </a:txBody>
                  <a:tcPr marL="0" marR="0" marT="0" marB="0">
                    <a:lnL w="9525">
                      <a:solidFill>
                        <a:srgbClr val="D9D9D9"/>
                      </a:solidFill>
                      <a:prstDash val="solid"/>
                    </a:lnL>
                    <a:lnR w="9525">
                      <a:solidFill>
                        <a:srgbClr val="D9D9D9"/>
                      </a:solidFill>
                      <a:prstDash val="solid"/>
                    </a:lnR>
                  </a:tcPr>
                </a:tc>
                <a:tc>
                  <a:txBody>
                    <a:bodyPr/>
                    <a:lstStyle/>
                    <a:p>
                      <a:pPr>
                        <a:lnSpc>
                          <a:spcPct val="100000"/>
                        </a:lnSpc>
                      </a:pPr>
                      <a:endParaRPr sz="1600">
                        <a:latin typeface="Times New Roman"/>
                        <a:cs typeface="Times New Roman"/>
                      </a:endParaRPr>
                    </a:p>
                  </a:txBody>
                  <a:tcPr marL="0" marR="0" marT="0" marB="0">
                    <a:lnL w="9525">
                      <a:solidFill>
                        <a:srgbClr val="D9D9D9"/>
                      </a:solidFill>
                      <a:prstDash val="solid"/>
                    </a:lnL>
                    <a:lnR w="9525">
                      <a:solidFill>
                        <a:srgbClr val="D9D9D9"/>
                      </a:solidFill>
                      <a:prstDash val="solid"/>
                    </a:lnR>
                  </a:tcPr>
                </a:tc>
                <a:tc>
                  <a:txBody>
                    <a:bodyPr/>
                    <a:lstStyle/>
                    <a:p>
                      <a:pPr>
                        <a:lnSpc>
                          <a:spcPct val="100000"/>
                        </a:lnSpc>
                      </a:pPr>
                      <a:endParaRPr sz="1600">
                        <a:latin typeface="Times New Roman"/>
                        <a:cs typeface="Times New Roman"/>
                      </a:endParaRPr>
                    </a:p>
                  </a:txBody>
                  <a:tcPr marL="0" marR="0" marT="0" marB="0">
                    <a:lnL w="9525">
                      <a:solidFill>
                        <a:srgbClr val="D9D9D9"/>
                      </a:solidFill>
                      <a:prstDash val="solid"/>
                    </a:lnL>
                    <a:lnR w="9525">
                      <a:solidFill>
                        <a:srgbClr val="D9D9D9"/>
                      </a:solidFill>
                      <a:prstDash val="solid"/>
                    </a:lnR>
                  </a:tcPr>
                </a:tc>
                <a:tc gridSpan="2">
                  <a:txBody>
                    <a:bodyPr/>
                    <a:lstStyle/>
                    <a:p>
                      <a:pPr>
                        <a:lnSpc>
                          <a:spcPct val="100000"/>
                        </a:lnSpc>
                      </a:pPr>
                      <a:endParaRPr sz="1600">
                        <a:latin typeface="Times New Roman"/>
                        <a:cs typeface="Times New Roman"/>
                      </a:endParaRPr>
                    </a:p>
                  </a:txBody>
                  <a:tcPr marL="0" marR="0" marT="0" marB="0">
                    <a:lnL w="9525">
                      <a:solidFill>
                        <a:srgbClr val="D9D9D9"/>
                      </a:solidFill>
                      <a:prstDash val="solid"/>
                    </a:lnL>
                    <a:lnR w="9525">
                      <a:solidFill>
                        <a:srgbClr val="D9D9D9"/>
                      </a:solidFill>
                      <a:prstDash val="solid"/>
                    </a:lnR>
                  </a:tcPr>
                </a:tc>
                <a:tc hMerge="1">
                  <a:txBody>
                    <a:bodyPr/>
                    <a:lstStyle/>
                    <a:p>
                      <a:endParaRPr/>
                    </a:p>
                  </a:txBody>
                  <a:tcPr marL="0" marR="0" marT="0" marB="0"/>
                </a:tc>
                <a:tc>
                  <a:txBody>
                    <a:bodyPr/>
                    <a:lstStyle/>
                    <a:p>
                      <a:pPr>
                        <a:lnSpc>
                          <a:spcPct val="100000"/>
                        </a:lnSpc>
                      </a:pPr>
                      <a:endParaRPr sz="1600">
                        <a:latin typeface="Times New Roman"/>
                        <a:cs typeface="Times New Roman"/>
                      </a:endParaRPr>
                    </a:p>
                  </a:txBody>
                  <a:tcPr marL="0" marR="0" marT="0" marB="0">
                    <a:lnL w="9525">
                      <a:solidFill>
                        <a:srgbClr val="D9D9D9"/>
                      </a:solidFill>
                      <a:prstDash val="solid"/>
                    </a:lnL>
                    <a:lnR w="9525">
                      <a:solidFill>
                        <a:srgbClr val="D9D9D9"/>
                      </a:solidFill>
                      <a:prstDash val="solid"/>
                    </a:lnR>
                  </a:tcPr>
                </a:tc>
                <a:tc>
                  <a:txBody>
                    <a:bodyPr/>
                    <a:lstStyle/>
                    <a:p>
                      <a:pPr>
                        <a:lnSpc>
                          <a:spcPct val="100000"/>
                        </a:lnSpc>
                      </a:pPr>
                      <a:endParaRPr sz="1600">
                        <a:latin typeface="Times New Roman"/>
                        <a:cs typeface="Times New Roman"/>
                      </a:endParaRPr>
                    </a:p>
                  </a:txBody>
                  <a:tcPr marL="0" marR="0" marT="0" marB="0">
                    <a:lnL w="9525">
                      <a:solidFill>
                        <a:srgbClr val="D9D9D9"/>
                      </a:solidFill>
                      <a:prstDash val="solid"/>
                    </a:lnL>
                    <a:lnR w="9525">
                      <a:solidFill>
                        <a:srgbClr val="D9D9D9"/>
                      </a:solidFill>
                      <a:prstDash val="solid"/>
                    </a:lnR>
                  </a:tcPr>
                </a:tc>
                <a:tc>
                  <a:txBody>
                    <a:bodyPr/>
                    <a:lstStyle/>
                    <a:p>
                      <a:pPr>
                        <a:lnSpc>
                          <a:spcPct val="100000"/>
                        </a:lnSpc>
                      </a:pPr>
                      <a:endParaRPr sz="1600">
                        <a:latin typeface="Times New Roman"/>
                        <a:cs typeface="Times New Roman"/>
                      </a:endParaRPr>
                    </a:p>
                  </a:txBody>
                  <a:tcPr marL="0" marR="0" marT="0" marB="0">
                    <a:lnL w="9525">
                      <a:solidFill>
                        <a:srgbClr val="D9D9D9"/>
                      </a:solidFill>
                      <a:prstDash val="solid"/>
                    </a:lnL>
                    <a:lnR w="9525">
                      <a:solidFill>
                        <a:srgbClr val="D9D9D9"/>
                      </a:solidFill>
                      <a:prstDash val="solid"/>
                    </a:lnR>
                  </a:tcPr>
                </a:tc>
                <a:tc gridSpan="3">
                  <a:txBody>
                    <a:bodyPr/>
                    <a:lstStyle/>
                    <a:p>
                      <a:pPr marR="3175">
                        <a:lnSpc>
                          <a:spcPct val="100000"/>
                        </a:lnSpc>
                      </a:pPr>
                      <a:endParaRPr sz="1600">
                        <a:latin typeface="Times New Roman"/>
                        <a:cs typeface="Times New Roman"/>
                      </a:endParaRPr>
                    </a:p>
                  </a:txBody>
                  <a:tcPr marL="0" marR="0" marT="0" marB="0">
                    <a:lnL w="9525">
                      <a:solidFill>
                        <a:srgbClr val="D9D9D9"/>
                      </a:solidFill>
                      <a:prstDash val="solid"/>
                    </a:lnL>
                    <a:lnR w="9525">
                      <a:solidFill>
                        <a:srgbClr val="D9D9D9"/>
                      </a:solidFill>
                      <a:prstDash val="solid"/>
                    </a:lnR>
                  </a:tcPr>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0"/>
                  </a:ext>
                </a:extLst>
              </a:tr>
              <a:tr h="1409065">
                <a:tc gridSpan="5">
                  <a:txBody>
                    <a:bodyPr/>
                    <a:lstStyle/>
                    <a:p>
                      <a:pPr>
                        <a:lnSpc>
                          <a:spcPct val="100000"/>
                        </a:lnSpc>
                      </a:pPr>
                      <a:endParaRPr sz="1650">
                        <a:latin typeface="Times New Roman"/>
                        <a:cs typeface="Times New Roman"/>
                      </a:endParaRPr>
                    </a:p>
                    <a:p>
                      <a:pPr>
                        <a:lnSpc>
                          <a:spcPct val="100000"/>
                        </a:lnSpc>
                        <a:spcBef>
                          <a:spcPts val="745"/>
                        </a:spcBef>
                      </a:pPr>
                      <a:endParaRPr sz="1650">
                        <a:latin typeface="Times New Roman"/>
                        <a:cs typeface="Times New Roman"/>
                      </a:endParaRPr>
                    </a:p>
                    <a:p>
                      <a:pPr marR="12700" algn="ctr">
                        <a:lnSpc>
                          <a:spcPct val="100000"/>
                        </a:lnSpc>
                      </a:pPr>
                      <a:r>
                        <a:rPr sz="1650" spc="85" dirty="0">
                          <a:solidFill>
                            <a:srgbClr val="FFFFFF"/>
                          </a:solidFill>
                          <a:latin typeface="Century Gothic"/>
                          <a:cs typeface="Century Gothic"/>
                        </a:rPr>
                        <a:t>50</a:t>
                      </a:r>
                      <a:endParaRPr sz="1650">
                        <a:latin typeface="Century Gothic"/>
                        <a:cs typeface="Century Gothic"/>
                      </a:endParaRPr>
                    </a:p>
                  </a:txBody>
                  <a:tcPr marL="0" marR="0" marT="0" marB="0">
                    <a:lnL w="9525">
                      <a:solidFill>
                        <a:srgbClr val="D9D9D9"/>
                      </a:solidFill>
                      <a:prstDash val="solid"/>
                    </a:lnL>
                    <a:solidFill>
                      <a:srgbClr val="1C5864"/>
                    </a:solidFill>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gridSpan="6">
                  <a:txBody>
                    <a:bodyPr/>
                    <a:lstStyle/>
                    <a:p>
                      <a:pPr>
                        <a:lnSpc>
                          <a:spcPct val="100000"/>
                        </a:lnSpc>
                      </a:pPr>
                      <a:endParaRPr sz="1650">
                        <a:latin typeface="Times New Roman"/>
                        <a:cs typeface="Times New Roman"/>
                      </a:endParaRPr>
                    </a:p>
                    <a:p>
                      <a:pPr>
                        <a:lnSpc>
                          <a:spcPct val="100000"/>
                        </a:lnSpc>
                        <a:spcBef>
                          <a:spcPts val="745"/>
                        </a:spcBef>
                      </a:pPr>
                      <a:endParaRPr sz="1650">
                        <a:latin typeface="Times New Roman"/>
                        <a:cs typeface="Times New Roman"/>
                      </a:endParaRPr>
                    </a:p>
                    <a:p>
                      <a:pPr marR="24130" algn="ctr">
                        <a:lnSpc>
                          <a:spcPct val="100000"/>
                        </a:lnSpc>
                      </a:pPr>
                      <a:r>
                        <a:rPr sz="1650" spc="45" dirty="0">
                          <a:solidFill>
                            <a:srgbClr val="FFFFFF"/>
                          </a:solidFill>
                          <a:latin typeface="Century Gothic"/>
                          <a:cs typeface="Century Gothic"/>
                        </a:rPr>
                        <a:t>45</a:t>
                      </a:r>
                      <a:endParaRPr sz="1650">
                        <a:latin typeface="Century Gothic"/>
                        <a:cs typeface="Century Gothic"/>
                      </a:endParaRPr>
                    </a:p>
                  </a:txBody>
                  <a:tcPr marL="0" marR="0" marT="0" marB="0">
                    <a:solidFill>
                      <a:srgbClr val="89ACAC"/>
                    </a:solidFill>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gridSpan="2">
                  <a:txBody>
                    <a:bodyPr/>
                    <a:lstStyle/>
                    <a:p>
                      <a:pPr marR="3175">
                        <a:lnSpc>
                          <a:spcPct val="100000"/>
                        </a:lnSpc>
                      </a:pPr>
                      <a:endParaRPr sz="1650">
                        <a:latin typeface="Times New Roman"/>
                        <a:cs typeface="Times New Roman"/>
                      </a:endParaRPr>
                    </a:p>
                    <a:p>
                      <a:pPr marR="3175">
                        <a:lnSpc>
                          <a:spcPct val="100000"/>
                        </a:lnSpc>
                        <a:spcBef>
                          <a:spcPts val="745"/>
                        </a:spcBef>
                      </a:pPr>
                      <a:endParaRPr sz="1650">
                        <a:latin typeface="Times New Roman"/>
                        <a:cs typeface="Times New Roman"/>
                      </a:endParaRPr>
                    </a:p>
                    <a:p>
                      <a:pPr marL="118745">
                        <a:lnSpc>
                          <a:spcPct val="100000"/>
                        </a:lnSpc>
                      </a:pPr>
                      <a:r>
                        <a:rPr sz="1650" spc="170" dirty="0">
                          <a:solidFill>
                            <a:srgbClr val="FFFFFF"/>
                          </a:solidFill>
                          <a:latin typeface="Century Gothic"/>
                          <a:cs typeface="Century Gothic"/>
                        </a:rPr>
                        <a:t>4</a:t>
                      </a:r>
                      <a:r>
                        <a:rPr sz="1650" spc="455" dirty="0">
                          <a:solidFill>
                            <a:srgbClr val="FFFFFF"/>
                          </a:solidFill>
                          <a:latin typeface="Century Gothic"/>
                          <a:cs typeface="Century Gothic"/>
                        </a:rPr>
                        <a:t> </a:t>
                      </a:r>
                      <a:r>
                        <a:rPr sz="1650" spc="-380" dirty="0">
                          <a:solidFill>
                            <a:srgbClr val="FFFFFF"/>
                          </a:solidFill>
                          <a:latin typeface="Century Gothic"/>
                          <a:cs typeface="Century Gothic"/>
                        </a:rPr>
                        <a:t>1</a:t>
                      </a:r>
                      <a:endParaRPr sz="1650">
                        <a:latin typeface="Century Gothic"/>
                        <a:cs typeface="Century Gothic"/>
                      </a:endParaRPr>
                    </a:p>
                  </a:txBody>
                  <a:tcPr marL="0" marR="0" marT="0" marB="0">
                    <a:lnR w="9525">
                      <a:solidFill>
                        <a:srgbClr val="991250"/>
                      </a:solidFill>
                      <a:prstDash val="solid"/>
                    </a:lnR>
                    <a:solidFill>
                      <a:srgbClr val="F47B8D"/>
                    </a:solidFill>
                  </a:tcPr>
                </a:tc>
                <a:tc hMerge="1">
                  <a:txBody>
                    <a:bodyPr/>
                    <a:lstStyle/>
                    <a:p>
                      <a:endParaRPr/>
                    </a:p>
                  </a:txBody>
                  <a:tcPr marL="0" marR="0" marT="0" marB="0"/>
                </a:tc>
                <a:extLst>
                  <a:ext uri="{0D108BD9-81ED-4DB2-BD59-A6C34878D82A}">
                    <a16:rowId xmlns:a16="http://schemas.microsoft.com/office/drawing/2014/main" val="10001"/>
                  </a:ext>
                </a:extLst>
              </a:tr>
              <a:tr h="708025">
                <a:tc>
                  <a:txBody>
                    <a:bodyPr/>
                    <a:lstStyle/>
                    <a:p>
                      <a:pPr>
                        <a:lnSpc>
                          <a:spcPct val="100000"/>
                        </a:lnSpc>
                      </a:pPr>
                      <a:endParaRPr sz="1600">
                        <a:latin typeface="Times New Roman"/>
                        <a:cs typeface="Times New Roman"/>
                      </a:endParaRPr>
                    </a:p>
                  </a:txBody>
                  <a:tcPr marL="0" marR="0" marT="0" marB="0">
                    <a:lnL w="9525">
                      <a:solidFill>
                        <a:srgbClr val="D9D9D9"/>
                      </a:solidFill>
                      <a:prstDash val="solid"/>
                    </a:lnL>
                    <a:lnR w="9525">
                      <a:solidFill>
                        <a:srgbClr val="D9D9D9"/>
                      </a:solidFill>
                      <a:prstDash val="solid"/>
                    </a:lnR>
                  </a:tcPr>
                </a:tc>
                <a:tc>
                  <a:txBody>
                    <a:bodyPr/>
                    <a:lstStyle/>
                    <a:p>
                      <a:pPr>
                        <a:lnSpc>
                          <a:spcPct val="100000"/>
                        </a:lnSpc>
                      </a:pPr>
                      <a:endParaRPr sz="1600">
                        <a:latin typeface="Times New Roman"/>
                        <a:cs typeface="Times New Roman"/>
                      </a:endParaRPr>
                    </a:p>
                  </a:txBody>
                  <a:tcPr marL="0" marR="0" marT="0" marB="0">
                    <a:lnL w="9525">
                      <a:solidFill>
                        <a:srgbClr val="D9D9D9"/>
                      </a:solidFill>
                      <a:prstDash val="solid"/>
                    </a:lnL>
                    <a:lnR w="9525">
                      <a:solidFill>
                        <a:srgbClr val="D9D9D9"/>
                      </a:solidFill>
                      <a:prstDash val="solid"/>
                    </a:lnR>
                  </a:tcPr>
                </a:tc>
                <a:tc>
                  <a:txBody>
                    <a:bodyPr/>
                    <a:lstStyle/>
                    <a:p>
                      <a:pPr>
                        <a:lnSpc>
                          <a:spcPct val="100000"/>
                        </a:lnSpc>
                      </a:pPr>
                      <a:endParaRPr sz="1600">
                        <a:latin typeface="Times New Roman"/>
                        <a:cs typeface="Times New Roman"/>
                      </a:endParaRPr>
                    </a:p>
                  </a:txBody>
                  <a:tcPr marL="0" marR="0" marT="0" marB="0">
                    <a:lnL w="9525">
                      <a:solidFill>
                        <a:srgbClr val="D9D9D9"/>
                      </a:solidFill>
                      <a:prstDash val="solid"/>
                    </a:lnL>
                    <a:lnR w="9525">
                      <a:solidFill>
                        <a:srgbClr val="D9D9D9"/>
                      </a:solidFill>
                      <a:prstDash val="solid"/>
                    </a:lnR>
                  </a:tcPr>
                </a:tc>
                <a:tc>
                  <a:txBody>
                    <a:bodyPr/>
                    <a:lstStyle/>
                    <a:p>
                      <a:pPr>
                        <a:lnSpc>
                          <a:spcPct val="100000"/>
                        </a:lnSpc>
                      </a:pPr>
                      <a:endParaRPr sz="1600">
                        <a:latin typeface="Times New Roman"/>
                        <a:cs typeface="Times New Roman"/>
                      </a:endParaRPr>
                    </a:p>
                  </a:txBody>
                  <a:tcPr marL="0" marR="0" marT="0" marB="0">
                    <a:lnL w="9525">
                      <a:solidFill>
                        <a:srgbClr val="D9D9D9"/>
                      </a:solidFill>
                      <a:prstDash val="solid"/>
                    </a:lnL>
                    <a:lnR w="9525">
                      <a:solidFill>
                        <a:srgbClr val="D9D9D9"/>
                      </a:solidFill>
                      <a:prstDash val="solid"/>
                    </a:lnR>
                  </a:tcPr>
                </a:tc>
                <a:tc>
                  <a:txBody>
                    <a:bodyPr/>
                    <a:lstStyle/>
                    <a:p>
                      <a:pPr>
                        <a:lnSpc>
                          <a:spcPct val="100000"/>
                        </a:lnSpc>
                      </a:pPr>
                      <a:endParaRPr sz="1600">
                        <a:latin typeface="Times New Roman"/>
                        <a:cs typeface="Times New Roman"/>
                      </a:endParaRPr>
                    </a:p>
                  </a:txBody>
                  <a:tcPr marL="0" marR="0" marT="0" marB="0">
                    <a:lnL w="9525">
                      <a:solidFill>
                        <a:srgbClr val="D9D9D9"/>
                      </a:solidFill>
                      <a:prstDash val="solid"/>
                    </a:lnL>
                    <a:lnR w="9525">
                      <a:solidFill>
                        <a:srgbClr val="D9D9D9"/>
                      </a:solidFill>
                      <a:prstDash val="solid"/>
                    </a:lnR>
                  </a:tcPr>
                </a:tc>
                <a:tc gridSpan="2">
                  <a:txBody>
                    <a:bodyPr/>
                    <a:lstStyle/>
                    <a:p>
                      <a:pPr>
                        <a:lnSpc>
                          <a:spcPct val="100000"/>
                        </a:lnSpc>
                      </a:pPr>
                      <a:endParaRPr sz="1600">
                        <a:latin typeface="Times New Roman"/>
                        <a:cs typeface="Times New Roman"/>
                      </a:endParaRPr>
                    </a:p>
                  </a:txBody>
                  <a:tcPr marL="0" marR="0" marT="0" marB="0">
                    <a:lnL w="9525">
                      <a:solidFill>
                        <a:srgbClr val="D9D9D9"/>
                      </a:solidFill>
                      <a:prstDash val="solid"/>
                    </a:lnL>
                    <a:lnR w="9525">
                      <a:solidFill>
                        <a:srgbClr val="D9D9D9"/>
                      </a:solidFill>
                      <a:prstDash val="solid"/>
                    </a:lnR>
                  </a:tcPr>
                </a:tc>
                <a:tc hMerge="1">
                  <a:txBody>
                    <a:bodyPr/>
                    <a:lstStyle/>
                    <a:p>
                      <a:endParaRPr/>
                    </a:p>
                  </a:txBody>
                  <a:tcPr marL="0" marR="0" marT="0" marB="0"/>
                </a:tc>
                <a:tc>
                  <a:txBody>
                    <a:bodyPr/>
                    <a:lstStyle/>
                    <a:p>
                      <a:pPr>
                        <a:lnSpc>
                          <a:spcPct val="100000"/>
                        </a:lnSpc>
                      </a:pPr>
                      <a:endParaRPr sz="1600">
                        <a:latin typeface="Times New Roman"/>
                        <a:cs typeface="Times New Roman"/>
                      </a:endParaRPr>
                    </a:p>
                  </a:txBody>
                  <a:tcPr marL="0" marR="0" marT="0" marB="0">
                    <a:lnL w="9525">
                      <a:solidFill>
                        <a:srgbClr val="D9D9D9"/>
                      </a:solidFill>
                      <a:prstDash val="solid"/>
                    </a:lnL>
                    <a:lnR w="9525">
                      <a:solidFill>
                        <a:srgbClr val="D9D9D9"/>
                      </a:solidFill>
                      <a:prstDash val="solid"/>
                    </a:lnR>
                  </a:tcPr>
                </a:tc>
                <a:tc>
                  <a:txBody>
                    <a:bodyPr/>
                    <a:lstStyle/>
                    <a:p>
                      <a:pPr>
                        <a:lnSpc>
                          <a:spcPct val="100000"/>
                        </a:lnSpc>
                      </a:pPr>
                      <a:endParaRPr sz="1600">
                        <a:latin typeface="Times New Roman"/>
                        <a:cs typeface="Times New Roman"/>
                      </a:endParaRPr>
                    </a:p>
                  </a:txBody>
                  <a:tcPr marL="0" marR="0" marT="0" marB="0">
                    <a:lnL w="9525">
                      <a:solidFill>
                        <a:srgbClr val="D9D9D9"/>
                      </a:solidFill>
                      <a:prstDash val="solid"/>
                    </a:lnL>
                    <a:lnR w="9525">
                      <a:solidFill>
                        <a:srgbClr val="D9D9D9"/>
                      </a:solidFill>
                      <a:prstDash val="solid"/>
                    </a:lnR>
                  </a:tcPr>
                </a:tc>
                <a:tc>
                  <a:txBody>
                    <a:bodyPr/>
                    <a:lstStyle/>
                    <a:p>
                      <a:pPr>
                        <a:lnSpc>
                          <a:spcPct val="100000"/>
                        </a:lnSpc>
                      </a:pPr>
                      <a:endParaRPr sz="1600">
                        <a:latin typeface="Times New Roman"/>
                        <a:cs typeface="Times New Roman"/>
                      </a:endParaRPr>
                    </a:p>
                  </a:txBody>
                  <a:tcPr marL="0" marR="0" marT="0" marB="0">
                    <a:lnL w="9525">
                      <a:solidFill>
                        <a:srgbClr val="D9D9D9"/>
                      </a:solidFill>
                      <a:prstDash val="solid"/>
                    </a:lnL>
                    <a:lnR w="9525">
                      <a:solidFill>
                        <a:srgbClr val="D9D9D9"/>
                      </a:solidFill>
                      <a:prstDash val="solid"/>
                    </a:lnR>
                  </a:tcPr>
                </a:tc>
                <a:tc gridSpan="3">
                  <a:txBody>
                    <a:bodyPr/>
                    <a:lstStyle/>
                    <a:p>
                      <a:pPr marR="3175">
                        <a:lnSpc>
                          <a:spcPct val="100000"/>
                        </a:lnSpc>
                      </a:pPr>
                      <a:endParaRPr sz="1600">
                        <a:latin typeface="Times New Roman"/>
                        <a:cs typeface="Times New Roman"/>
                      </a:endParaRPr>
                    </a:p>
                  </a:txBody>
                  <a:tcPr marL="0" marR="0" marT="0" marB="0">
                    <a:lnL w="9525">
                      <a:solidFill>
                        <a:srgbClr val="D9D9D9"/>
                      </a:solidFill>
                      <a:prstDash val="solid"/>
                    </a:lnL>
                    <a:lnR w="9525">
                      <a:solidFill>
                        <a:srgbClr val="D9D9D9"/>
                      </a:solidFill>
                      <a:prstDash val="solid"/>
                    </a:lnR>
                  </a:tcPr>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2"/>
                  </a:ext>
                </a:extLst>
              </a:tr>
              <a:tr h="1409065">
                <a:tc gridSpan="6">
                  <a:txBody>
                    <a:bodyPr/>
                    <a:lstStyle/>
                    <a:p>
                      <a:pPr>
                        <a:lnSpc>
                          <a:spcPct val="100000"/>
                        </a:lnSpc>
                      </a:pPr>
                      <a:endParaRPr sz="1650">
                        <a:latin typeface="Times New Roman"/>
                        <a:cs typeface="Times New Roman"/>
                      </a:endParaRPr>
                    </a:p>
                    <a:p>
                      <a:pPr>
                        <a:lnSpc>
                          <a:spcPct val="100000"/>
                        </a:lnSpc>
                        <a:spcBef>
                          <a:spcPts val="710"/>
                        </a:spcBef>
                      </a:pPr>
                      <a:endParaRPr sz="1650">
                        <a:latin typeface="Times New Roman"/>
                        <a:cs typeface="Times New Roman"/>
                      </a:endParaRPr>
                    </a:p>
                    <a:p>
                      <a:pPr marL="18415" algn="ctr">
                        <a:lnSpc>
                          <a:spcPct val="100000"/>
                        </a:lnSpc>
                      </a:pPr>
                      <a:r>
                        <a:rPr sz="1650" spc="85" dirty="0">
                          <a:solidFill>
                            <a:srgbClr val="FFFFFF"/>
                          </a:solidFill>
                          <a:latin typeface="Century Gothic"/>
                          <a:cs typeface="Century Gothic"/>
                        </a:rPr>
                        <a:t>54</a:t>
                      </a:r>
                      <a:endParaRPr sz="1650">
                        <a:latin typeface="Century Gothic"/>
                        <a:cs typeface="Century Gothic"/>
                      </a:endParaRPr>
                    </a:p>
                  </a:txBody>
                  <a:tcPr marL="0" marR="0" marT="0" marB="0">
                    <a:lnL w="9525">
                      <a:solidFill>
                        <a:srgbClr val="D9D9D9"/>
                      </a:solidFill>
                      <a:prstDash val="solid"/>
                    </a:lnL>
                    <a:solidFill>
                      <a:srgbClr val="1C5864"/>
                    </a:solidFill>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gridSpan="6">
                  <a:txBody>
                    <a:bodyPr/>
                    <a:lstStyle/>
                    <a:p>
                      <a:pPr>
                        <a:lnSpc>
                          <a:spcPct val="100000"/>
                        </a:lnSpc>
                      </a:pPr>
                      <a:endParaRPr sz="1650">
                        <a:latin typeface="Times New Roman"/>
                        <a:cs typeface="Times New Roman"/>
                      </a:endParaRPr>
                    </a:p>
                    <a:p>
                      <a:pPr>
                        <a:lnSpc>
                          <a:spcPct val="100000"/>
                        </a:lnSpc>
                        <a:spcBef>
                          <a:spcPts val="710"/>
                        </a:spcBef>
                      </a:pPr>
                      <a:endParaRPr sz="1650">
                        <a:latin typeface="Times New Roman"/>
                        <a:cs typeface="Times New Roman"/>
                      </a:endParaRPr>
                    </a:p>
                    <a:p>
                      <a:pPr marL="10160" algn="ctr">
                        <a:lnSpc>
                          <a:spcPct val="100000"/>
                        </a:lnSpc>
                      </a:pPr>
                      <a:r>
                        <a:rPr sz="1650" spc="45" dirty="0">
                          <a:solidFill>
                            <a:srgbClr val="FFFFFF"/>
                          </a:solidFill>
                          <a:latin typeface="Century Gothic"/>
                          <a:cs typeface="Century Gothic"/>
                        </a:rPr>
                        <a:t>43</a:t>
                      </a:r>
                      <a:endParaRPr sz="1650">
                        <a:latin typeface="Century Gothic"/>
                        <a:cs typeface="Century Gothic"/>
                      </a:endParaRPr>
                    </a:p>
                  </a:txBody>
                  <a:tcPr marL="0" marR="0" marT="0" marB="0">
                    <a:solidFill>
                      <a:srgbClr val="89ACAC"/>
                    </a:solidFill>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a:txBody>
                    <a:bodyPr/>
                    <a:lstStyle/>
                    <a:p>
                      <a:pPr marR="3175">
                        <a:lnSpc>
                          <a:spcPct val="100000"/>
                        </a:lnSpc>
                      </a:pPr>
                      <a:endParaRPr sz="1650">
                        <a:latin typeface="Times New Roman"/>
                        <a:cs typeface="Times New Roman"/>
                      </a:endParaRPr>
                    </a:p>
                    <a:p>
                      <a:pPr marR="3175">
                        <a:lnSpc>
                          <a:spcPct val="100000"/>
                        </a:lnSpc>
                        <a:spcBef>
                          <a:spcPts val="710"/>
                        </a:spcBef>
                      </a:pPr>
                      <a:endParaRPr sz="1650">
                        <a:latin typeface="Times New Roman"/>
                        <a:cs typeface="Times New Roman"/>
                      </a:endParaRPr>
                    </a:p>
                    <a:p>
                      <a:pPr marL="88265" marR="3175">
                        <a:lnSpc>
                          <a:spcPct val="100000"/>
                        </a:lnSpc>
                      </a:pPr>
                      <a:r>
                        <a:rPr sz="1650" spc="-50" dirty="0">
                          <a:solidFill>
                            <a:srgbClr val="FFFFFF"/>
                          </a:solidFill>
                          <a:latin typeface="Century Gothic"/>
                          <a:cs typeface="Century Gothic"/>
                        </a:rPr>
                        <a:t>3</a:t>
                      </a:r>
                      <a:endParaRPr sz="1650">
                        <a:latin typeface="Century Gothic"/>
                        <a:cs typeface="Century Gothic"/>
                      </a:endParaRPr>
                    </a:p>
                  </a:txBody>
                  <a:tcPr marL="0" marR="0" marT="0" marB="0">
                    <a:lnR w="9525">
                      <a:solidFill>
                        <a:srgbClr val="D9D9D9"/>
                      </a:solidFill>
                      <a:prstDash val="solid"/>
                    </a:lnR>
                    <a:solidFill>
                      <a:srgbClr val="F47B8D"/>
                    </a:solidFill>
                  </a:tcPr>
                </a:tc>
                <a:extLst>
                  <a:ext uri="{0D108BD9-81ED-4DB2-BD59-A6C34878D82A}">
                    <a16:rowId xmlns:a16="http://schemas.microsoft.com/office/drawing/2014/main" val="10003"/>
                  </a:ext>
                </a:extLst>
              </a:tr>
              <a:tr h="349885">
                <a:tc>
                  <a:txBody>
                    <a:bodyPr/>
                    <a:lstStyle/>
                    <a:p>
                      <a:pPr>
                        <a:lnSpc>
                          <a:spcPct val="100000"/>
                        </a:lnSpc>
                      </a:pPr>
                      <a:endParaRPr sz="1600">
                        <a:latin typeface="Times New Roman"/>
                        <a:cs typeface="Times New Roman"/>
                      </a:endParaRPr>
                    </a:p>
                  </a:txBody>
                  <a:tcPr marL="0" marR="0" marT="0" marB="0">
                    <a:lnL w="9525">
                      <a:solidFill>
                        <a:srgbClr val="D9D9D9"/>
                      </a:solidFill>
                      <a:prstDash val="solid"/>
                    </a:lnL>
                    <a:lnR w="9525">
                      <a:solidFill>
                        <a:srgbClr val="D9D9D9"/>
                      </a:solidFill>
                      <a:prstDash val="solid"/>
                    </a:lnR>
                  </a:tcPr>
                </a:tc>
                <a:tc>
                  <a:txBody>
                    <a:bodyPr/>
                    <a:lstStyle/>
                    <a:p>
                      <a:pPr>
                        <a:lnSpc>
                          <a:spcPct val="100000"/>
                        </a:lnSpc>
                      </a:pPr>
                      <a:endParaRPr sz="1600">
                        <a:latin typeface="Times New Roman"/>
                        <a:cs typeface="Times New Roman"/>
                      </a:endParaRPr>
                    </a:p>
                  </a:txBody>
                  <a:tcPr marL="0" marR="0" marT="0" marB="0">
                    <a:lnL w="9525">
                      <a:solidFill>
                        <a:srgbClr val="D9D9D9"/>
                      </a:solidFill>
                      <a:prstDash val="solid"/>
                    </a:lnL>
                    <a:lnR w="9525">
                      <a:solidFill>
                        <a:srgbClr val="D9D9D9"/>
                      </a:solidFill>
                      <a:prstDash val="solid"/>
                    </a:lnR>
                  </a:tcPr>
                </a:tc>
                <a:tc>
                  <a:txBody>
                    <a:bodyPr/>
                    <a:lstStyle/>
                    <a:p>
                      <a:pPr>
                        <a:lnSpc>
                          <a:spcPct val="100000"/>
                        </a:lnSpc>
                      </a:pPr>
                      <a:endParaRPr sz="1600">
                        <a:latin typeface="Times New Roman"/>
                        <a:cs typeface="Times New Roman"/>
                      </a:endParaRPr>
                    </a:p>
                  </a:txBody>
                  <a:tcPr marL="0" marR="0" marT="0" marB="0">
                    <a:lnL w="9525">
                      <a:solidFill>
                        <a:srgbClr val="D9D9D9"/>
                      </a:solidFill>
                      <a:prstDash val="solid"/>
                    </a:lnL>
                    <a:lnR w="9525">
                      <a:solidFill>
                        <a:srgbClr val="D9D9D9"/>
                      </a:solidFill>
                      <a:prstDash val="solid"/>
                    </a:lnR>
                  </a:tcPr>
                </a:tc>
                <a:tc>
                  <a:txBody>
                    <a:bodyPr/>
                    <a:lstStyle/>
                    <a:p>
                      <a:pPr>
                        <a:lnSpc>
                          <a:spcPct val="100000"/>
                        </a:lnSpc>
                      </a:pPr>
                      <a:endParaRPr sz="1600">
                        <a:latin typeface="Times New Roman"/>
                        <a:cs typeface="Times New Roman"/>
                      </a:endParaRPr>
                    </a:p>
                  </a:txBody>
                  <a:tcPr marL="0" marR="0" marT="0" marB="0">
                    <a:lnL w="9525">
                      <a:solidFill>
                        <a:srgbClr val="D9D9D9"/>
                      </a:solidFill>
                      <a:prstDash val="solid"/>
                    </a:lnL>
                    <a:lnR w="9525">
                      <a:solidFill>
                        <a:srgbClr val="D9D9D9"/>
                      </a:solidFill>
                      <a:prstDash val="solid"/>
                    </a:lnR>
                  </a:tcPr>
                </a:tc>
                <a:tc>
                  <a:txBody>
                    <a:bodyPr/>
                    <a:lstStyle/>
                    <a:p>
                      <a:pPr>
                        <a:lnSpc>
                          <a:spcPct val="100000"/>
                        </a:lnSpc>
                      </a:pPr>
                      <a:endParaRPr sz="1600">
                        <a:latin typeface="Times New Roman"/>
                        <a:cs typeface="Times New Roman"/>
                      </a:endParaRPr>
                    </a:p>
                  </a:txBody>
                  <a:tcPr marL="0" marR="0" marT="0" marB="0">
                    <a:lnL w="9525">
                      <a:solidFill>
                        <a:srgbClr val="D9D9D9"/>
                      </a:solidFill>
                      <a:prstDash val="solid"/>
                    </a:lnL>
                    <a:lnR w="9525">
                      <a:solidFill>
                        <a:srgbClr val="D9D9D9"/>
                      </a:solidFill>
                      <a:prstDash val="solid"/>
                    </a:lnR>
                  </a:tcPr>
                </a:tc>
                <a:tc gridSpan="2">
                  <a:txBody>
                    <a:bodyPr/>
                    <a:lstStyle/>
                    <a:p>
                      <a:pPr>
                        <a:lnSpc>
                          <a:spcPct val="100000"/>
                        </a:lnSpc>
                      </a:pPr>
                      <a:endParaRPr sz="1600">
                        <a:latin typeface="Times New Roman"/>
                        <a:cs typeface="Times New Roman"/>
                      </a:endParaRPr>
                    </a:p>
                  </a:txBody>
                  <a:tcPr marL="0" marR="0" marT="0" marB="0">
                    <a:lnL w="9525">
                      <a:solidFill>
                        <a:srgbClr val="D9D9D9"/>
                      </a:solidFill>
                      <a:prstDash val="solid"/>
                    </a:lnL>
                    <a:lnR w="9525">
                      <a:solidFill>
                        <a:srgbClr val="D9D9D9"/>
                      </a:solidFill>
                      <a:prstDash val="solid"/>
                    </a:lnR>
                  </a:tcPr>
                </a:tc>
                <a:tc hMerge="1">
                  <a:txBody>
                    <a:bodyPr/>
                    <a:lstStyle/>
                    <a:p>
                      <a:endParaRPr/>
                    </a:p>
                  </a:txBody>
                  <a:tcPr marL="0" marR="0" marT="0" marB="0"/>
                </a:tc>
                <a:tc>
                  <a:txBody>
                    <a:bodyPr/>
                    <a:lstStyle/>
                    <a:p>
                      <a:pPr>
                        <a:lnSpc>
                          <a:spcPct val="100000"/>
                        </a:lnSpc>
                      </a:pPr>
                      <a:endParaRPr sz="1600">
                        <a:latin typeface="Times New Roman"/>
                        <a:cs typeface="Times New Roman"/>
                      </a:endParaRPr>
                    </a:p>
                  </a:txBody>
                  <a:tcPr marL="0" marR="0" marT="0" marB="0">
                    <a:lnL w="9525">
                      <a:solidFill>
                        <a:srgbClr val="D9D9D9"/>
                      </a:solidFill>
                      <a:prstDash val="solid"/>
                    </a:lnL>
                    <a:lnR w="9525">
                      <a:solidFill>
                        <a:srgbClr val="D9D9D9"/>
                      </a:solidFill>
                      <a:prstDash val="solid"/>
                    </a:lnR>
                  </a:tcPr>
                </a:tc>
                <a:tc>
                  <a:txBody>
                    <a:bodyPr/>
                    <a:lstStyle/>
                    <a:p>
                      <a:pPr>
                        <a:lnSpc>
                          <a:spcPct val="100000"/>
                        </a:lnSpc>
                      </a:pPr>
                      <a:endParaRPr sz="1600">
                        <a:latin typeface="Times New Roman"/>
                        <a:cs typeface="Times New Roman"/>
                      </a:endParaRPr>
                    </a:p>
                  </a:txBody>
                  <a:tcPr marL="0" marR="0" marT="0" marB="0">
                    <a:lnL w="9525">
                      <a:solidFill>
                        <a:srgbClr val="D9D9D9"/>
                      </a:solidFill>
                      <a:prstDash val="solid"/>
                    </a:lnL>
                    <a:lnR w="9525">
                      <a:solidFill>
                        <a:srgbClr val="D9D9D9"/>
                      </a:solidFill>
                      <a:prstDash val="solid"/>
                    </a:lnR>
                  </a:tcPr>
                </a:tc>
                <a:tc>
                  <a:txBody>
                    <a:bodyPr/>
                    <a:lstStyle/>
                    <a:p>
                      <a:pPr>
                        <a:lnSpc>
                          <a:spcPct val="100000"/>
                        </a:lnSpc>
                      </a:pPr>
                      <a:endParaRPr sz="1600">
                        <a:latin typeface="Times New Roman"/>
                        <a:cs typeface="Times New Roman"/>
                      </a:endParaRPr>
                    </a:p>
                  </a:txBody>
                  <a:tcPr marL="0" marR="0" marT="0" marB="0">
                    <a:lnL w="9525">
                      <a:solidFill>
                        <a:srgbClr val="D9D9D9"/>
                      </a:solidFill>
                      <a:prstDash val="solid"/>
                    </a:lnL>
                    <a:lnR w="9525">
                      <a:solidFill>
                        <a:srgbClr val="D9D9D9"/>
                      </a:solidFill>
                      <a:prstDash val="solid"/>
                    </a:lnR>
                  </a:tcPr>
                </a:tc>
                <a:tc gridSpan="3">
                  <a:txBody>
                    <a:bodyPr/>
                    <a:lstStyle/>
                    <a:p>
                      <a:pPr marR="3175">
                        <a:lnSpc>
                          <a:spcPct val="100000"/>
                        </a:lnSpc>
                      </a:pPr>
                      <a:endParaRPr sz="1600">
                        <a:latin typeface="Times New Roman"/>
                        <a:cs typeface="Times New Roman"/>
                      </a:endParaRPr>
                    </a:p>
                  </a:txBody>
                  <a:tcPr marL="0" marR="0" marT="0" marB="0">
                    <a:lnL w="9525">
                      <a:solidFill>
                        <a:srgbClr val="D9D9D9"/>
                      </a:solidFill>
                      <a:prstDash val="solid"/>
                    </a:lnL>
                    <a:lnR w="9525">
                      <a:solidFill>
                        <a:srgbClr val="D9D9D9"/>
                      </a:solidFill>
                      <a:prstDash val="solid"/>
                    </a:lnR>
                  </a:tcPr>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4"/>
                  </a:ext>
                </a:extLst>
              </a:tr>
            </a:tbl>
          </a:graphicData>
        </a:graphic>
      </p:graphicFrame>
      <p:sp>
        <p:nvSpPr>
          <p:cNvPr id="4" name="object 4"/>
          <p:cNvSpPr txBox="1"/>
          <p:nvPr/>
        </p:nvSpPr>
        <p:spPr>
          <a:xfrm>
            <a:off x="1437964" y="5374042"/>
            <a:ext cx="2007870" cy="664210"/>
          </a:xfrm>
          <a:prstGeom prst="rect">
            <a:avLst/>
          </a:prstGeom>
        </p:spPr>
        <p:txBody>
          <a:bodyPr vert="horz" wrap="square" lIns="0" tIns="158115" rIns="0" bIns="0" rtlCol="0">
            <a:spAutoFit/>
          </a:bodyPr>
          <a:lstStyle/>
          <a:p>
            <a:pPr marL="12700">
              <a:lnSpc>
                <a:spcPct val="100000"/>
              </a:lnSpc>
              <a:spcBef>
                <a:spcPts val="1245"/>
              </a:spcBef>
            </a:pPr>
            <a:r>
              <a:rPr sz="1650" dirty="0">
                <a:latin typeface="Century Gothic"/>
                <a:cs typeface="Century Gothic"/>
              </a:rPr>
              <a:t>Inhalative</a:t>
            </a:r>
            <a:r>
              <a:rPr sz="1650" spc="80" dirty="0">
                <a:latin typeface="Century Gothic"/>
                <a:cs typeface="Century Gothic"/>
              </a:rPr>
              <a:t> </a:t>
            </a:r>
            <a:r>
              <a:rPr sz="1650" spc="-10" dirty="0">
                <a:latin typeface="Century Gothic"/>
                <a:cs typeface="Century Gothic"/>
              </a:rPr>
              <a:t>Therapie</a:t>
            </a:r>
            <a:endParaRPr sz="1650">
              <a:latin typeface="Century Gothic"/>
              <a:cs typeface="Century Gothic"/>
            </a:endParaRPr>
          </a:p>
          <a:p>
            <a:pPr marL="240665">
              <a:lnSpc>
                <a:spcPct val="100000"/>
              </a:lnSpc>
              <a:spcBef>
                <a:spcPts val="700"/>
              </a:spcBef>
              <a:tabLst>
                <a:tab pos="1264285" algn="l"/>
              </a:tabLst>
            </a:pPr>
            <a:r>
              <a:rPr sz="1000" dirty="0">
                <a:latin typeface="Century Gothic"/>
                <a:cs typeface="Century Gothic"/>
              </a:rPr>
              <a:t>Asthma</a:t>
            </a:r>
            <a:r>
              <a:rPr sz="1000" spc="-40" dirty="0">
                <a:latin typeface="Century Gothic"/>
                <a:cs typeface="Century Gothic"/>
              </a:rPr>
              <a:t> </a:t>
            </a:r>
            <a:r>
              <a:rPr sz="1000" spc="-10" dirty="0">
                <a:latin typeface="Century Gothic"/>
                <a:cs typeface="Century Gothic"/>
              </a:rPr>
              <a:t>n=174</a:t>
            </a:r>
            <a:r>
              <a:rPr sz="1000" dirty="0">
                <a:latin typeface="Century Gothic"/>
                <a:cs typeface="Century Gothic"/>
              </a:rPr>
              <a:t>	COPD</a:t>
            </a:r>
            <a:r>
              <a:rPr sz="1000" spc="-60" dirty="0">
                <a:latin typeface="Century Gothic"/>
                <a:cs typeface="Century Gothic"/>
              </a:rPr>
              <a:t> </a:t>
            </a:r>
            <a:r>
              <a:rPr sz="1000" spc="-20" dirty="0">
                <a:latin typeface="Century Gothic"/>
                <a:cs typeface="Century Gothic"/>
              </a:rPr>
              <a:t>n=71</a:t>
            </a:r>
            <a:endParaRPr sz="1000">
              <a:latin typeface="Century Gothic"/>
              <a:cs typeface="Century Gothic"/>
            </a:endParaRPr>
          </a:p>
        </p:txBody>
      </p:sp>
      <p:sp>
        <p:nvSpPr>
          <p:cNvPr id="5" name="object 5"/>
          <p:cNvSpPr txBox="1"/>
          <p:nvPr/>
        </p:nvSpPr>
        <p:spPr>
          <a:xfrm>
            <a:off x="1573440" y="7631190"/>
            <a:ext cx="1869439" cy="582930"/>
          </a:xfrm>
          <a:prstGeom prst="rect">
            <a:avLst/>
          </a:prstGeom>
        </p:spPr>
        <p:txBody>
          <a:bodyPr vert="horz" wrap="square" lIns="0" tIns="14605" rIns="0" bIns="0" rtlCol="0">
            <a:spAutoFit/>
          </a:bodyPr>
          <a:lstStyle/>
          <a:p>
            <a:pPr marL="12700">
              <a:lnSpc>
                <a:spcPct val="100000"/>
              </a:lnSpc>
              <a:spcBef>
                <a:spcPts val="115"/>
              </a:spcBef>
            </a:pPr>
            <a:r>
              <a:rPr sz="1650" spc="-10" dirty="0">
                <a:latin typeface="Century Gothic"/>
                <a:cs typeface="Century Gothic"/>
              </a:rPr>
              <a:t>Biologikatherapie</a:t>
            </a:r>
            <a:endParaRPr sz="1650">
              <a:latin typeface="Century Gothic"/>
              <a:cs typeface="Century Gothic"/>
            </a:endParaRPr>
          </a:p>
          <a:p>
            <a:pPr marL="178435">
              <a:lnSpc>
                <a:spcPct val="100000"/>
              </a:lnSpc>
              <a:spcBef>
                <a:spcPts val="1185"/>
              </a:spcBef>
              <a:tabLst>
                <a:tab pos="1128395" algn="l"/>
              </a:tabLst>
            </a:pPr>
            <a:r>
              <a:rPr sz="1000" dirty="0">
                <a:latin typeface="Century Gothic"/>
                <a:cs typeface="Century Gothic"/>
              </a:rPr>
              <a:t>Asthma</a:t>
            </a:r>
            <a:r>
              <a:rPr sz="1000" spc="-40" dirty="0">
                <a:latin typeface="Century Gothic"/>
                <a:cs typeface="Century Gothic"/>
              </a:rPr>
              <a:t> </a:t>
            </a:r>
            <a:r>
              <a:rPr sz="1000" spc="-20" dirty="0">
                <a:latin typeface="Century Gothic"/>
                <a:cs typeface="Century Gothic"/>
              </a:rPr>
              <a:t>n=41</a:t>
            </a:r>
            <a:r>
              <a:rPr sz="1000" dirty="0">
                <a:latin typeface="Century Gothic"/>
                <a:cs typeface="Century Gothic"/>
              </a:rPr>
              <a:t>	COPD</a:t>
            </a:r>
            <a:r>
              <a:rPr sz="1000" spc="-60" dirty="0">
                <a:latin typeface="Century Gothic"/>
                <a:cs typeface="Century Gothic"/>
              </a:rPr>
              <a:t> </a:t>
            </a:r>
            <a:r>
              <a:rPr sz="1000" spc="-20" dirty="0">
                <a:latin typeface="Century Gothic"/>
                <a:cs typeface="Century Gothic"/>
              </a:rPr>
              <a:t>n=25</a:t>
            </a:r>
            <a:endParaRPr sz="1000">
              <a:latin typeface="Century Gothic"/>
              <a:cs typeface="Century Gothic"/>
            </a:endParaRPr>
          </a:p>
        </p:txBody>
      </p:sp>
      <p:sp>
        <p:nvSpPr>
          <p:cNvPr id="6" name="object 6"/>
          <p:cNvSpPr/>
          <p:nvPr/>
        </p:nvSpPr>
        <p:spPr>
          <a:xfrm>
            <a:off x="3957499" y="9059649"/>
            <a:ext cx="113664" cy="113664"/>
          </a:xfrm>
          <a:custGeom>
            <a:avLst/>
            <a:gdLst/>
            <a:ahLst/>
            <a:cxnLst/>
            <a:rect l="l" t="t" r="r" b="b"/>
            <a:pathLst>
              <a:path w="113664" h="113665">
                <a:moveTo>
                  <a:pt x="113071" y="0"/>
                </a:moveTo>
                <a:lnTo>
                  <a:pt x="0" y="0"/>
                </a:lnTo>
                <a:lnTo>
                  <a:pt x="0" y="113060"/>
                </a:lnTo>
                <a:lnTo>
                  <a:pt x="113071" y="113060"/>
                </a:lnTo>
                <a:lnTo>
                  <a:pt x="113071" y="0"/>
                </a:lnTo>
                <a:close/>
              </a:path>
            </a:pathLst>
          </a:custGeom>
          <a:solidFill>
            <a:srgbClr val="1C5864"/>
          </a:solidFill>
        </p:spPr>
        <p:txBody>
          <a:bodyPr wrap="square" lIns="0" tIns="0" rIns="0" bIns="0" rtlCol="0"/>
          <a:lstStyle/>
          <a:p>
            <a:endParaRPr/>
          </a:p>
        </p:txBody>
      </p:sp>
      <p:sp>
        <p:nvSpPr>
          <p:cNvPr id="7" name="object 7"/>
          <p:cNvSpPr txBox="1"/>
          <p:nvPr/>
        </p:nvSpPr>
        <p:spPr>
          <a:xfrm>
            <a:off x="4079087" y="9359090"/>
            <a:ext cx="924560" cy="279400"/>
          </a:xfrm>
          <a:prstGeom prst="rect">
            <a:avLst/>
          </a:prstGeom>
        </p:spPr>
        <p:txBody>
          <a:bodyPr vert="horz" wrap="square" lIns="0" tIns="14605" rIns="0" bIns="0" rtlCol="0">
            <a:spAutoFit/>
          </a:bodyPr>
          <a:lstStyle/>
          <a:p>
            <a:pPr marL="12700">
              <a:lnSpc>
                <a:spcPct val="100000"/>
              </a:lnSpc>
              <a:spcBef>
                <a:spcPts val="115"/>
              </a:spcBef>
            </a:pPr>
            <a:r>
              <a:rPr sz="1650" spc="75" dirty="0">
                <a:solidFill>
                  <a:srgbClr val="585858"/>
                </a:solidFill>
                <a:latin typeface="Century Gothic"/>
                <a:cs typeface="Century Gothic"/>
              </a:rPr>
              <a:t>Sehr</a:t>
            </a:r>
            <a:r>
              <a:rPr sz="1650" spc="-35" dirty="0">
                <a:solidFill>
                  <a:srgbClr val="585858"/>
                </a:solidFill>
                <a:latin typeface="Century Gothic"/>
                <a:cs typeface="Century Gothic"/>
              </a:rPr>
              <a:t> </a:t>
            </a:r>
            <a:r>
              <a:rPr sz="1650" spc="50" dirty="0">
                <a:solidFill>
                  <a:srgbClr val="585858"/>
                </a:solidFill>
                <a:latin typeface="Century Gothic"/>
                <a:cs typeface="Century Gothic"/>
              </a:rPr>
              <a:t>gut</a:t>
            </a:r>
            <a:endParaRPr sz="1650">
              <a:latin typeface="Century Gothic"/>
              <a:cs typeface="Century Gothic"/>
            </a:endParaRPr>
          </a:p>
        </p:txBody>
      </p:sp>
      <p:sp>
        <p:nvSpPr>
          <p:cNvPr id="8" name="object 8"/>
          <p:cNvSpPr/>
          <p:nvPr/>
        </p:nvSpPr>
        <p:spPr>
          <a:xfrm>
            <a:off x="5306819" y="9059649"/>
            <a:ext cx="113664" cy="113664"/>
          </a:xfrm>
          <a:custGeom>
            <a:avLst/>
            <a:gdLst/>
            <a:ahLst/>
            <a:cxnLst/>
            <a:rect l="l" t="t" r="r" b="b"/>
            <a:pathLst>
              <a:path w="113664" h="113665">
                <a:moveTo>
                  <a:pt x="113071" y="0"/>
                </a:moveTo>
                <a:lnTo>
                  <a:pt x="0" y="0"/>
                </a:lnTo>
                <a:lnTo>
                  <a:pt x="0" y="113060"/>
                </a:lnTo>
                <a:lnTo>
                  <a:pt x="113071" y="113060"/>
                </a:lnTo>
                <a:lnTo>
                  <a:pt x="113071" y="0"/>
                </a:lnTo>
                <a:close/>
              </a:path>
            </a:pathLst>
          </a:custGeom>
          <a:solidFill>
            <a:srgbClr val="89ACAC"/>
          </a:solidFill>
        </p:spPr>
        <p:txBody>
          <a:bodyPr wrap="square" lIns="0" tIns="0" rIns="0" bIns="0" rtlCol="0"/>
          <a:lstStyle/>
          <a:p>
            <a:endParaRPr/>
          </a:p>
        </p:txBody>
      </p:sp>
      <p:sp>
        <p:nvSpPr>
          <p:cNvPr id="9" name="object 9"/>
          <p:cNvSpPr txBox="1"/>
          <p:nvPr/>
        </p:nvSpPr>
        <p:spPr>
          <a:xfrm>
            <a:off x="5462574" y="8961035"/>
            <a:ext cx="930910" cy="279400"/>
          </a:xfrm>
          <a:prstGeom prst="rect">
            <a:avLst/>
          </a:prstGeom>
        </p:spPr>
        <p:txBody>
          <a:bodyPr vert="horz" wrap="square" lIns="0" tIns="14605" rIns="0" bIns="0" rtlCol="0">
            <a:spAutoFit/>
          </a:bodyPr>
          <a:lstStyle/>
          <a:p>
            <a:pPr marL="12700">
              <a:lnSpc>
                <a:spcPct val="100000"/>
              </a:lnSpc>
              <a:spcBef>
                <a:spcPts val="115"/>
              </a:spcBef>
            </a:pPr>
            <a:r>
              <a:rPr sz="1650" spc="85" dirty="0">
                <a:solidFill>
                  <a:srgbClr val="585858"/>
                </a:solidFill>
                <a:latin typeface="Century Gothic"/>
                <a:cs typeface="Century Gothic"/>
              </a:rPr>
              <a:t>Eher</a:t>
            </a:r>
            <a:r>
              <a:rPr sz="1650" spc="-30" dirty="0">
                <a:solidFill>
                  <a:srgbClr val="585858"/>
                </a:solidFill>
                <a:latin typeface="Century Gothic"/>
                <a:cs typeface="Century Gothic"/>
              </a:rPr>
              <a:t> </a:t>
            </a:r>
            <a:r>
              <a:rPr sz="1650" spc="30" dirty="0">
                <a:solidFill>
                  <a:srgbClr val="585858"/>
                </a:solidFill>
                <a:latin typeface="Century Gothic"/>
                <a:cs typeface="Century Gothic"/>
              </a:rPr>
              <a:t>gut</a:t>
            </a:r>
            <a:endParaRPr sz="1650">
              <a:latin typeface="Century Gothic"/>
              <a:cs typeface="Century Gothic"/>
            </a:endParaRPr>
          </a:p>
        </p:txBody>
      </p:sp>
      <p:sp>
        <p:nvSpPr>
          <p:cNvPr id="10" name="object 10"/>
          <p:cNvSpPr/>
          <p:nvPr/>
        </p:nvSpPr>
        <p:spPr>
          <a:xfrm>
            <a:off x="6663676" y="9059649"/>
            <a:ext cx="113664" cy="113664"/>
          </a:xfrm>
          <a:custGeom>
            <a:avLst/>
            <a:gdLst/>
            <a:ahLst/>
            <a:cxnLst/>
            <a:rect l="l" t="t" r="r" b="b"/>
            <a:pathLst>
              <a:path w="113665" h="113665">
                <a:moveTo>
                  <a:pt x="113071" y="0"/>
                </a:moveTo>
                <a:lnTo>
                  <a:pt x="0" y="0"/>
                </a:lnTo>
                <a:lnTo>
                  <a:pt x="0" y="113060"/>
                </a:lnTo>
                <a:lnTo>
                  <a:pt x="113071" y="113060"/>
                </a:lnTo>
                <a:lnTo>
                  <a:pt x="113071" y="0"/>
                </a:lnTo>
                <a:close/>
              </a:path>
            </a:pathLst>
          </a:custGeom>
          <a:solidFill>
            <a:srgbClr val="F47B8D"/>
          </a:solidFill>
        </p:spPr>
        <p:txBody>
          <a:bodyPr wrap="square" lIns="0" tIns="0" rIns="0" bIns="0" rtlCol="0"/>
          <a:lstStyle/>
          <a:p>
            <a:endParaRPr/>
          </a:p>
        </p:txBody>
      </p:sp>
      <p:sp>
        <p:nvSpPr>
          <p:cNvPr id="11" name="object 11"/>
          <p:cNvSpPr txBox="1"/>
          <p:nvPr/>
        </p:nvSpPr>
        <p:spPr>
          <a:xfrm>
            <a:off x="6823619" y="8961035"/>
            <a:ext cx="1443355" cy="279400"/>
          </a:xfrm>
          <a:prstGeom prst="rect">
            <a:avLst/>
          </a:prstGeom>
        </p:spPr>
        <p:txBody>
          <a:bodyPr vert="horz" wrap="square" lIns="0" tIns="14605" rIns="0" bIns="0" rtlCol="0">
            <a:spAutoFit/>
          </a:bodyPr>
          <a:lstStyle/>
          <a:p>
            <a:pPr marL="12700">
              <a:lnSpc>
                <a:spcPct val="100000"/>
              </a:lnSpc>
              <a:spcBef>
                <a:spcPts val="115"/>
              </a:spcBef>
            </a:pPr>
            <a:r>
              <a:rPr sz="1650" spc="85" dirty="0">
                <a:solidFill>
                  <a:srgbClr val="585858"/>
                </a:solidFill>
                <a:latin typeface="Century Gothic"/>
                <a:cs typeface="Century Gothic"/>
              </a:rPr>
              <a:t>Eher</a:t>
            </a:r>
            <a:r>
              <a:rPr sz="1650" spc="-30" dirty="0">
                <a:solidFill>
                  <a:srgbClr val="585858"/>
                </a:solidFill>
                <a:latin typeface="Century Gothic"/>
                <a:cs typeface="Century Gothic"/>
              </a:rPr>
              <a:t> </a:t>
            </a:r>
            <a:r>
              <a:rPr sz="1650" spc="-10" dirty="0">
                <a:solidFill>
                  <a:srgbClr val="585858"/>
                </a:solidFill>
                <a:latin typeface="Century Gothic"/>
                <a:cs typeface="Century Gothic"/>
              </a:rPr>
              <a:t>schlecht</a:t>
            </a:r>
            <a:endParaRPr sz="1650">
              <a:latin typeface="Century Gothic"/>
              <a:cs typeface="Century Gothic"/>
            </a:endParaRPr>
          </a:p>
        </p:txBody>
      </p:sp>
      <p:sp>
        <p:nvSpPr>
          <p:cNvPr id="12" name="object 12"/>
          <p:cNvSpPr/>
          <p:nvPr/>
        </p:nvSpPr>
        <p:spPr>
          <a:xfrm>
            <a:off x="8533123" y="9059649"/>
            <a:ext cx="120650" cy="113664"/>
          </a:xfrm>
          <a:custGeom>
            <a:avLst/>
            <a:gdLst/>
            <a:ahLst/>
            <a:cxnLst/>
            <a:rect l="l" t="t" r="r" b="b"/>
            <a:pathLst>
              <a:path w="120650" h="113665">
                <a:moveTo>
                  <a:pt x="120609" y="0"/>
                </a:moveTo>
                <a:lnTo>
                  <a:pt x="0" y="0"/>
                </a:lnTo>
                <a:lnTo>
                  <a:pt x="0" y="113060"/>
                </a:lnTo>
                <a:lnTo>
                  <a:pt x="120609" y="113060"/>
                </a:lnTo>
                <a:lnTo>
                  <a:pt x="120609" y="0"/>
                </a:lnTo>
                <a:close/>
              </a:path>
            </a:pathLst>
          </a:custGeom>
          <a:solidFill>
            <a:srgbClr val="991250"/>
          </a:solidFill>
        </p:spPr>
        <p:txBody>
          <a:bodyPr wrap="square" lIns="0" tIns="0" rIns="0" bIns="0" rtlCol="0"/>
          <a:lstStyle/>
          <a:p>
            <a:endParaRPr/>
          </a:p>
        </p:txBody>
      </p:sp>
      <p:sp>
        <p:nvSpPr>
          <p:cNvPr id="13" name="object 13"/>
          <p:cNvSpPr txBox="1"/>
          <p:nvPr/>
        </p:nvSpPr>
        <p:spPr>
          <a:xfrm>
            <a:off x="8695894" y="8961035"/>
            <a:ext cx="1435735" cy="279400"/>
          </a:xfrm>
          <a:prstGeom prst="rect">
            <a:avLst/>
          </a:prstGeom>
        </p:spPr>
        <p:txBody>
          <a:bodyPr vert="horz" wrap="square" lIns="0" tIns="14605" rIns="0" bIns="0" rtlCol="0">
            <a:spAutoFit/>
          </a:bodyPr>
          <a:lstStyle/>
          <a:p>
            <a:pPr marL="12700">
              <a:lnSpc>
                <a:spcPct val="100000"/>
              </a:lnSpc>
              <a:spcBef>
                <a:spcPts val="115"/>
              </a:spcBef>
            </a:pPr>
            <a:r>
              <a:rPr sz="1650" spc="75" dirty="0">
                <a:solidFill>
                  <a:srgbClr val="585858"/>
                </a:solidFill>
                <a:latin typeface="Century Gothic"/>
                <a:cs typeface="Century Gothic"/>
              </a:rPr>
              <a:t>Sehr</a:t>
            </a:r>
            <a:r>
              <a:rPr sz="1650" spc="-40" dirty="0">
                <a:solidFill>
                  <a:srgbClr val="585858"/>
                </a:solidFill>
                <a:latin typeface="Century Gothic"/>
                <a:cs typeface="Century Gothic"/>
              </a:rPr>
              <a:t> </a:t>
            </a:r>
            <a:r>
              <a:rPr sz="1650" spc="-10" dirty="0">
                <a:solidFill>
                  <a:srgbClr val="585858"/>
                </a:solidFill>
                <a:latin typeface="Century Gothic"/>
                <a:cs typeface="Century Gothic"/>
              </a:rPr>
              <a:t>schlecht</a:t>
            </a:r>
            <a:endParaRPr sz="1650">
              <a:latin typeface="Century Gothic"/>
              <a:cs typeface="Century Gothic"/>
            </a:endParaRPr>
          </a:p>
        </p:txBody>
      </p:sp>
      <p:sp>
        <p:nvSpPr>
          <p:cNvPr id="17" name="object 17"/>
          <p:cNvSpPr txBox="1"/>
          <p:nvPr/>
        </p:nvSpPr>
        <p:spPr>
          <a:xfrm>
            <a:off x="1445816" y="9930907"/>
            <a:ext cx="6849745" cy="223520"/>
          </a:xfrm>
          <a:prstGeom prst="rect">
            <a:avLst/>
          </a:prstGeom>
        </p:spPr>
        <p:txBody>
          <a:bodyPr vert="horz" wrap="square" lIns="0" tIns="8890" rIns="0" bIns="0" rtlCol="0">
            <a:spAutoFit/>
          </a:bodyPr>
          <a:lstStyle/>
          <a:p>
            <a:pPr marL="12700">
              <a:lnSpc>
                <a:spcPct val="100000"/>
              </a:lnSpc>
              <a:spcBef>
                <a:spcPts val="70"/>
              </a:spcBef>
            </a:pPr>
            <a:r>
              <a:rPr sz="1300" dirty="0">
                <a:solidFill>
                  <a:srgbClr val="404040"/>
                </a:solidFill>
                <a:latin typeface="Century Gothic"/>
                <a:cs typeface="Century Gothic"/>
              </a:rPr>
              <a:t>In</a:t>
            </a:r>
            <a:r>
              <a:rPr sz="1300" spc="35" dirty="0">
                <a:solidFill>
                  <a:srgbClr val="404040"/>
                </a:solidFill>
                <a:latin typeface="Century Gothic"/>
                <a:cs typeface="Century Gothic"/>
              </a:rPr>
              <a:t> </a:t>
            </a:r>
            <a:r>
              <a:rPr sz="1300" dirty="0">
                <a:solidFill>
                  <a:srgbClr val="404040"/>
                </a:solidFill>
                <a:latin typeface="Century Gothic"/>
                <a:cs typeface="Century Gothic"/>
              </a:rPr>
              <a:t>%,</a:t>
            </a:r>
            <a:r>
              <a:rPr sz="1300" spc="5" dirty="0">
                <a:solidFill>
                  <a:srgbClr val="404040"/>
                </a:solidFill>
                <a:latin typeface="Century Gothic"/>
                <a:cs typeface="Century Gothic"/>
              </a:rPr>
              <a:t> </a:t>
            </a:r>
            <a:r>
              <a:rPr sz="1300" dirty="0">
                <a:solidFill>
                  <a:srgbClr val="404040"/>
                </a:solidFill>
                <a:latin typeface="Century Gothic"/>
                <a:cs typeface="Century Gothic"/>
              </a:rPr>
              <a:t>Einfachantwort-Matrix</a:t>
            </a:r>
            <a:r>
              <a:rPr sz="1300" spc="35" dirty="0">
                <a:solidFill>
                  <a:srgbClr val="404040"/>
                </a:solidFill>
                <a:latin typeface="Century Gothic"/>
                <a:cs typeface="Century Gothic"/>
              </a:rPr>
              <a:t> </a:t>
            </a:r>
            <a:r>
              <a:rPr sz="1300" dirty="0">
                <a:solidFill>
                  <a:srgbClr val="404040"/>
                </a:solidFill>
                <a:latin typeface="Century Gothic"/>
                <a:cs typeface="Century Gothic"/>
              </a:rPr>
              <a:t>|</a:t>
            </a:r>
            <a:r>
              <a:rPr sz="1300" spc="25" dirty="0">
                <a:solidFill>
                  <a:srgbClr val="404040"/>
                </a:solidFill>
                <a:latin typeface="Century Gothic"/>
                <a:cs typeface="Century Gothic"/>
              </a:rPr>
              <a:t> </a:t>
            </a:r>
            <a:r>
              <a:rPr sz="1300" dirty="0">
                <a:solidFill>
                  <a:srgbClr val="404040"/>
                </a:solidFill>
                <a:latin typeface="Century Gothic"/>
                <a:cs typeface="Century Gothic"/>
              </a:rPr>
              <a:t>n</a:t>
            </a:r>
            <a:r>
              <a:rPr sz="1300" spc="20" dirty="0">
                <a:solidFill>
                  <a:srgbClr val="404040"/>
                </a:solidFill>
                <a:latin typeface="Century Gothic"/>
                <a:cs typeface="Century Gothic"/>
              </a:rPr>
              <a:t> </a:t>
            </a:r>
            <a:r>
              <a:rPr sz="1300" dirty="0">
                <a:solidFill>
                  <a:srgbClr val="404040"/>
                </a:solidFill>
                <a:latin typeface="Century Gothic"/>
                <a:cs typeface="Century Gothic"/>
              </a:rPr>
              <a:t>(Inhalative</a:t>
            </a:r>
            <a:r>
              <a:rPr sz="1300" spc="45" dirty="0">
                <a:solidFill>
                  <a:srgbClr val="404040"/>
                </a:solidFill>
                <a:latin typeface="Century Gothic"/>
                <a:cs typeface="Century Gothic"/>
              </a:rPr>
              <a:t> </a:t>
            </a:r>
            <a:r>
              <a:rPr sz="1300" dirty="0">
                <a:solidFill>
                  <a:srgbClr val="404040"/>
                </a:solidFill>
                <a:latin typeface="Century Gothic"/>
                <a:cs typeface="Century Gothic"/>
              </a:rPr>
              <a:t>Therapie)=240</a:t>
            </a:r>
            <a:r>
              <a:rPr sz="1300" spc="-10" dirty="0">
                <a:solidFill>
                  <a:srgbClr val="404040"/>
                </a:solidFill>
                <a:latin typeface="Century Gothic"/>
                <a:cs typeface="Century Gothic"/>
              </a:rPr>
              <a:t> </a:t>
            </a:r>
            <a:r>
              <a:rPr sz="1300" dirty="0">
                <a:solidFill>
                  <a:srgbClr val="404040"/>
                </a:solidFill>
                <a:latin typeface="Century Gothic"/>
                <a:cs typeface="Century Gothic"/>
              </a:rPr>
              <a:t>|</a:t>
            </a:r>
            <a:r>
              <a:rPr sz="1300" spc="40" dirty="0">
                <a:solidFill>
                  <a:srgbClr val="404040"/>
                </a:solidFill>
                <a:latin typeface="Century Gothic"/>
                <a:cs typeface="Century Gothic"/>
              </a:rPr>
              <a:t> </a:t>
            </a:r>
            <a:r>
              <a:rPr sz="1300" dirty="0">
                <a:solidFill>
                  <a:srgbClr val="404040"/>
                </a:solidFill>
                <a:latin typeface="Century Gothic"/>
                <a:cs typeface="Century Gothic"/>
              </a:rPr>
              <a:t>n</a:t>
            </a:r>
            <a:r>
              <a:rPr sz="1300" spc="20" dirty="0">
                <a:solidFill>
                  <a:srgbClr val="404040"/>
                </a:solidFill>
                <a:latin typeface="Century Gothic"/>
                <a:cs typeface="Century Gothic"/>
              </a:rPr>
              <a:t> </a:t>
            </a:r>
            <a:r>
              <a:rPr sz="1300" spc="-10" dirty="0">
                <a:solidFill>
                  <a:srgbClr val="404040"/>
                </a:solidFill>
                <a:latin typeface="Century Gothic"/>
                <a:cs typeface="Century Gothic"/>
              </a:rPr>
              <a:t>(Biologikattherapie)=63</a:t>
            </a:r>
            <a:endParaRPr sz="1300">
              <a:latin typeface="Century Gothic"/>
              <a:cs typeface="Century Gothic"/>
            </a:endParaRPr>
          </a:p>
        </p:txBody>
      </p:sp>
      <p:sp>
        <p:nvSpPr>
          <p:cNvPr id="18" name="object 18"/>
          <p:cNvSpPr txBox="1"/>
          <p:nvPr/>
        </p:nvSpPr>
        <p:spPr>
          <a:xfrm>
            <a:off x="14427150" y="10255715"/>
            <a:ext cx="4286250" cy="196215"/>
          </a:xfrm>
          <a:prstGeom prst="rect">
            <a:avLst/>
          </a:prstGeom>
        </p:spPr>
        <p:txBody>
          <a:bodyPr vert="horz" wrap="square" lIns="0" tIns="12065" rIns="0" bIns="0" rtlCol="0">
            <a:spAutoFit/>
          </a:bodyPr>
          <a:lstStyle/>
          <a:p>
            <a:pPr marL="12700">
              <a:lnSpc>
                <a:spcPct val="100000"/>
              </a:lnSpc>
              <a:spcBef>
                <a:spcPts val="95"/>
              </a:spcBef>
            </a:pPr>
            <a:r>
              <a:rPr sz="1100" dirty="0">
                <a:latin typeface="Century Gothic"/>
                <a:cs typeface="Century Gothic"/>
              </a:rPr>
              <a:t>Signifikante</a:t>
            </a:r>
            <a:r>
              <a:rPr sz="1100" spc="180" dirty="0">
                <a:latin typeface="Century Gothic"/>
                <a:cs typeface="Century Gothic"/>
              </a:rPr>
              <a:t> </a:t>
            </a:r>
            <a:r>
              <a:rPr sz="1100" dirty="0">
                <a:latin typeface="Century Gothic"/>
                <a:cs typeface="Century Gothic"/>
              </a:rPr>
              <a:t>Unterschiede:</a:t>
            </a:r>
            <a:r>
              <a:rPr sz="1100" spc="170" dirty="0">
                <a:latin typeface="Century Gothic"/>
                <a:cs typeface="Century Gothic"/>
              </a:rPr>
              <a:t> </a:t>
            </a:r>
            <a:r>
              <a:rPr sz="1100" dirty="0">
                <a:solidFill>
                  <a:srgbClr val="008000"/>
                </a:solidFill>
                <a:latin typeface="Century Gothic"/>
                <a:cs typeface="Century Gothic"/>
              </a:rPr>
              <a:t>grün=sig.</a:t>
            </a:r>
            <a:r>
              <a:rPr sz="1100" spc="190" dirty="0">
                <a:solidFill>
                  <a:srgbClr val="008000"/>
                </a:solidFill>
                <a:latin typeface="Century Gothic"/>
                <a:cs typeface="Century Gothic"/>
              </a:rPr>
              <a:t> </a:t>
            </a:r>
            <a:r>
              <a:rPr sz="1100" dirty="0">
                <a:solidFill>
                  <a:srgbClr val="008000"/>
                </a:solidFill>
                <a:latin typeface="Century Gothic"/>
                <a:cs typeface="Century Gothic"/>
              </a:rPr>
              <a:t>höher</a:t>
            </a:r>
            <a:r>
              <a:rPr sz="1100" spc="150" dirty="0">
                <a:solidFill>
                  <a:srgbClr val="008000"/>
                </a:solidFill>
                <a:latin typeface="Century Gothic"/>
                <a:cs typeface="Century Gothic"/>
              </a:rPr>
              <a:t> </a:t>
            </a:r>
            <a:r>
              <a:rPr sz="1100" dirty="0">
                <a:latin typeface="Century Gothic"/>
                <a:cs typeface="Century Gothic"/>
              </a:rPr>
              <a:t>/</a:t>
            </a:r>
            <a:r>
              <a:rPr sz="1100" spc="175" dirty="0">
                <a:latin typeface="Century Gothic"/>
                <a:cs typeface="Century Gothic"/>
              </a:rPr>
              <a:t> </a:t>
            </a:r>
            <a:r>
              <a:rPr sz="1100" dirty="0">
                <a:solidFill>
                  <a:srgbClr val="FF0000"/>
                </a:solidFill>
                <a:latin typeface="Century Gothic"/>
                <a:cs typeface="Century Gothic"/>
              </a:rPr>
              <a:t>rot=sig.</a:t>
            </a:r>
            <a:r>
              <a:rPr sz="1100" spc="190" dirty="0">
                <a:solidFill>
                  <a:srgbClr val="FF0000"/>
                </a:solidFill>
                <a:latin typeface="Century Gothic"/>
                <a:cs typeface="Century Gothic"/>
              </a:rPr>
              <a:t> </a:t>
            </a:r>
            <a:r>
              <a:rPr sz="1100" spc="-10" dirty="0">
                <a:solidFill>
                  <a:srgbClr val="FF0000"/>
                </a:solidFill>
                <a:latin typeface="Century Gothic"/>
                <a:cs typeface="Century Gothic"/>
              </a:rPr>
              <a:t>niedriger</a:t>
            </a:r>
            <a:endParaRPr sz="1100">
              <a:latin typeface="Century Gothic"/>
              <a:cs typeface="Century Gothic"/>
            </a:endParaRPr>
          </a:p>
        </p:txBody>
      </p:sp>
      <p:graphicFrame>
        <p:nvGraphicFramePr>
          <p:cNvPr id="14" name="object 14"/>
          <p:cNvGraphicFramePr>
            <a:graphicFrameLocks noGrp="1"/>
          </p:cNvGraphicFramePr>
          <p:nvPr/>
        </p:nvGraphicFramePr>
        <p:xfrm>
          <a:off x="12950028" y="3212903"/>
          <a:ext cx="5764530" cy="5720715"/>
        </p:xfrm>
        <a:graphic>
          <a:graphicData uri="http://schemas.openxmlformats.org/drawingml/2006/table">
            <a:tbl>
              <a:tblPr firstRow="1" bandRow="1">
                <a:tableStyleId>{2D5ABB26-0587-4C30-8999-92F81FD0307C}</a:tableStyleId>
              </a:tblPr>
              <a:tblGrid>
                <a:gridCol w="2882265">
                  <a:extLst>
                    <a:ext uri="{9D8B030D-6E8A-4147-A177-3AD203B41FA5}">
                      <a16:colId xmlns:a16="http://schemas.microsoft.com/office/drawing/2014/main" val="20000"/>
                    </a:ext>
                  </a:extLst>
                </a:gridCol>
                <a:gridCol w="2882265">
                  <a:extLst>
                    <a:ext uri="{9D8B030D-6E8A-4147-A177-3AD203B41FA5}">
                      <a16:colId xmlns:a16="http://schemas.microsoft.com/office/drawing/2014/main" val="20001"/>
                    </a:ext>
                  </a:extLst>
                </a:gridCol>
              </a:tblGrid>
              <a:tr h="406400">
                <a:tc gridSpan="2">
                  <a:txBody>
                    <a:bodyPr/>
                    <a:lstStyle/>
                    <a:p>
                      <a:pPr marL="144780">
                        <a:lnSpc>
                          <a:spcPct val="100000"/>
                        </a:lnSpc>
                        <a:spcBef>
                          <a:spcPts val="434"/>
                        </a:spcBef>
                      </a:pPr>
                      <a:r>
                        <a:rPr sz="1950" b="1" dirty="0">
                          <a:solidFill>
                            <a:srgbClr val="FFFFFF"/>
                          </a:solidFill>
                          <a:latin typeface="Century Gothic"/>
                          <a:cs typeface="Century Gothic"/>
                        </a:rPr>
                        <a:t>TOP2-</a:t>
                      </a:r>
                      <a:r>
                        <a:rPr sz="1950" b="1" spc="55" dirty="0">
                          <a:solidFill>
                            <a:srgbClr val="FFFFFF"/>
                          </a:solidFill>
                          <a:latin typeface="Century Gothic"/>
                          <a:cs typeface="Century Gothic"/>
                        </a:rPr>
                        <a:t> </a:t>
                      </a:r>
                      <a:r>
                        <a:rPr sz="1950" b="1" dirty="0">
                          <a:solidFill>
                            <a:srgbClr val="FFFFFF"/>
                          </a:solidFill>
                          <a:latin typeface="Century Gothic"/>
                          <a:cs typeface="Century Gothic"/>
                        </a:rPr>
                        <a:t>Lungen-</a:t>
                      </a:r>
                      <a:r>
                        <a:rPr sz="1950" b="1" spc="60" dirty="0">
                          <a:solidFill>
                            <a:srgbClr val="FFFFFF"/>
                          </a:solidFill>
                          <a:latin typeface="Century Gothic"/>
                          <a:cs typeface="Century Gothic"/>
                        </a:rPr>
                        <a:t> </a:t>
                      </a:r>
                      <a:r>
                        <a:rPr sz="1950" b="1" dirty="0">
                          <a:solidFill>
                            <a:srgbClr val="FFFFFF"/>
                          </a:solidFill>
                          <a:latin typeface="Century Gothic"/>
                          <a:cs typeface="Century Gothic"/>
                        </a:rPr>
                        <a:t>oder</a:t>
                      </a:r>
                      <a:r>
                        <a:rPr sz="1950" b="1" spc="50" dirty="0">
                          <a:solidFill>
                            <a:srgbClr val="FFFFFF"/>
                          </a:solidFill>
                          <a:latin typeface="Century Gothic"/>
                          <a:cs typeface="Century Gothic"/>
                        </a:rPr>
                        <a:t> </a:t>
                      </a:r>
                      <a:r>
                        <a:rPr sz="1950" b="1" spc="-10" dirty="0">
                          <a:solidFill>
                            <a:srgbClr val="FFFFFF"/>
                          </a:solidFill>
                          <a:latin typeface="Century Gothic"/>
                          <a:cs typeface="Century Gothic"/>
                        </a:rPr>
                        <a:t>Atemwegserkrankungen</a:t>
                      </a:r>
                      <a:endParaRPr sz="1950">
                        <a:latin typeface="Century Gothic"/>
                        <a:cs typeface="Century Gothic"/>
                      </a:endParaRPr>
                    </a:p>
                  </a:txBody>
                  <a:tcPr marL="0" marR="0" marT="55244"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1C5864"/>
                    </a:solidFill>
                  </a:tcPr>
                </a:tc>
                <a:tc hMerge="1">
                  <a:txBody>
                    <a:bodyPr/>
                    <a:lstStyle/>
                    <a:p>
                      <a:endParaRPr/>
                    </a:p>
                  </a:txBody>
                  <a:tcPr marL="0" marR="0" marT="0" marB="0"/>
                </a:tc>
                <a:extLst>
                  <a:ext uri="{0D108BD9-81ED-4DB2-BD59-A6C34878D82A}">
                    <a16:rowId xmlns:a16="http://schemas.microsoft.com/office/drawing/2014/main" val="10000"/>
                  </a:ext>
                </a:extLst>
              </a:tr>
              <a:tr h="1160145">
                <a:tc>
                  <a:txBody>
                    <a:bodyPr/>
                    <a:lstStyle/>
                    <a:p>
                      <a:pPr>
                        <a:lnSpc>
                          <a:spcPct val="100000"/>
                        </a:lnSpc>
                        <a:spcBef>
                          <a:spcPts val="1650"/>
                        </a:spcBef>
                      </a:pPr>
                      <a:endParaRPr sz="1650">
                        <a:latin typeface="Times New Roman"/>
                        <a:cs typeface="Times New Roman"/>
                      </a:endParaRPr>
                    </a:p>
                    <a:p>
                      <a:pPr marL="12700" algn="ctr">
                        <a:lnSpc>
                          <a:spcPct val="100000"/>
                        </a:lnSpc>
                      </a:pPr>
                      <a:r>
                        <a:rPr sz="1650" b="1" spc="-10" dirty="0">
                          <a:latin typeface="Century Gothic"/>
                          <a:cs typeface="Century Gothic"/>
                        </a:rPr>
                        <a:t>Asthma</a:t>
                      </a:r>
                      <a:endParaRPr sz="1650">
                        <a:latin typeface="Century Gothic"/>
                        <a:cs typeface="Century Gothic"/>
                      </a:endParaRPr>
                    </a:p>
                  </a:txBody>
                  <a:tcPr marL="0" marR="0" marT="20955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CCD1D2"/>
                    </a:solidFill>
                  </a:tcPr>
                </a:tc>
                <a:tc>
                  <a:txBody>
                    <a:bodyPr/>
                    <a:lstStyle/>
                    <a:p>
                      <a:pPr>
                        <a:lnSpc>
                          <a:spcPct val="100000"/>
                        </a:lnSpc>
                        <a:spcBef>
                          <a:spcPts val="1650"/>
                        </a:spcBef>
                      </a:pPr>
                      <a:endParaRPr sz="1650">
                        <a:latin typeface="Times New Roman"/>
                        <a:cs typeface="Times New Roman"/>
                      </a:endParaRPr>
                    </a:p>
                    <a:p>
                      <a:pPr marL="16510" algn="ctr">
                        <a:lnSpc>
                          <a:spcPct val="100000"/>
                        </a:lnSpc>
                      </a:pPr>
                      <a:r>
                        <a:rPr sz="1650" b="1" spc="-20" dirty="0">
                          <a:latin typeface="Century Gothic"/>
                          <a:cs typeface="Century Gothic"/>
                        </a:rPr>
                        <a:t>COPD</a:t>
                      </a:r>
                      <a:endParaRPr sz="1650">
                        <a:latin typeface="Century Gothic"/>
                        <a:cs typeface="Century Gothic"/>
                      </a:endParaRPr>
                    </a:p>
                  </a:txBody>
                  <a:tcPr marL="0" marR="0" marT="20955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CCD1D2"/>
                    </a:solidFill>
                  </a:tcPr>
                </a:tc>
                <a:extLst>
                  <a:ext uri="{0D108BD9-81ED-4DB2-BD59-A6C34878D82A}">
                    <a16:rowId xmlns:a16="http://schemas.microsoft.com/office/drawing/2014/main" val="10001"/>
                  </a:ext>
                </a:extLst>
              </a:tr>
              <a:tr h="2077085">
                <a:tc>
                  <a:txBody>
                    <a:bodyPr/>
                    <a:lstStyle/>
                    <a:p>
                      <a:pPr>
                        <a:lnSpc>
                          <a:spcPct val="100000"/>
                        </a:lnSpc>
                      </a:pPr>
                      <a:endParaRPr sz="1650">
                        <a:latin typeface="Times New Roman"/>
                        <a:cs typeface="Times New Roman"/>
                      </a:endParaRPr>
                    </a:p>
                    <a:p>
                      <a:pPr>
                        <a:lnSpc>
                          <a:spcPct val="100000"/>
                        </a:lnSpc>
                      </a:pPr>
                      <a:endParaRPr sz="1650">
                        <a:latin typeface="Times New Roman"/>
                        <a:cs typeface="Times New Roman"/>
                      </a:endParaRPr>
                    </a:p>
                    <a:p>
                      <a:pPr>
                        <a:lnSpc>
                          <a:spcPct val="100000"/>
                        </a:lnSpc>
                        <a:spcBef>
                          <a:spcPts val="1505"/>
                        </a:spcBef>
                      </a:pPr>
                      <a:endParaRPr sz="1650">
                        <a:latin typeface="Times New Roman"/>
                        <a:cs typeface="Times New Roman"/>
                      </a:endParaRPr>
                    </a:p>
                    <a:p>
                      <a:pPr marL="13970" algn="ctr">
                        <a:lnSpc>
                          <a:spcPct val="100000"/>
                        </a:lnSpc>
                      </a:pPr>
                      <a:r>
                        <a:rPr sz="1650" spc="-20" dirty="0">
                          <a:latin typeface="Century Gothic"/>
                          <a:cs typeface="Century Gothic"/>
                        </a:rPr>
                        <a:t>95,4</a:t>
                      </a:r>
                      <a:endParaRPr sz="1650">
                        <a:latin typeface="Century Gothic"/>
                        <a:cs typeface="Century Gothic"/>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7EAEA"/>
                    </a:solidFill>
                  </a:tcPr>
                </a:tc>
                <a:tc>
                  <a:txBody>
                    <a:bodyPr/>
                    <a:lstStyle/>
                    <a:p>
                      <a:pPr>
                        <a:lnSpc>
                          <a:spcPct val="100000"/>
                        </a:lnSpc>
                      </a:pPr>
                      <a:endParaRPr sz="1650">
                        <a:latin typeface="Times New Roman"/>
                        <a:cs typeface="Times New Roman"/>
                      </a:endParaRPr>
                    </a:p>
                    <a:p>
                      <a:pPr>
                        <a:lnSpc>
                          <a:spcPct val="100000"/>
                        </a:lnSpc>
                      </a:pPr>
                      <a:endParaRPr sz="1650">
                        <a:latin typeface="Times New Roman"/>
                        <a:cs typeface="Times New Roman"/>
                      </a:endParaRPr>
                    </a:p>
                    <a:p>
                      <a:pPr>
                        <a:lnSpc>
                          <a:spcPct val="100000"/>
                        </a:lnSpc>
                        <a:spcBef>
                          <a:spcPts val="1505"/>
                        </a:spcBef>
                      </a:pPr>
                      <a:endParaRPr sz="1650">
                        <a:latin typeface="Times New Roman"/>
                        <a:cs typeface="Times New Roman"/>
                      </a:endParaRPr>
                    </a:p>
                    <a:p>
                      <a:pPr marL="16510" algn="ctr">
                        <a:lnSpc>
                          <a:spcPct val="100000"/>
                        </a:lnSpc>
                      </a:pPr>
                      <a:r>
                        <a:rPr sz="1650" spc="-20" dirty="0">
                          <a:latin typeface="Century Gothic"/>
                          <a:cs typeface="Century Gothic"/>
                        </a:rPr>
                        <a:t>91,5</a:t>
                      </a:r>
                      <a:endParaRPr sz="1650">
                        <a:latin typeface="Century Gothic"/>
                        <a:cs typeface="Century Gothic"/>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7EAEA"/>
                    </a:solidFill>
                  </a:tcPr>
                </a:tc>
                <a:extLst>
                  <a:ext uri="{0D108BD9-81ED-4DB2-BD59-A6C34878D82A}">
                    <a16:rowId xmlns:a16="http://schemas.microsoft.com/office/drawing/2014/main" val="10002"/>
                  </a:ext>
                </a:extLst>
              </a:tr>
              <a:tr h="2077085">
                <a:tc>
                  <a:txBody>
                    <a:bodyPr/>
                    <a:lstStyle/>
                    <a:p>
                      <a:pPr>
                        <a:lnSpc>
                          <a:spcPct val="100000"/>
                        </a:lnSpc>
                      </a:pPr>
                      <a:endParaRPr sz="1650">
                        <a:latin typeface="Times New Roman"/>
                        <a:cs typeface="Times New Roman"/>
                      </a:endParaRPr>
                    </a:p>
                    <a:p>
                      <a:pPr>
                        <a:lnSpc>
                          <a:spcPct val="100000"/>
                        </a:lnSpc>
                      </a:pPr>
                      <a:endParaRPr sz="1650">
                        <a:latin typeface="Times New Roman"/>
                        <a:cs typeface="Times New Roman"/>
                      </a:endParaRPr>
                    </a:p>
                    <a:p>
                      <a:pPr>
                        <a:lnSpc>
                          <a:spcPct val="100000"/>
                        </a:lnSpc>
                        <a:spcBef>
                          <a:spcPts val="1510"/>
                        </a:spcBef>
                      </a:pPr>
                      <a:endParaRPr sz="1650">
                        <a:latin typeface="Times New Roman"/>
                        <a:cs typeface="Times New Roman"/>
                      </a:endParaRPr>
                    </a:p>
                    <a:p>
                      <a:pPr marL="13970" algn="ctr">
                        <a:lnSpc>
                          <a:spcPct val="100000"/>
                        </a:lnSpc>
                        <a:spcBef>
                          <a:spcPts val="5"/>
                        </a:spcBef>
                      </a:pPr>
                      <a:r>
                        <a:rPr sz="1650" spc="-20" dirty="0">
                          <a:latin typeface="Century Gothic"/>
                          <a:cs typeface="Century Gothic"/>
                        </a:rPr>
                        <a:t>95,1</a:t>
                      </a:r>
                      <a:endParaRPr sz="1650">
                        <a:latin typeface="Century Gothic"/>
                        <a:cs typeface="Century Gothic"/>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CD1D2"/>
                    </a:solidFill>
                  </a:tcPr>
                </a:tc>
                <a:tc>
                  <a:txBody>
                    <a:bodyPr/>
                    <a:lstStyle/>
                    <a:p>
                      <a:pPr>
                        <a:lnSpc>
                          <a:spcPct val="100000"/>
                        </a:lnSpc>
                      </a:pPr>
                      <a:endParaRPr sz="1650">
                        <a:latin typeface="Times New Roman"/>
                        <a:cs typeface="Times New Roman"/>
                      </a:endParaRPr>
                    </a:p>
                    <a:p>
                      <a:pPr>
                        <a:lnSpc>
                          <a:spcPct val="100000"/>
                        </a:lnSpc>
                      </a:pPr>
                      <a:endParaRPr sz="1650">
                        <a:latin typeface="Times New Roman"/>
                        <a:cs typeface="Times New Roman"/>
                      </a:endParaRPr>
                    </a:p>
                    <a:p>
                      <a:pPr>
                        <a:lnSpc>
                          <a:spcPct val="100000"/>
                        </a:lnSpc>
                        <a:spcBef>
                          <a:spcPts val="1510"/>
                        </a:spcBef>
                      </a:pPr>
                      <a:endParaRPr sz="1650">
                        <a:latin typeface="Times New Roman"/>
                        <a:cs typeface="Times New Roman"/>
                      </a:endParaRPr>
                    </a:p>
                    <a:p>
                      <a:pPr marL="13335" algn="ctr">
                        <a:lnSpc>
                          <a:spcPct val="100000"/>
                        </a:lnSpc>
                        <a:spcBef>
                          <a:spcPts val="5"/>
                        </a:spcBef>
                      </a:pPr>
                      <a:r>
                        <a:rPr sz="1650" spc="-10" dirty="0">
                          <a:latin typeface="Century Gothic"/>
                          <a:cs typeface="Century Gothic"/>
                        </a:rPr>
                        <a:t>100,0</a:t>
                      </a:r>
                      <a:endParaRPr sz="1650">
                        <a:latin typeface="Century Gothic"/>
                        <a:cs typeface="Century Gothic"/>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CD1D2"/>
                    </a:solidFill>
                  </a:tcPr>
                </a:tc>
                <a:extLst>
                  <a:ext uri="{0D108BD9-81ED-4DB2-BD59-A6C34878D82A}">
                    <a16:rowId xmlns:a16="http://schemas.microsoft.com/office/drawing/2014/main" val="10003"/>
                  </a:ext>
                </a:extLst>
              </a:tr>
            </a:tbl>
          </a:graphicData>
        </a:graphic>
      </p:graphicFrame>
      <p:sp>
        <p:nvSpPr>
          <p:cNvPr id="15" name="object 15"/>
          <p:cNvSpPr txBox="1"/>
          <p:nvPr/>
        </p:nvSpPr>
        <p:spPr>
          <a:xfrm>
            <a:off x="1445816" y="2119062"/>
            <a:ext cx="12409170" cy="324485"/>
          </a:xfrm>
          <a:prstGeom prst="rect">
            <a:avLst/>
          </a:prstGeom>
        </p:spPr>
        <p:txBody>
          <a:bodyPr vert="horz" wrap="square" lIns="0" tIns="13970" rIns="0" bIns="0" rtlCol="0">
            <a:spAutoFit/>
          </a:bodyPr>
          <a:lstStyle/>
          <a:p>
            <a:pPr marL="12700">
              <a:lnSpc>
                <a:spcPct val="100000"/>
              </a:lnSpc>
              <a:spcBef>
                <a:spcPts val="110"/>
              </a:spcBef>
            </a:pPr>
            <a:r>
              <a:rPr sz="1950" dirty="0">
                <a:latin typeface="Century Gothic"/>
                <a:cs typeface="Century Gothic"/>
              </a:rPr>
              <a:t>Wie</a:t>
            </a:r>
            <a:r>
              <a:rPr sz="1950" spc="10" dirty="0">
                <a:latin typeface="Century Gothic"/>
                <a:cs typeface="Century Gothic"/>
              </a:rPr>
              <a:t> </a:t>
            </a:r>
            <a:r>
              <a:rPr sz="1950" dirty="0">
                <a:latin typeface="Century Gothic"/>
                <a:cs typeface="Century Gothic"/>
              </a:rPr>
              <a:t>beurteilen</a:t>
            </a:r>
            <a:r>
              <a:rPr sz="1950" spc="95" dirty="0">
                <a:latin typeface="Century Gothic"/>
                <a:cs typeface="Century Gothic"/>
              </a:rPr>
              <a:t> </a:t>
            </a:r>
            <a:r>
              <a:rPr sz="1950" dirty="0">
                <a:latin typeface="Century Gothic"/>
                <a:cs typeface="Century Gothic"/>
              </a:rPr>
              <a:t>Sie</a:t>
            </a:r>
            <a:r>
              <a:rPr sz="1950" spc="70" dirty="0">
                <a:latin typeface="Century Gothic"/>
                <a:cs typeface="Century Gothic"/>
              </a:rPr>
              <a:t> </a:t>
            </a:r>
            <a:r>
              <a:rPr sz="1950" dirty="0">
                <a:latin typeface="Century Gothic"/>
                <a:cs typeface="Century Gothic"/>
              </a:rPr>
              <a:t>die</a:t>
            </a:r>
            <a:r>
              <a:rPr sz="1950" spc="75" dirty="0">
                <a:latin typeface="Century Gothic"/>
                <a:cs typeface="Century Gothic"/>
              </a:rPr>
              <a:t> </a:t>
            </a:r>
            <a:r>
              <a:rPr sz="1950" dirty="0">
                <a:latin typeface="Century Gothic"/>
                <a:cs typeface="Century Gothic"/>
              </a:rPr>
              <a:t>Wirksamkeit</a:t>
            </a:r>
            <a:r>
              <a:rPr sz="1950" spc="25" dirty="0">
                <a:latin typeface="Century Gothic"/>
                <a:cs typeface="Century Gothic"/>
              </a:rPr>
              <a:t> </a:t>
            </a:r>
            <a:r>
              <a:rPr sz="1950" dirty="0">
                <a:latin typeface="Century Gothic"/>
                <a:cs typeface="Century Gothic"/>
              </a:rPr>
              <a:t>der</a:t>
            </a:r>
            <a:r>
              <a:rPr sz="1950" spc="55" dirty="0">
                <a:latin typeface="Century Gothic"/>
                <a:cs typeface="Century Gothic"/>
              </a:rPr>
              <a:t> </a:t>
            </a:r>
            <a:r>
              <a:rPr sz="1950" dirty="0">
                <a:latin typeface="Century Gothic"/>
                <a:cs typeface="Century Gothic"/>
              </a:rPr>
              <a:t>folgenden</a:t>
            </a:r>
            <a:r>
              <a:rPr sz="1950" spc="25" dirty="0">
                <a:latin typeface="Century Gothic"/>
                <a:cs typeface="Century Gothic"/>
              </a:rPr>
              <a:t> </a:t>
            </a:r>
            <a:r>
              <a:rPr sz="1950" dirty="0">
                <a:latin typeface="Century Gothic"/>
                <a:cs typeface="Century Gothic"/>
              </a:rPr>
              <a:t>Therapieformen</a:t>
            </a:r>
            <a:r>
              <a:rPr sz="1950" spc="30" dirty="0">
                <a:latin typeface="Century Gothic"/>
                <a:cs typeface="Century Gothic"/>
              </a:rPr>
              <a:t> </a:t>
            </a:r>
            <a:r>
              <a:rPr sz="1950" dirty="0">
                <a:latin typeface="Century Gothic"/>
                <a:cs typeface="Century Gothic"/>
              </a:rPr>
              <a:t>in</a:t>
            </a:r>
            <a:r>
              <a:rPr sz="1950" spc="30" dirty="0">
                <a:latin typeface="Century Gothic"/>
                <a:cs typeface="Century Gothic"/>
              </a:rPr>
              <a:t> </a:t>
            </a:r>
            <a:r>
              <a:rPr sz="1950" dirty="0">
                <a:latin typeface="Century Gothic"/>
                <a:cs typeface="Century Gothic"/>
              </a:rPr>
              <a:t>Bezug</a:t>
            </a:r>
            <a:r>
              <a:rPr sz="1950" spc="15" dirty="0">
                <a:latin typeface="Century Gothic"/>
                <a:cs typeface="Century Gothic"/>
              </a:rPr>
              <a:t> </a:t>
            </a:r>
            <a:r>
              <a:rPr sz="1950" dirty="0">
                <a:latin typeface="Century Gothic"/>
                <a:cs typeface="Century Gothic"/>
              </a:rPr>
              <a:t>auf</a:t>
            </a:r>
            <a:r>
              <a:rPr sz="1950" spc="20" dirty="0">
                <a:latin typeface="Century Gothic"/>
                <a:cs typeface="Century Gothic"/>
              </a:rPr>
              <a:t> </a:t>
            </a:r>
            <a:r>
              <a:rPr sz="1950" dirty="0">
                <a:latin typeface="Century Gothic"/>
                <a:cs typeface="Century Gothic"/>
              </a:rPr>
              <a:t>Ihre</a:t>
            </a:r>
            <a:r>
              <a:rPr sz="1950" spc="75" dirty="0">
                <a:latin typeface="Century Gothic"/>
                <a:cs typeface="Century Gothic"/>
              </a:rPr>
              <a:t> </a:t>
            </a:r>
            <a:r>
              <a:rPr sz="1950" spc="-10" dirty="0">
                <a:latin typeface="Century Gothic"/>
                <a:cs typeface="Century Gothic"/>
              </a:rPr>
              <a:t>Symptomkontrolle?</a:t>
            </a:r>
            <a:endParaRPr sz="1950">
              <a:latin typeface="Century Gothic"/>
              <a:cs typeface="Century Gothic"/>
            </a:endParaRPr>
          </a:p>
        </p:txBody>
      </p:sp>
      <p:sp>
        <p:nvSpPr>
          <p:cNvPr id="16" name="object 16"/>
          <p:cNvSpPr txBox="1"/>
          <p:nvPr/>
        </p:nvSpPr>
        <p:spPr>
          <a:xfrm>
            <a:off x="1445816" y="2793513"/>
            <a:ext cx="10652760" cy="224790"/>
          </a:xfrm>
          <a:prstGeom prst="rect">
            <a:avLst/>
          </a:prstGeom>
        </p:spPr>
        <p:txBody>
          <a:bodyPr vert="horz" wrap="square" lIns="0" tIns="13335" rIns="0" bIns="0" rtlCol="0">
            <a:spAutoFit/>
          </a:bodyPr>
          <a:lstStyle/>
          <a:p>
            <a:pPr marL="12700">
              <a:lnSpc>
                <a:spcPct val="100000"/>
              </a:lnSpc>
              <a:spcBef>
                <a:spcPts val="105"/>
              </a:spcBef>
            </a:pPr>
            <a:r>
              <a:rPr sz="1300" dirty="0">
                <a:latin typeface="Century Gothic"/>
                <a:cs typeface="Century Gothic"/>
              </a:rPr>
              <a:t>Frage</a:t>
            </a:r>
            <a:r>
              <a:rPr sz="1300" spc="-25" dirty="0">
                <a:latin typeface="Century Gothic"/>
                <a:cs typeface="Century Gothic"/>
              </a:rPr>
              <a:t> </a:t>
            </a:r>
            <a:r>
              <a:rPr sz="1300" dirty="0">
                <a:latin typeface="Century Gothic"/>
                <a:cs typeface="Century Gothic"/>
              </a:rPr>
              <a:t>wurde</a:t>
            </a:r>
            <a:r>
              <a:rPr sz="1300" spc="50" dirty="0">
                <a:latin typeface="Century Gothic"/>
                <a:cs typeface="Century Gothic"/>
              </a:rPr>
              <a:t> </a:t>
            </a:r>
            <a:r>
              <a:rPr sz="1300" dirty="0">
                <a:latin typeface="Century Gothic"/>
                <a:cs typeface="Century Gothic"/>
              </a:rPr>
              <a:t>nur</a:t>
            </a:r>
            <a:r>
              <a:rPr sz="1300" spc="-30" dirty="0">
                <a:latin typeface="Century Gothic"/>
                <a:cs typeface="Century Gothic"/>
              </a:rPr>
              <a:t> </a:t>
            </a:r>
            <a:r>
              <a:rPr sz="1300" dirty="0">
                <a:latin typeface="Century Gothic"/>
                <a:cs typeface="Century Gothic"/>
              </a:rPr>
              <a:t>Personen</a:t>
            </a:r>
            <a:r>
              <a:rPr sz="1300" spc="45" dirty="0">
                <a:latin typeface="Century Gothic"/>
                <a:cs typeface="Century Gothic"/>
              </a:rPr>
              <a:t> </a:t>
            </a:r>
            <a:r>
              <a:rPr sz="1300" dirty="0">
                <a:latin typeface="Century Gothic"/>
                <a:cs typeface="Century Gothic"/>
              </a:rPr>
              <a:t>gestellt,</a:t>
            </a:r>
            <a:r>
              <a:rPr sz="1300" spc="5" dirty="0">
                <a:latin typeface="Century Gothic"/>
                <a:cs typeface="Century Gothic"/>
              </a:rPr>
              <a:t> </a:t>
            </a:r>
            <a:r>
              <a:rPr sz="1300" dirty="0">
                <a:latin typeface="Century Gothic"/>
                <a:cs typeface="Century Gothic"/>
              </a:rPr>
              <a:t>die</a:t>
            </a:r>
            <a:r>
              <a:rPr sz="1300" spc="50" dirty="0">
                <a:latin typeface="Century Gothic"/>
                <a:cs typeface="Century Gothic"/>
              </a:rPr>
              <a:t> </a:t>
            </a:r>
            <a:r>
              <a:rPr sz="1300" dirty="0">
                <a:latin typeface="Century Gothic"/>
                <a:cs typeface="Century Gothic"/>
              </a:rPr>
              <a:t>aktuell</a:t>
            </a:r>
            <a:r>
              <a:rPr sz="1300" spc="-15" dirty="0">
                <a:latin typeface="Century Gothic"/>
                <a:cs typeface="Century Gothic"/>
              </a:rPr>
              <a:t> </a:t>
            </a:r>
            <a:r>
              <a:rPr sz="1300" dirty="0">
                <a:latin typeface="Century Gothic"/>
                <a:cs typeface="Century Gothic"/>
              </a:rPr>
              <a:t>eine</a:t>
            </a:r>
            <a:r>
              <a:rPr sz="1300" spc="-10" dirty="0">
                <a:latin typeface="Century Gothic"/>
                <a:cs typeface="Century Gothic"/>
              </a:rPr>
              <a:t> </a:t>
            </a:r>
            <a:r>
              <a:rPr sz="1300" dirty="0">
                <a:latin typeface="Century Gothic"/>
                <a:cs typeface="Century Gothic"/>
              </a:rPr>
              <a:t>Inhalative</a:t>
            </a:r>
            <a:r>
              <a:rPr sz="1300" spc="50" dirty="0">
                <a:latin typeface="Century Gothic"/>
                <a:cs typeface="Century Gothic"/>
              </a:rPr>
              <a:t> </a:t>
            </a:r>
            <a:r>
              <a:rPr sz="1300" dirty="0">
                <a:latin typeface="Century Gothic"/>
                <a:cs typeface="Century Gothic"/>
              </a:rPr>
              <a:t>Therapie,</a:t>
            </a:r>
            <a:r>
              <a:rPr sz="1300" spc="5" dirty="0">
                <a:latin typeface="Century Gothic"/>
                <a:cs typeface="Century Gothic"/>
              </a:rPr>
              <a:t> </a:t>
            </a:r>
            <a:r>
              <a:rPr sz="1300" dirty="0">
                <a:latin typeface="Century Gothic"/>
                <a:cs typeface="Century Gothic"/>
              </a:rPr>
              <a:t>eine</a:t>
            </a:r>
            <a:r>
              <a:rPr sz="1300" spc="75" dirty="0">
                <a:latin typeface="Century Gothic"/>
                <a:cs typeface="Century Gothic"/>
              </a:rPr>
              <a:t> </a:t>
            </a:r>
            <a:r>
              <a:rPr sz="1300" dirty="0">
                <a:latin typeface="Century Gothic"/>
                <a:cs typeface="Century Gothic"/>
              </a:rPr>
              <a:t>Biologikatherapie</a:t>
            </a:r>
            <a:r>
              <a:rPr sz="1300" spc="10" dirty="0">
                <a:latin typeface="Century Gothic"/>
                <a:cs typeface="Century Gothic"/>
              </a:rPr>
              <a:t> </a:t>
            </a:r>
            <a:r>
              <a:rPr sz="1300" dirty="0">
                <a:latin typeface="Century Gothic"/>
                <a:cs typeface="Century Gothic"/>
              </a:rPr>
              <a:t>oder</a:t>
            </a:r>
            <a:r>
              <a:rPr sz="1300" spc="30" dirty="0">
                <a:latin typeface="Century Gothic"/>
                <a:cs typeface="Century Gothic"/>
              </a:rPr>
              <a:t> </a:t>
            </a:r>
            <a:r>
              <a:rPr sz="1300" dirty="0">
                <a:latin typeface="Century Gothic"/>
                <a:cs typeface="Century Gothic"/>
              </a:rPr>
              <a:t>beide</a:t>
            </a:r>
            <a:r>
              <a:rPr sz="1300" spc="50" dirty="0">
                <a:latin typeface="Century Gothic"/>
                <a:cs typeface="Century Gothic"/>
              </a:rPr>
              <a:t> </a:t>
            </a:r>
            <a:r>
              <a:rPr sz="1300" dirty="0">
                <a:latin typeface="Century Gothic"/>
                <a:cs typeface="Century Gothic"/>
              </a:rPr>
              <a:t>Therapieformen</a:t>
            </a:r>
            <a:r>
              <a:rPr sz="1300" spc="50" dirty="0">
                <a:latin typeface="Century Gothic"/>
                <a:cs typeface="Century Gothic"/>
              </a:rPr>
              <a:t> </a:t>
            </a:r>
            <a:r>
              <a:rPr sz="1300" spc="-10" dirty="0">
                <a:latin typeface="Century Gothic"/>
                <a:cs typeface="Century Gothic"/>
              </a:rPr>
              <a:t>erhalten.</a:t>
            </a:r>
            <a:endParaRPr sz="1300">
              <a:latin typeface="Century Gothic"/>
              <a:cs typeface="Century Gothic"/>
            </a:endParaRPr>
          </a:p>
        </p:txBody>
      </p:sp>
      <p:sp>
        <p:nvSpPr>
          <p:cNvPr id="21" name="Textfeld 20">
            <a:extLst>
              <a:ext uri="{FF2B5EF4-FFF2-40B4-BE49-F238E27FC236}">
                <a16:creationId xmlns:a16="http://schemas.microsoft.com/office/drawing/2014/main" id="{429E6016-3211-7CDD-E651-8948FAA5E69B}"/>
              </a:ext>
            </a:extLst>
          </p:cNvPr>
          <p:cNvSpPr txBox="1"/>
          <p:nvPr/>
        </p:nvSpPr>
        <p:spPr>
          <a:xfrm>
            <a:off x="4433530" y="10328962"/>
            <a:ext cx="6193217" cy="646331"/>
          </a:xfrm>
          <a:prstGeom prst="rect">
            <a:avLst/>
          </a:prstGeom>
          <a:noFill/>
        </p:spPr>
        <p:txBody>
          <a:bodyPr wrap="square" rtlCol="0">
            <a:spAutoFit/>
          </a:bodyPr>
          <a:lstStyle/>
          <a:p>
            <a:r>
              <a:rPr lang="de-DE" dirty="0">
                <a:solidFill>
                  <a:srgbClr val="FF0000"/>
                </a:solidFill>
              </a:rPr>
              <a:t>Achtung</a:t>
            </a:r>
            <a:r>
              <a:rPr lang="de-DE" dirty="0"/>
              <a:t>: Biologikatherapie ist zum Zeitpunkt der Befragung für COPD nur eingeschränkt </a:t>
            </a:r>
            <a:r>
              <a:rPr lang="de-DE" dirty="0" err="1"/>
              <a:t>verschreibbar</a:t>
            </a:r>
            <a:r>
              <a:rPr lang="de-DE" dirty="0"/>
              <a:t>.</a:t>
            </a:r>
            <a:endParaRPr lang="de-AT"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descr="$PPTXTitle"/>
          <p:cNvSpPr txBox="1">
            <a:spLocks noGrp="1"/>
          </p:cNvSpPr>
          <p:nvPr>
            <p:ph type="title"/>
          </p:nvPr>
        </p:nvSpPr>
        <p:spPr>
          <a:xfrm>
            <a:off x="1445816" y="735089"/>
            <a:ext cx="16599535" cy="1148080"/>
          </a:xfrm>
          <a:prstGeom prst="rect">
            <a:avLst/>
          </a:prstGeom>
        </p:spPr>
        <p:txBody>
          <a:bodyPr vert="horz" wrap="square" lIns="0" tIns="54610" rIns="0" bIns="0" rtlCol="0">
            <a:spAutoFit/>
          </a:bodyPr>
          <a:lstStyle/>
          <a:p>
            <a:pPr marL="12700" marR="5080">
              <a:lnSpc>
                <a:spcPts val="2850"/>
              </a:lnSpc>
              <a:spcBef>
                <a:spcPts val="430"/>
              </a:spcBef>
            </a:pPr>
            <a:r>
              <a:rPr dirty="0"/>
              <a:t>60%</a:t>
            </a:r>
            <a:r>
              <a:rPr spc="40" dirty="0"/>
              <a:t> </a:t>
            </a:r>
            <a:r>
              <a:rPr dirty="0"/>
              <a:t>der</a:t>
            </a:r>
            <a:r>
              <a:rPr spc="100" dirty="0"/>
              <a:t> </a:t>
            </a:r>
            <a:r>
              <a:rPr dirty="0"/>
              <a:t>Patient:innen</a:t>
            </a:r>
            <a:r>
              <a:rPr spc="85" dirty="0"/>
              <a:t> </a:t>
            </a:r>
            <a:r>
              <a:rPr dirty="0"/>
              <a:t>der</a:t>
            </a:r>
            <a:r>
              <a:rPr spc="90" dirty="0"/>
              <a:t> </a:t>
            </a:r>
            <a:r>
              <a:rPr dirty="0"/>
              <a:t>entsprechenden</a:t>
            </a:r>
            <a:r>
              <a:rPr spc="70" dirty="0"/>
              <a:t> </a:t>
            </a:r>
            <a:r>
              <a:rPr dirty="0"/>
              <a:t>Therapieform</a:t>
            </a:r>
            <a:r>
              <a:rPr spc="120" dirty="0"/>
              <a:t> </a:t>
            </a:r>
            <a:r>
              <a:rPr dirty="0"/>
              <a:t>kommen</a:t>
            </a:r>
            <a:r>
              <a:rPr spc="125" dirty="0"/>
              <a:t> </a:t>
            </a:r>
            <a:r>
              <a:rPr dirty="0"/>
              <a:t>mit</a:t>
            </a:r>
            <a:r>
              <a:rPr spc="80" dirty="0"/>
              <a:t> </a:t>
            </a:r>
            <a:r>
              <a:rPr dirty="0"/>
              <a:t>ihrem</a:t>
            </a:r>
            <a:r>
              <a:rPr spc="70" dirty="0"/>
              <a:t> </a:t>
            </a:r>
            <a:r>
              <a:rPr dirty="0"/>
              <a:t>Inhalator</a:t>
            </a:r>
            <a:r>
              <a:rPr spc="90" dirty="0"/>
              <a:t> </a:t>
            </a:r>
            <a:r>
              <a:rPr dirty="0"/>
              <a:t>sehr</a:t>
            </a:r>
            <a:r>
              <a:rPr spc="90" dirty="0"/>
              <a:t> </a:t>
            </a:r>
            <a:r>
              <a:rPr dirty="0"/>
              <a:t>gut</a:t>
            </a:r>
            <a:r>
              <a:rPr spc="75" dirty="0"/>
              <a:t> </a:t>
            </a:r>
            <a:r>
              <a:rPr spc="-10" dirty="0"/>
              <a:t>zurecht, </a:t>
            </a:r>
            <a:r>
              <a:rPr dirty="0"/>
              <a:t>vor</a:t>
            </a:r>
            <a:r>
              <a:rPr spc="95" dirty="0"/>
              <a:t> </a:t>
            </a:r>
            <a:r>
              <a:rPr dirty="0"/>
              <a:t>allem</a:t>
            </a:r>
            <a:r>
              <a:rPr spc="120" dirty="0"/>
              <a:t> </a:t>
            </a:r>
            <a:r>
              <a:rPr dirty="0"/>
              <a:t>Patient:innen</a:t>
            </a:r>
            <a:r>
              <a:rPr spc="100" dirty="0"/>
              <a:t> </a:t>
            </a:r>
            <a:r>
              <a:rPr dirty="0"/>
              <a:t>mit</a:t>
            </a:r>
            <a:r>
              <a:rPr spc="95" dirty="0"/>
              <a:t> </a:t>
            </a:r>
            <a:r>
              <a:rPr dirty="0"/>
              <a:t>Asthma.</a:t>
            </a:r>
            <a:r>
              <a:rPr spc="80" dirty="0"/>
              <a:t> </a:t>
            </a:r>
            <a:r>
              <a:rPr dirty="0"/>
              <a:t>Mit</a:t>
            </a:r>
            <a:r>
              <a:rPr spc="30" dirty="0"/>
              <a:t> </a:t>
            </a:r>
            <a:r>
              <a:rPr dirty="0"/>
              <a:t>der</a:t>
            </a:r>
            <a:r>
              <a:rPr spc="100" dirty="0"/>
              <a:t> </a:t>
            </a:r>
            <a:r>
              <a:rPr dirty="0"/>
              <a:t>Handhabung</a:t>
            </a:r>
            <a:r>
              <a:rPr spc="40" dirty="0"/>
              <a:t> </a:t>
            </a:r>
            <a:r>
              <a:rPr dirty="0"/>
              <a:t>der</a:t>
            </a:r>
            <a:r>
              <a:rPr spc="150" dirty="0"/>
              <a:t> </a:t>
            </a:r>
            <a:r>
              <a:rPr dirty="0"/>
              <a:t>Biologikatherapie</a:t>
            </a:r>
            <a:r>
              <a:rPr spc="145" dirty="0"/>
              <a:t> </a:t>
            </a:r>
            <a:r>
              <a:rPr dirty="0"/>
              <a:t>kommt</a:t>
            </a:r>
            <a:r>
              <a:rPr spc="85" dirty="0"/>
              <a:t> </a:t>
            </a:r>
            <a:r>
              <a:rPr dirty="0"/>
              <a:t>ungefähr</a:t>
            </a:r>
            <a:r>
              <a:rPr spc="100" dirty="0"/>
              <a:t> </a:t>
            </a:r>
            <a:r>
              <a:rPr spc="-25" dirty="0"/>
              <a:t>die </a:t>
            </a:r>
            <a:r>
              <a:rPr dirty="0"/>
              <a:t>Hälfte</a:t>
            </a:r>
            <a:r>
              <a:rPr spc="70" dirty="0"/>
              <a:t> </a:t>
            </a:r>
            <a:r>
              <a:rPr dirty="0"/>
              <a:t>der</a:t>
            </a:r>
            <a:r>
              <a:rPr spc="90" dirty="0"/>
              <a:t> </a:t>
            </a:r>
            <a:r>
              <a:rPr dirty="0"/>
              <a:t>Patient:innen</a:t>
            </a:r>
            <a:r>
              <a:rPr spc="70" dirty="0"/>
              <a:t> </a:t>
            </a:r>
            <a:r>
              <a:rPr dirty="0"/>
              <a:t>sehr</a:t>
            </a:r>
            <a:r>
              <a:rPr spc="95" dirty="0"/>
              <a:t> </a:t>
            </a:r>
            <a:r>
              <a:rPr dirty="0"/>
              <a:t>gut</a:t>
            </a:r>
            <a:r>
              <a:rPr spc="85" dirty="0"/>
              <a:t> </a:t>
            </a:r>
            <a:r>
              <a:rPr spc="-10" dirty="0"/>
              <a:t>zurecht.</a:t>
            </a:r>
          </a:p>
        </p:txBody>
      </p:sp>
      <p:graphicFrame>
        <p:nvGraphicFramePr>
          <p:cNvPr id="3" name="object 3"/>
          <p:cNvGraphicFramePr>
            <a:graphicFrameLocks noGrp="1"/>
          </p:cNvGraphicFramePr>
          <p:nvPr/>
        </p:nvGraphicFramePr>
        <p:xfrm>
          <a:off x="7130880" y="4616455"/>
          <a:ext cx="5367651" cy="4226560"/>
        </p:xfrm>
        <a:graphic>
          <a:graphicData uri="http://schemas.openxmlformats.org/drawingml/2006/table">
            <a:tbl>
              <a:tblPr firstRow="1" bandRow="1">
                <a:tableStyleId>{2D5ABB26-0587-4C30-8999-92F81FD0307C}</a:tableStyleId>
              </a:tblPr>
              <a:tblGrid>
                <a:gridCol w="535305">
                  <a:extLst>
                    <a:ext uri="{9D8B030D-6E8A-4147-A177-3AD203B41FA5}">
                      <a16:colId xmlns:a16="http://schemas.microsoft.com/office/drawing/2014/main" val="20000"/>
                    </a:ext>
                  </a:extLst>
                </a:gridCol>
                <a:gridCol w="542925">
                  <a:extLst>
                    <a:ext uri="{9D8B030D-6E8A-4147-A177-3AD203B41FA5}">
                      <a16:colId xmlns:a16="http://schemas.microsoft.com/office/drawing/2014/main" val="20001"/>
                    </a:ext>
                  </a:extLst>
                </a:gridCol>
                <a:gridCol w="535305">
                  <a:extLst>
                    <a:ext uri="{9D8B030D-6E8A-4147-A177-3AD203B41FA5}">
                      <a16:colId xmlns:a16="http://schemas.microsoft.com/office/drawing/2014/main" val="20002"/>
                    </a:ext>
                  </a:extLst>
                </a:gridCol>
                <a:gridCol w="535305">
                  <a:extLst>
                    <a:ext uri="{9D8B030D-6E8A-4147-A177-3AD203B41FA5}">
                      <a16:colId xmlns:a16="http://schemas.microsoft.com/office/drawing/2014/main" val="20003"/>
                    </a:ext>
                  </a:extLst>
                </a:gridCol>
                <a:gridCol w="410844">
                  <a:extLst>
                    <a:ext uri="{9D8B030D-6E8A-4147-A177-3AD203B41FA5}">
                      <a16:colId xmlns:a16="http://schemas.microsoft.com/office/drawing/2014/main" val="20004"/>
                    </a:ext>
                  </a:extLst>
                </a:gridCol>
                <a:gridCol w="124460">
                  <a:extLst>
                    <a:ext uri="{9D8B030D-6E8A-4147-A177-3AD203B41FA5}">
                      <a16:colId xmlns:a16="http://schemas.microsoft.com/office/drawing/2014/main" val="20005"/>
                    </a:ext>
                  </a:extLst>
                </a:gridCol>
                <a:gridCol w="535305">
                  <a:extLst>
                    <a:ext uri="{9D8B030D-6E8A-4147-A177-3AD203B41FA5}">
                      <a16:colId xmlns:a16="http://schemas.microsoft.com/office/drawing/2014/main" val="20006"/>
                    </a:ext>
                  </a:extLst>
                </a:gridCol>
                <a:gridCol w="542924">
                  <a:extLst>
                    <a:ext uri="{9D8B030D-6E8A-4147-A177-3AD203B41FA5}">
                      <a16:colId xmlns:a16="http://schemas.microsoft.com/office/drawing/2014/main" val="20007"/>
                    </a:ext>
                  </a:extLst>
                </a:gridCol>
                <a:gridCol w="535304">
                  <a:extLst>
                    <a:ext uri="{9D8B030D-6E8A-4147-A177-3AD203B41FA5}">
                      <a16:colId xmlns:a16="http://schemas.microsoft.com/office/drawing/2014/main" val="20008"/>
                    </a:ext>
                  </a:extLst>
                </a:gridCol>
                <a:gridCol w="535304">
                  <a:extLst>
                    <a:ext uri="{9D8B030D-6E8A-4147-A177-3AD203B41FA5}">
                      <a16:colId xmlns:a16="http://schemas.microsoft.com/office/drawing/2014/main" val="20009"/>
                    </a:ext>
                  </a:extLst>
                </a:gridCol>
                <a:gridCol w="372745">
                  <a:extLst>
                    <a:ext uri="{9D8B030D-6E8A-4147-A177-3AD203B41FA5}">
                      <a16:colId xmlns:a16="http://schemas.microsoft.com/office/drawing/2014/main" val="20010"/>
                    </a:ext>
                  </a:extLst>
                </a:gridCol>
                <a:gridCol w="161925">
                  <a:extLst>
                    <a:ext uri="{9D8B030D-6E8A-4147-A177-3AD203B41FA5}">
                      <a16:colId xmlns:a16="http://schemas.microsoft.com/office/drawing/2014/main" val="20011"/>
                    </a:ext>
                  </a:extLst>
                </a:gridCol>
              </a:tblGrid>
              <a:tr h="350520">
                <a:tc>
                  <a:txBody>
                    <a:bodyPr/>
                    <a:lstStyle/>
                    <a:p>
                      <a:pPr>
                        <a:lnSpc>
                          <a:spcPct val="100000"/>
                        </a:lnSpc>
                      </a:pPr>
                      <a:endParaRPr sz="1700">
                        <a:latin typeface="Times New Roman"/>
                        <a:cs typeface="Times New Roman"/>
                      </a:endParaRPr>
                    </a:p>
                  </a:txBody>
                  <a:tcPr marL="0" marR="0" marT="0" marB="0">
                    <a:lnL w="9525">
                      <a:solidFill>
                        <a:srgbClr val="D9D9D9"/>
                      </a:solidFill>
                      <a:prstDash val="solid"/>
                    </a:lnL>
                    <a:lnR w="9525">
                      <a:solidFill>
                        <a:srgbClr val="D9D9D9"/>
                      </a:solidFill>
                      <a:prstDash val="solid"/>
                    </a:lnR>
                  </a:tcPr>
                </a:tc>
                <a:tc>
                  <a:txBody>
                    <a:bodyPr/>
                    <a:lstStyle/>
                    <a:p>
                      <a:pPr>
                        <a:lnSpc>
                          <a:spcPct val="100000"/>
                        </a:lnSpc>
                      </a:pPr>
                      <a:endParaRPr sz="1700">
                        <a:latin typeface="Times New Roman"/>
                        <a:cs typeface="Times New Roman"/>
                      </a:endParaRPr>
                    </a:p>
                  </a:txBody>
                  <a:tcPr marL="0" marR="0" marT="0" marB="0">
                    <a:lnL w="9525">
                      <a:solidFill>
                        <a:srgbClr val="D9D9D9"/>
                      </a:solidFill>
                      <a:prstDash val="solid"/>
                    </a:lnL>
                    <a:lnR w="9525">
                      <a:solidFill>
                        <a:srgbClr val="D9D9D9"/>
                      </a:solidFill>
                      <a:prstDash val="solid"/>
                    </a:lnR>
                  </a:tcPr>
                </a:tc>
                <a:tc>
                  <a:txBody>
                    <a:bodyPr/>
                    <a:lstStyle/>
                    <a:p>
                      <a:pPr>
                        <a:lnSpc>
                          <a:spcPct val="100000"/>
                        </a:lnSpc>
                      </a:pPr>
                      <a:endParaRPr sz="1700">
                        <a:latin typeface="Times New Roman"/>
                        <a:cs typeface="Times New Roman"/>
                      </a:endParaRPr>
                    </a:p>
                  </a:txBody>
                  <a:tcPr marL="0" marR="0" marT="0" marB="0">
                    <a:lnL w="9525">
                      <a:solidFill>
                        <a:srgbClr val="D9D9D9"/>
                      </a:solidFill>
                      <a:prstDash val="solid"/>
                    </a:lnL>
                    <a:lnR w="9525">
                      <a:solidFill>
                        <a:srgbClr val="D9D9D9"/>
                      </a:solidFill>
                      <a:prstDash val="solid"/>
                    </a:lnR>
                  </a:tcPr>
                </a:tc>
                <a:tc>
                  <a:txBody>
                    <a:bodyPr/>
                    <a:lstStyle/>
                    <a:p>
                      <a:pPr>
                        <a:lnSpc>
                          <a:spcPct val="100000"/>
                        </a:lnSpc>
                      </a:pPr>
                      <a:endParaRPr sz="1700">
                        <a:latin typeface="Times New Roman"/>
                        <a:cs typeface="Times New Roman"/>
                      </a:endParaRPr>
                    </a:p>
                  </a:txBody>
                  <a:tcPr marL="0" marR="0" marT="0" marB="0">
                    <a:lnL w="9525">
                      <a:solidFill>
                        <a:srgbClr val="D9D9D9"/>
                      </a:solidFill>
                      <a:prstDash val="solid"/>
                    </a:lnL>
                    <a:lnR w="9525">
                      <a:solidFill>
                        <a:srgbClr val="D9D9D9"/>
                      </a:solidFill>
                      <a:prstDash val="solid"/>
                    </a:lnR>
                  </a:tcPr>
                </a:tc>
                <a:tc gridSpan="2">
                  <a:txBody>
                    <a:bodyPr/>
                    <a:lstStyle/>
                    <a:p>
                      <a:pPr>
                        <a:lnSpc>
                          <a:spcPct val="100000"/>
                        </a:lnSpc>
                      </a:pPr>
                      <a:endParaRPr sz="1700">
                        <a:latin typeface="Times New Roman"/>
                        <a:cs typeface="Times New Roman"/>
                      </a:endParaRPr>
                    </a:p>
                  </a:txBody>
                  <a:tcPr marL="0" marR="0" marT="0" marB="0">
                    <a:lnL w="9525">
                      <a:solidFill>
                        <a:srgbClr val="D9D9D9"/>
                      </a:solidFill>
                      <a:prstDash val="solid"/>
                    </a:lnL>
                    <a:lnR w="9525">
                      <a:solidFill>
                        <a:srgbClr val="D9D9D9"/>
                      </a:solidFill>
                      <a:prstDash val="solid"/>
                    </a:lnR>
                  </a:tcPr>
                </a:tc>
                <a:tc hMerge="1">
                  <a:txBody>
                    <a:bodyPr/>
                    <a:lstStyle/>
                    <a:p>
                      <a:endParaRPr/>
                    </a:p>
                  </a:txBody>
                  <a:tcPr marL="0" marR="0" marT="0" marB="0"/>
                </a:tc>
                <a:tc>
                  <a:txBody>
                    <a:bodyPr/>
                    <a:lstStyle/>
                    <a:p>
                      <a:pPr>
                        <a:lnSpc>
                          <a:spcPct val="100000"/>
                        </a:lnSpc>
                      </a:pPr>
                      <a:endParaRPr sz="1700">
                        <a:latin typeface="Times New Roman"/>
                        <a:cs typeface="Times New Roman"/>
                      </a:endParaRPr>
                    </a:p>
                  </a:txBody>
                  <a:tcPr marL="0" marR="0" marT="0" marB="0">
                    <a:lnL w="9525">
                      <a:solidFill>
                        <a:srgbClr val="D9D9D9"/>
                      </a:solidFill>
                      <a:prstDash val="solid"/>
                    </a:lnL>
                    <a:lnR w="9525">
                      <a:solidFill>
                        <a:srgbClr val="D9D9D9"/>
                      </a:solidFill>
                      <a:prstDash val="solid"/>
                    </a:lnR>
                  </a:tcPr>
                </a:tc>
                <a:tc>
                  <a:txBody>
                    <a:bodyPr/>
                    <a:lstStyle/>
                    <a:p>
                      <a:pPr>
                        <a:lnSpc>
                          <a:spcPct val="100000"/>
                        </a:lnSpc>
                      </a:pPr>
                      <a:endParaRPr sz="1700">
                        <a:latin typeface="Times New Roman"/>
                        <a:cs typeface="Times New Roman"/>
                      </a:endParaRPr>
                    </a:p>
                  </a:txBody>
                  <a:tcPr marL="0" marR="0" marT="0" marB="0">
                    <a:lnL w="9525">
                      <a:solidFill>
                        <a:srgbClr val="D9D9D9"/>
                      </a:solidFill>
                      <a:prstDash val="solid"/>
                    </a:lnL>
                    <a:lnR w="9525">
                      <a:solidFill>
                        <a:srgbClr val="D9D9D9"/>
                      </a:solidFill>
                      <a:prstDash val="solid"/>
                    </a:lnR>
                  </a:tcPr>
                </a:tc>
                <a:tc>
                  <a:txBody>
                    <a:bodyPr/>
                    <a:lstStyle/>
                    <a:p>
                      <a:pPr>
                        <a:lnSpc>
                          <a:spcPct val="100000"/>
                        </a:lnSpc>
                      </a:pPr>
                      <a:endParaRPr sz="1700">
                        <a:latin typeface="Times New Roman"/>
                        <a:cs typeface="Times New Roman"/>
                      </a:endParaRPr>
                    </a:p>
                  </a:txBody>
                  <a:tcPr marL="0" marR="0" marT="0" marB="0">
                    <a:lnL w="9525">
                      <a:solidFill>
                        <a:srgbClr val="D9D9D9"/>
                      </a:solidFill>
                      <a:prstDash val="solid"/>
                    </a:lnL>
                    <a:lnR w="9525">
                      <a:solidFill>
                        <a:srgbClr val="D9D9D9"/>
                      </a:solidFill>
                      <a:prstDash val="solid"/>
                    </a:lnR>
                  </a:tcPr>
                </a:tc>
                <a:tc>
                  <a:txBody>
                    <a:bodyPr/>
                    <a:lstStyle/>
                    <a:p>
                      <a:pPr>
                        <a:lnSpc>
                          <a:spcPct val="100000"/>
                        </a:lnSpc>
                      </a:pPr>
                      <a:endParaRPr sz="1700">
                        <a:latin typeface="Times New Roman"/>
                        <a:cs typeface="Times New Roman"/>
                      </a:endParaRPr>
                    </a:p>
                  </a:txBody>
                  <a:tcPr marL="0" marR="0" marT="0" marB="0">
                    <a:lnL w="9525">
                      <a:solidFill>
                        <a:srgbClr val="D9D9D9"/>
                      </a:solidFill>
                      <a:prstDash val="solid"/>
                    </a:lnL>
                    <a:lnR w="9525">
                      <a:solidFill>
                        <a:srgbClr val="D9D9D9"/>
                      </a:solidFill>
                      <a:prstDash val="solid"/>
                    </a:lnR>
                  </a:tcPr>
                </a:tc>
                <a:tc gridSpan="2">
                  <a:txBody>
                    <a:bodyPr/>
                    <a:lstStyle/>
                    <a:p>
                      <a:pPr>
                        <a:lnSpc>
                          <a:spcPct val="100000"/>
                        </a:lnSpc>
                      </a:pPr>
                      <a:endParaRPr sz="1700">
                        <a:latin typeface="Times New Roman"/>
                        <a:cs typeface="Times New Roman"/>
                      </a:endParaRPr>
                    </a:p>
                  </a:txBody>
                  <a:tcPr marL="0" marR="0" marT="0" marB="0">
                    <a:lnL w="9525">
                      <a:solidFill>
                        <a:srgbClr val="D9D9D9"/>
                      </a:solidFill>
                      <a:prstDash val="solid"/>
                    </a:lnL>
                    <a:lnR w="9525">
                      <a:solidFill>
                        <a:srgbClr val="D9D9D9"/>
                      </a:solidFill>
                      <a:prstDash val="solid"/>
                    </a:lnR>
                  </a:tcPr>
                </a:tc>
                <a:tc hMerge="1">
                  <a:txBody>
                    <a:bodyPr/>
                    <a:lstStyle/>
                    <a:p>
                      <a:endParaRPr/>
                    </a:p>
                  </a:txBody>
                  <a:tcPr marL="0" marR="0" marT="0" marB="0"/>
                </a:tc>
                <a:extLst>
                  <a:ext uri="{0D108BD9-81ED-4DB2-BD59-A6C34878D82A}">
                    <a16:rowId xmlns:a16="http://schemas.microsoft.com/office/drawing/2014/main" val="10000"/>
                  </a:ext>
                </a:extLst>
              </a:tr>
              <a:tr h="1409065">
                <a:tc gridSpan="7">
                  <a:txBody>
                    <a:bodyPr/>
                    <a:lstStyle/>
                    <a:p>
                      <a:pPr>
                        <a:lnSpc>
                          <a:spcPct val="100000"/>
                        </a:lnSpc>
                      </a:pPr>
                      <a:endParaRPr sz="1650">
                        <a:latin typeface="Times New Roman"/>
                        <a:cs typeface="Times New Roman"/>
                      </a:endParaRPr>
                    </a:p>
                    <a:p>
                      <a:pPr>
                        <a:lnSpc>
                          <a:spcPct val="100000"/>
                        </a:lnSpc>
                        <a:spcBef>
                          <a:spcPts val="745"/>
                        </a:spcBef>
                      </a:pPr>
                      <a:endParaRPr sz="1650">
                        <a:latin typeface="Times New Roman"/>
                        <a:cs typeface="Times New Roman"/>
                      </a:endParaRPr>
                    </a:p>
                    <a:p>
                      <a:pPr marL="38100" algn="ctr">
                        <a:lnSpc>
                          <a:spcPct val="100000"/>
                        </a:lnSpc>
                      </a:pPr>
                      <a:r>
                        <a:rPr sz="1650" spc="110" dirty="0">
                          <a:solidFill>
                            <a:srgbClr val="FFFFFF"/>
                          </a:solidFill>
                          <a:latin typeface="Century Gothic"/>
                          <a:cs typeface="Century Gothic"/>
                        </a:rPr>
                        <a:t>60</a:t>
                      </a:r>
                      <a:endParaRPr sz="1650">
                        <a:latin typeface="Century Gothic"/>
                        <a:cs typeface="Century Gothic"/>
                      </a:endParaRPr>
                    </a:p>
                  </a:txBody>
                  <a:tcPr marL="0" marR="0" marT="0" marB="0">
                    <a:lnL w="9525">
                      <a:solidFill>
                        <a:srgbClr val="D9D9D9"/>
                      </a:solidFill>
                      <a:prstDash val="solid"/>
                    </a:lnL>
                    <a:solidFill>
                      <a:srgbClr val="1C5864"/>
                    </a:solidFill>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gridSpan="4">
                  <a:txBody>
                    <a:bodyPr/>
                    <a:lstStyle/>
                    <a:p>
                      <a:pPr>
                        <a:lnSpc>
                          <a:spcPct val="100000"/>
                        </a:lnSpc>
                      </a:pPr>
                      <a:endParaRPr sz="1650">
                        <a:latin typeface="Times New Roman"/>
                        <a:cs typeface="Times New Roman"/>
                      </a:endParaRPr>
                    </a:p>
                    <a:p>
                      <a:pPr>
                        <a:lnSpc>
                          <a:spcPct val="100000"/>
                        </a:lnSpc>
                        <a:spcBef>
                          <a:spcPts val="745"/>
                        </a:spcBef>
                      </a:pPr>
                      <a:endParaRPr sz="1650">
                        <a:latin typeface="Times New Roman"/>
                        <a:cs typeface="Times New Roman"/>
                      </a:endParaRPr>
                    </a:p>
                    <a:p>
                      <a:pPr marL="46990" algn="ctr">
                        <a:lnSpc>
                          <a:spcPct val="100000"/>
                        </a:lnSpc>
                      </a:pPr>
                      <a:r>
                        <a:rPr sz="1650" spc="-25" dirty="0">
                          <a:solidFill>
                            <a:srgbClr val="FFFFFF"/>
                          </a:solidFill>
                          <a:latin typeface="Century Gothic"/>
                          <a:cs typeface="Century Gothic"/>
                        </a:rPr>
                        <a:t>37</a:t>
                      </a:r>
                      <a:endParaRPr sz="1650">
                        <a:latin typeface="Century Gothic"/>
                        <a:cs typeface="Century Gothic"/>
                      </a:endParaRPr>
                    </a:p>
                  </a:txBody>
                  <a:tcPr marL="0" marR="0" marT="0" marB="0">
                    <a:solidFill>
                      <a:srgbClr val="89ACAC"/>
                    </a:solidFill>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a:txBody>
                    <a:bodyPr/>
                    <a:lstStyle/>
                    <a:p>
                      <a:pPr>
                        <a:lnSpc>
                          <a:spcPct val="100000"/>
                        </a:lnSpc>
                      </a:pPr>
                      <a:endParaRPr sz="1650">
                        <a:latin typeface="Times New Roman"/>
                        <a:cs typeface="Times New Roman"/>
                      </a:endParaRPr>
                    </a:p>
                    <a:p>
                      <a:pPr>
                        <a:lnSpc>
                          <a:spcPct val="100000"/>
                        </a:lnSpc>
                        <a:spcBef>
                          <a:spcPts val="745"/>
                        </a:spcBef>
                      </a:pPr>
                      <a:endParaRPr sz="1650">
                        <a:latin typeface="Times New Roman"/>
                        <a:cs typeface="Times New Roman"/>
                      </a:endParaRPr>
                    </a:p>
                    <a:p>
                      <a:pPr marL="17145" algn="ctr">
                        <a:lnSpc>
                          <a:spcPct val="100000"/>
                        </a:lnSpc>
                      </a:pPr>
                      <a:r>
                        <a:rPr sz="1650" spc="-50" dirty="0">
                          <a:solidFill>
                            <a:srgbClr val="FFFFFF"/>
                          </a:solidFill>
                          <a:latin typeface="Century Gothic"/>
                          <a:cs typeface="Century Gothic"/>
                        </a:rPr>
                        <a:t>3</a:t>
                      </a:r>
                      <a:endParaRPr sz="1650">
                        <a:latin typeface="Century Gothic"/>
                        <a:cs typeface="Century Gothic"/>
                      </a:endParaRPr>
                    </a:p>
                  </a:txBody>
                  <a:tcPr marL="0" marR="0" marT="0" marB="0">
                    <a:lnR w="9525">
                      <a:solidFill>
                        <a:srgbClr val="D9D9D9"/>
                      </a:solidFill>
                      <a:prstDash val="solid"/>
                    </a:lnR>
                    <a:solidFill>
                      <a:srgbClr val="F47B8D"/>
                    </a:solidFill>
                  </a:tcPr>
                </a:tc>
                <a:extLst>
                  <a:ext uri="{0D108BD9-81ED-4DB2-BD59-A6C34878D82A}">
                    <a16:rowId xmlns:a16="http://schemas.microsoft.com/office/drawing/2014/main" val="10001"/>
                  </a:ext>
                </a:extLst>
              </a:tr>
              <a:tr h="708025">
                <a:tc>
                  <a:txBody>
                    <a:bodyPr/>
                    <a:lstStyle/>
                    <a:p>
                      <a:pPr>
                        <a:lnSpc>
                          <a:spcPct val="100000"/>
                        </a:lnSpc>
                      </a:pPr>
                      <a:endParaRPr sz="1700">
                        <a:latin typeface="Times New Roman"/>
                        <a:cs typeface="Times New Roman"/>
                      </a:endParaRPr>
                    </a:p>
                  </a:txBody>
                  <a:tcPr marL="0" marR="0" marT="0" marB="0">
                    <a:lnL w="9525">
                      <a:solidFill>
                        <a:srgbClr val="D9D9D9"/>
                      </a:solidFill>
                      <a:prstDash val="solid"/>
                    </a:lnL>
                    <a:lnR w="9525">
                      <a:solidFill>
                        <a:srgbClr val="D9D9D9"/>
                      </a:solidFill>
                      <a:prstDash val="solid"/>
                    </a:lnR>
                  </a:tcPr>
                </a:tc>
                <a:tc>
                  <a:txBody>
                    <a:bodyPr/>
                    <a:lstStyle/>
                    <a:p>
                      <a:pPr>
                        <a:lnSpc>
                          <a:spcPct val="100000"/>
                        </a:lnSpc>
                      </a:pPr>
                      <a:endParaRPr sz="1700">
                        <a:latin typeface="Times New Roman"/>
                        <a:cs typeface="Times New Roman"/>
                      </a:endParaRPr>
                    </a:p>
                  </a:txBody>
                  <a:tcPr marL="0" marR="0" marT="0" marB="0">
                    <a:lnL w="9525">
                      <a:solidFill>
                        <a:srgbClr val="D9D9D9"/>
                      </a:solidFill>
                      <a:prstDash val="solid"/>
                    </a:lnL>
                    <a:lnR w="9525">
                      <a:solidFill>
                        <a:srgbClr val="D9D9D9"/>
                      </a:solidFill>
                      <a:prstDash val="solid"/>
                    </a:lnR>
                  </a:tcPr>
                </a:tc>
                <a:tc>
                  <a:txBody>
                    <a:bodyPr/>
                    <a:lstStyle/>
                    <a:p>
                      <a:pPr>
                        <a:lnSpc>
                          <a:spcPct val="100000"/>
                        </a:lnSpc>
                      </a:pPr>
                      <a:endParaRPr sz="1700">
                        <a:latin typeface="Times New Roman"/>
                        <a:cs typeface="Times New Roman"/>
                      </a:endParaRPr>
                    </a:p>
                  </a:txBody>
                  <a:tcPr marL="0" marR="0" marT="0" marB="0">
                    <a:lnL w="9525">
                      <a:solidFill>
                        <a:srgbClr val="D9D9D9"/>
                      </a:solidFill>
                      <a:prstDash val="solid"/>
                    </a:lnL>
                    <a:lnR w="9525">
                      <a:solidFill>
                        <a:srgbClr val="D9D9D9"/>
                      </a:solidFill>
                      <a:prstDash val="solid"/>
                    </a:lnR>
                  </a:tcPr>
                </a:tc>
                <a:tc>
                  <a:txBody>
                    <a:bodyPr/>
                    <a:lstStyle/>
                    <a:p>
                      <a:pPr>
                        <a:lnSpc>
                          <a:spcPct val="100000"/>
                        </a:lnSpc>
                      </a:pPr>
                      <a:endParaRPr sz="1700">
                        <a:latin typeface="Times New Roman"/>
                        <a:cs typeface="Times New Roman"/>
                      </a:endParaRPr>
                    </a:p>
                  </a:txBody>
                  <a:tcPr marL="0" marR="0" marT="0" marB="0">
                    <a:lnL w="9525">
                      <a:solidFill>
                        <a:srgbClr val="D9D9D9"/>
                      </a:solidFill>
                      <a:prstDash val="solid"/>
                    </a:lnL>
                    <a:lnR w="9525">
                      <a:solidFill>
                        <a:srgbClr val="D9D9D9"/>
                      </a:solidFill>
                      <a:prstDash val="solid"/>
                    </a:lnR>
                  </a:tcPr>
                </a:tc>
                <a:tc gridSpan="2">
                  <a:txBody>
                    <a:bodyPr/>
                    <a:lstStyle/>
                    <a:p>
                      <a:pPr>
                        <a:lnSpc>
                          <a:spcPct val="100000"/>
                        </a:lnSpc>
                      </a:pPr>
                      <a:endParaRPr sz="1700">
                        <a:latin typeface="Times New Roman"/>
                        <a:cs typeface="Times New Roman"/>
                      </a:endParaRPr>
                    </a:p>
                  </a:txBody>
                  <a:tcPr marL="0" marR="0" marT="0" marB="0">
                    <a:lnL w="9525">
                      <a:solidFill>
                        <a:srgbClr val="D9D9D9"/>
                      </a:solidFill>
                      <a:prstDash val="solid"/>
                    </a:lnL>
                    <a:lnR w="9525">
                      <a:solidFill>
                        <a:srgbClr val="D9D9D9"/>
                      </a:solidFill>
                      <a:prstDash val="solid"/>
                    </a:lnR>
                  </a:tcPr>
                </a:tc>
                <a:tc hMerge="1">
                  <a:txBody>
                    <a:bodyPr/>
                    <a:lstStyle/>
                    <a:p>
                      <a:endParaRPr/>
                    </a:p>
                  </a:txBody>
                  <a:tcPr marL="0" marR="0" marT="0" marB="0"/>
                </a:tc>
                <a:tc>
                  <a:txBody>
                    <a:bodyPr/>
                    <a:lstStyle/>
                    <a:p>
                      <a:pPr>
                        <a:lnSpc>
                          <a:spcPct val="100000"/>
                        </a:lnSpc>
                      </a:pPr>
                      <a:endParaRPr sz="1700">
                        <a:latin typeface="Times New Roman"/>
                        <a:cs typeface="Times New Roman"/>
                      </a:endParaRPr>
                    </a:p>
                  </a:txBody>
                  <a:tcPr marL="0" marR="0" marT="0" marB="0">
                    <a:lnL w="9525">
                      <a:solidFill>
                        <a:srgbClr val="D9D9D9"/>
                      </a:solidFill>
                      <a:prstDash val="solid"/>
                    </a:lnL>
                    <a:lnR w="9525">
                      <a:solidFill>
                        <a:srgbClr val="D9D9D9"/>
                      </a:solidFill>
                      <a:prstDash val="solid"/>
                    </a:lnR>
                  </a:tcPr>
                </a:tc>
                <a:tc>
                  <a:txBody>
                    <a:bodyPr/>
                    <a:lstStyle/>
                    <a:p>
                      <a:pPr>
                        <a:lnSpc>
                          <a:spcPct val="100000"/>
                        </a:lnSpc>
                      </a:pPr>
                      <a:endParaRPr sz="1700">
                        <a:latin typeface="Times New Roman"/>
                        <a:cs typeface="Times New Roman"/>
                      </a:endParaRPr>
                    </a:p>
                  </a:txBody>
                  <a:tcPr marL="0" marR="0" marT="0" marB="0">
                    <a:lnL w="9525">
                      <a:solidFill>
                        <a:srgbClr val="D9D9D9"/>
                      </a:solidFill>
                      <a:prstDash val="solid"/>
                    </a:lnL>
                    <a:lnR w="9525">
                      <a:solidFill>
                        <a:srgbClr val="D9D9D9"/>
                      </a:solidFill>
                      <a:prstDash val="solid"/>
                    </a:lnR>
                  </a:tcPr>
                </a:tc>
                <a:tc>
                  <a:txBody>
                    <a:bodyPr/>
                    <a:lstStyle/>
                    <a:p>
                      <a:pPr>
                        <a:lnSpc>
                          <a:spcPct val="100000"/>
                        </a:lnSpc>
                      </a:pPr>
                      <a:endParaRPr sz="1700">
                        <a:latin typeface="Times New Roman"/>
                        <a:cs typeface="Times New Roman"/>
                      </a:endParaRPr>
                    </a:p>
                  </a:txBody>
                  <a:tcPr marL="0" marR="0" marT="0" marB="0">
                    <a:lnL w="9525">
                      <a:solidFill>
                        <a:srgbClr val="D9D9D9"/>
                      </a:solidFill>
                      <a:prstDash val="solid"/>
                    </a:lnL>
                    <a:lnR w="9525">
                      <a:solidFill>
                        <a:srgbClr val="D9D9D9"/>
                      </a:solidFill>
                      <a:prstDash val="solid"/>
                    </a:lnR>
                  </a:tcPr>
                </a:tc>
                <a:tc>
                  <a:txBody>
                    <a:bodyPr/>
                    <a:lstStyle/>
                    <a:p>
                      <a:pPr>
                        <a:lnSpc>
                          <a:spcPct val="100000"/>
                        </a:lnSpc>
                      </a:pPr>
                      <a:endParaRPr sz="1700">
                        <a:latin typeface="Times New Roman"/>
                        <a:cs typeface="Times New Roman"/>
                      </a:endParaRPr>
                    </a:p>
                  </a:txBody>
                  <a:tcPr marL="0" marR="0" marT="0" marB="0">
                    <a:lnL w="9525">
                      <a:solidFill>
                        <a:srgbClr val="D9D9D9"/>
                      </a:solidFill>
                      <a:prstDash val="solid"/>
                    </a:lnL>
                    <a:lnR w="9525">
                      <a:solidFill>
                        <a:srgbClr val="D9D9D9"/>
                      </a:solidFill>
                      <a:prstDash val="solid"/>
                    </a:lnR>
                  </a:tcPr>
                </a:tc>
                <a:tc gridSpan="2">
                  <a:txBody>
                    <a:bodyPr/>
                    <a:lstStyle/>
                    <a:p>
                      <a:pPr>
                        <a:lnSpc>
                          <a:spcPct val="100000"/>
                        </a:lnSpc>
                      </a:pPr>
                      <a:endParaRPr sz="1700">
                        <a:latin typeface="Times New Roman"/>
                        <a:cs typeface="Times New Roman"/>
                      </a:endParaRPr>
                    </a:p>
                  </a:txBody>
                  <a:tcPr marL="0" marR="0" marT="0" marB="0">
                    <a:lnL w="9525">
                      <a:solidFill>
                        <a:srgbClr val="D9D9D9"/>
                      </a:solidFill>
                      <a:prstDash val="solid"/>
                    </a:lnL>
                    <a:lnR w="9525">
                      <a:solidFill>
                        <a:srgbClr val="D9D9D9"/>
                      </a:solidFill>
                      <a:prstDash val="solid"/>
                    </a:lnR>
                  </a:tcPr>
                </a:tc>
                <a:tc hMerge="1">
                  <a:txBody>
                    <a:bodyPr/>
                    <a:lstStyle/>
                    <a:p>
                      <a:endParaRPr/>
                    </a:p>
                  </a:txBody>
                  <a:tcPr marL="0" marR="0" marT="0" marB="0"/>
                </a:tc>
                <a:extLst>
                  <a:ext uri="{0D108BD9-81ED-4DB2-BD59-A6C34878D82A}">
                    <a16:rowId xmlns:a16="http://schemas.microsoft.com/office/drawing/2014/main" val="10002"/>
                  </a:ext>
                </a:extLst>
              </a:tr>
              <a:tr h="1409065">
                <a:tc gridSpan="5">
                  <a:txBody>
                    <a:bodyPr/>
                    <a:lstStyle/>
                    <a:p>
                      <a:pPr>
                        <a:lnSpc>
                          <a:spcPct val="100000"/>
                        </a:lnSpc>
                      </a:pPr>
                      <a:endParaRPr sz="1650">
                        <a:latin typeface="Times New Roman"/>
                        <a:cs typeface="Times New Roman"/>
                      </a:endParaRPr>
                    </a:p>
                    <a:p>
                      <a:pPr>
                        <a:lnSpc>
                          <a:spcPct val="100000"/>
                        </a:lnSpc>
                        <a:spcBef>
                          <a:spcPts val="710"/>
                        </a:spcBef>
                      </a:pPr>
                      <a:endParaRPr sz="1650">
                        <a:latin typeface="Times New Roman"/>
                        <a:cs typeface="Times New Roman"/>
                      </a:endParaRPr>
                    </a:p>
                    <a:p>
                      <a:pPr marL="4445" algn="ctr">
                        <a:lnSpc>
                          <a:spcPct val="100000"/>
                        </a:lnSpc>
                      </a:pPr>
                      <a:r>
                        <a:rPr sz="1650" spc="110" dirty="0">
                          <a:solidFill>
                            <a:srgbClr val="FFFFFF"/>
                          </a:solidFill>
                          <a:latin typeface="Century Gothic"/>
                          <a:cs typeface="Century Gothic"/>
                        </a:rPr>
                        <a:t>48</a:t>
                      </a:r>
                      <a:endParaRPr sz="1650">
                        <a:latin typeface="Century Gothic"/>
                        <a:cs typeface="Century Gothic"/>
                      </a:endParaRPr>
                    </a:p>
                  </a:txBody>
                  <a:tcPr marL="0" marR="0" marT="0" marB="0">
                    <a:lnL w="9525">
                      <a:solidFill>
                        <a:srgbClr val="D9D9D9"/>
                      </a:solidFill>
                      <a:prstDash val="solid"/>
                    </a:lnL>
                    <a:solidFill>
                      <a:srgbClr val="1C5864"/>
                    </a:solidFill>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gridSpan="5">
                  <a:txBody>
                    <a:bodyPr/>
                    <a:lstStyle/>
                    <a:p>
                      <a:pPr>
                        <a:lnSpc>
                          <a:spcPct val="100000"/>
                        </a:lnSpc>
                      </a:pPr>
                      <a:endParaRPr sz="1650">
                        <a:latin typeface="Times New Roman"/>
                        <a:cs typeface="Times New Roman"/>
                      </a:endParaRPr>
                    </a:p>
                    <a:p>
                      <a:pPr>
                        <a:lnSpc>
                          <a:spcPct val="100000"/>
                        </a:lnSpc>
                        <a:spcBef>
                          <a:spcPts val="710"/>
                        </a:spcBef>
                      </a:pPr>
                      <a:endParaRPr sz="1650">
                        <a:latin typeface="Times New Roman"/>
                        <a:cs typeface="Times New Roman"/>
                      </a:endParaRPr>
                    </a:p>
                    <a:p>
                      <a:pPr marL="27940" algn="ctr">
                        <a:lnSpc>
                          <a:spcPct val="100000"/>
                        </a:lnSpc>
                      </a:pPr>
                      <a:r>
                        <a:rPr sz="1650" spc="45" dirty="0">
                          <a:solidFill>
                            <a:srgbClr val="FFFFFF"/>
                          </a:solidFill>
                          <a:latin typeface="Century Gothic"/>
                          <a:cs typeface="Century Gothic"/>
                        </a:rPr>
                        <a:t>43</a:t>
                      </a:r>
                      <a:endParaRPr sz="1650">
                        <a:latin typeface="Century Gothic"/>
                        <a:cs typeface="Century Gothic"/>
                      </a:endParaRPr>
                    </a:p>
                  </a:txBody>
                  <a:tcPr marL="0" marR="0" marT="0" marB="0">
                    <a:solidFill>
                      <a:srgbClr val="89ACAC"/>
                    </a:solidFill>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a:txBody>
                    <a:bodyPr/>
                    <a:lstStyle/>
                    <a:p>
                      <a:pPr>
                        <a:lnSpc>
                          <a:spcPct val="100000"/>
                        </a:lnSpc>
                      </a:pPr>
                      <a:endParaRPr sz="1650">
                        <a:latin typeface="Times New Roman"/>
                        <a:cs typeface="Times New Roman"/>
                      </a:endParaRPr>
                    </a:p>
                    <a:p>
                      <a:pPr>
                        <a:lnSpc>
                          <a:spcPct val="100000"/>
                        </a:lnSpc>
                        <a:spcBef>
                          <a:spcPts val="710"/>
                        </a:spcBef>
                      </a:pPr>
                      <a:endParaRPr sz="1650">
                        <a:latin typeface="Times New Roman"/>
                        <a:cs typeface="Times New Roman"/>
                      </a:endParaRPr>
                    </a:p>
                    <a:p>
                      <a:pPr marL="136525">
                        <a:lnSpc>
                          <a:spcPct val="100000"/>
                        </a:lnSpc>
                      </a:pPr>
                      <a:r>
                        <a:rPr sz="1650" spc="30" dirty="0">
                          <a:solidFill>
                            <a:srgbClr val="FFFFFF"/>
                          </a:solidFill>
                          <a:latin typeface="Century Gothic"/>
                          <a:cs typeface="Century Gothic"/>
                        </a:rPr>
                        <a:t>6</a:t>
                      </a:r>
                      <a:endParaRPr sz="1650">
                        <a:latin typeface="Century Gothic"/>
                        <a:cs typeface="Century Gothic"/>
                      </a:endParaRPr>
                    </a:p>
                  </a:txBody>
                  <a:tcPr marL="0" marR="0" marT="0" marB="0">
                    <a:solidFill>
                      <a:srgbClr val="F47B8D"/>
                    </a:solidFill>
                  </a:tcPr>
                </a:tc>
                <a:tc>
                  <a:txBody>
                    <a:bodyPr/>
                    <a:lstStyle/>
                    <a:p>
                      <a:pPr>
                        <a:lnSpc>
                          <a:spcPct val="100000"/>
                        </a:lnSpc>
                      </a:pPr>
                      <a:endParaRPr sz="1650">
                        <a:latin typeface="Times New Roman"/>
                        <a:cs typeface="Times New Roman"/>
                      </a:endParaRPr>
                    </a:p>
                    <a:p>
                      <a:pPr>
                        <a:lnSpc>
                          <a:spcPct val="100000"/>
                        </a:lnSpc>
                        <a:spcBef>
                          <a:spcPts val="710"/>
                        </a:spcBef>
                      </a:pPr>
                      <a:endParaRPr sz="1650">
                        <a:latin typeface="Times New Roman"/>
                        <a:cs typeface="Times New Roman"/>
                      </a:endParaRPr>
                    </a:p>
                    <a:p>
                      <a:pPr marL="3175" algn="ctr">
                        <a:lnSpc>
                          <a:spcPct val="100000"/>
                        </a:lnSpc>
                      </a:pPr>
                      <a:r>
                        <a:rPr sz="1650" spc="-50" dirty="0">
                          <a:solidFill>
                            <a:srgbClr val="FFFFFF"/>
                          </a:solidFill>
                          <a:latin typeface="Century Gothic"/>
                          <a:cs typeface="Century Gothic"/>
                        </a:rPr>
                        <a:t>3</a:t>
                      </a:r>
                      <a:endParaRPr sz="1650">
                        <a:latin typeface="Century Gothic"/>
                        <a:cs typeface="Century Gothic"/>
                      </a:endParaRPr>
                    </a:p>
                  </a:txBody>
                  <a:tcPr marL="0" marR="0" marT="0" marB="0">
                    <a:lnR w="9525">
                      <a:solidFill>
                        <a:srgbClr val="D9D9D9"/>
                      </a:solidFill>
                      <a:prstDash val="solid"/>
                    </a:lnR>
                    <a:solidFill>
                      <a:srgbClr val="991250"/>
                    </a:solidFill>
                  </a:tcPr>
                </a:tc>
                <a:extLst>
                  <a:ext uri="{0D108BD9-81ED-4DB2-BD59-A6C34878D82A}">
                    <a16:rowId xmlns:a16="http://schemas.microsoft.com/office/drawing/2014/main" val="10003"/>
                  </a:ext>
                </a:extLst>
              </a:tr>
              <a:tr h="349885">
                <a:tc>
                  <a:txBody>
                    <a:bodyPr/>
                    <a:lstStyle/>
                    <a:p>
                      <a:pPr>
                        <a:lnSpc>
                          <a:spcPct val="100000"/>
                        </a:lnSpc>
                      </a:pPr>
                      <a:endParaRPr sz="1700">
                        <a:latin typeface="Times New Roman"/>
                        <a:cs typeface="Times New Roman"/>
                      </a:endParaRPr>
                    </a:p>
                  </a:txBody>
                  <a:tcPr marL="0" marR="0" marT="0" marB="0">
                    <a:lnL w="9525">
                      <a:solidFill>
                        <a:srgbClr val="D9D9D9"/>
                      </a:solidFill>
                      <a:prstDash val="solid"/>
                    </a:lnL>
                    <a:lnR w="9525">
                      <a:solidFill>
                        <a:srgbClr val="D9D9D9"/>
                      </a:solidFill>
                      <a:prstDash val="solid"/>
                    </a:lnR>
                  </a:tcPr>
                </a:tc>
                <a:tc>
                  <a:txBody>
                    <a:bodyPr/>
                    <a:lstStyle/>
                    <a:p>
                      <a:pPr>
                        <a:lnSpc>
                          <a:spcPct val="100000"/>
                        </a:lnSpc>
                      </a:pPr>
                      <a:endParaRPr sz="1700">
                        <a:latin typeface="Times New Roman"/>
                        <a:cs typeface="Times New Roman"/>
                      </a:endParaRPr>
                    </a:p>
                  </a:txBody>
                  <a:tcPr marL="0" marR="0" marT="0" marB="0">
                    <a:lnL w="9525">
                      <a:solidFill>
                        <a:srgbClr val="D9D9D9"/>
                      </a:solidFill>
                      <a:prstDash val="solid"/>
                    </a:lnL>
                    <a:lnR w="9525">
                      <a:solidFill>
                        <a:srgbClr val="D9D9D9"/>
                      </a:solidFill>
                      <a:prstDash val="solid"/>
                    </a:lnR>
                  </a:tcPr>
                </a:tc>
                <a:tc>
                  <a:txBody>
                    <a:bodyPr/>
                    <a:lstStyle/>
                    <a:p>
                      <a:pPr>
                        <a:lnSpc>
                          <a:spcPct val="100000"/>
                        </a:lnSpc>
                      </a:pPr>
                      <a:endParaRPr sz="1700">
                        <a:latin typeface="Times New Roman"/>
                        <a:cs typeface="Times New Roman"/>
                      </a:endParaRPr>
                    </a:p>
                  </a:txBody>
                  <a:tcPr marL="0" marR="0" marT="0" marB="0">
                    <a:lnL w="9525">
                      <a:solidFill>
                        <a:srgbClr val="D9D9D9"/>
                      </a:solidFill>
                      <a:prstDash val="solid"/>
                    </a:lnL>
                    <a:lnR w="9525">
                      <a:solidFill>
                        <a:srgbClr val="D9D9D9"/>
                      </a:solidFill>
                      <a:prstDash val="solid"/>
                    </a:lnR>
                  </a:tcPr>
                </a:tc>
                <a:tc>
                  <a:txBody>
                    <a:bodyPr/>
                    <a:lstStyle/>
                    <a:p>
                      <a:pPr>
                        <a:lnSpc>
                          <a:spcPct val="100000"/>
                        </a:lnSpc>
                      </a:pPr>
                      <a:endParaRPr sz="1700">
                        <a:latin typeface="Times New Roman"/>
                        <a:cs typeface="Times New Roman"/>
                      </a:endParaRPr>
                    </a:p>
                  </a:txBody>
                  <a:tcPr marL="0" marR="0" marT="0" marB="0">
                    <a:lnL w="9525">
                      <a:solidFill>
                        <a:srgbClr val="D9D9D9"/>
                      </a:solidFill>
                      <a:prstDash val="solid"/>
                    </a:lnL>
                    <a:lnR w="9525">
                      <a:solidFill>
                        <a:srgbClr val="D9D9D9"/>
                      </a:solidFill>
                      <a:prstDash val="solid"/>
                    </a:lnR>
                  </a:tcPr>
                </a:tc>
                <a:tc gridSpan="2">
                  <a:txBody>
                    <a:bodyPr/>
                    <a:lstStyle/>
                    <a:p>
                      <a:pPr>
                        <a:lnSpc>
                          <a:spcPct val="100000"/>
                        </a:lnSpc>
                      </a:pPr>
                      <a:endParaRPr sz="1700">
                        <a:latin typeface="Times New Roman"/>
                        <a:cs typeface="Times New Roman"/>
                      </a:endParaRPr>
                    </a:p>
                  </a:txBody>
                  <a:tcPr marL="0" marR="0" marT="0" marB="0">
                    <a:lnL w="9525">
                      <a:solidFill>
                        <a:srgbClr val="D9D9D9"/>
                      </a:solidFill>
                      <a:prstDash val="solid"/>
                    </a:lnL>
                    <a:lnR w="9525">
                      <a:solidFill>
                        <a:srgbClr val="D9D9D9"/>
                      </a:solidFill>
                      <a:prstDash val="solid"/>
                    </a:lnR>
                  </a:tcPr>
                </a:tc>
                <a:tc hMerge="1">
                  <a:txBody>
                    <a:bodyPr/>
                    <a:lstStyle/>
                    <a:p>
                      <a:endParaRPr/>
                    </a:p>
                  </a:txBody>
                  <a:tcPr marL="0" marR="0" marT="0" marB="0"/>
                </a:tc>
                <a:tc>
                  <a:txBody>
                    <a:bodyPr/>
                    <a:lstStyle/>
                    <a:p>
                      <a:pPr>
                        <a:lnSpc>
                          <a:spcPct val="100000"/>
                        </a:lnSpc>
                      </a:pPr>
                      <a:endParaRPr sz="1700">
                        <a:latin typeface="Times New Roman"/>
                        <a:cs typeface="Times New Roman"/>
                      </a:endParaRPr>
                    </a:p>
                  </a:txBody>
                  <a:tcPr marL="0" marR="0" marT="0" marB="0">
                    <a:lnL w="9525">
                      <a:solidFill>
                        <a:srgbClr val="D9D9D9"/>
                      </a:solidFill>
                      <a:prstDash val="solid"/>
                    </a:lnL>
                    <a:lnR w="9525">
                      <a:solidFill>
                        <a:srgbClr val="D9D9D9"/>
                      </a:solidFill>
                      <a:prstDash val="solid"/>
                    </a:lnR>
                  </a:tcPr>
                </a:tc>
                <a:tc>
                  <a:txBody>
                    <a:bodyPr/>
                    <a:lstStyle/>
                    <a:p>
                      <a:pPr>
                        <a:lnSpc>
                          <a:spcPct val="100000"/>
                        </a:lnSpc>
                      </a:pPr>
                      <a:endParaRPr sz="1700">
                        <a:latin typeface="Times New Roman"/>
                        <a:cs typeface="Times New Roman"/>
                      </a:endParaRPr>
                    </a:p>
                  </a:txBody>
                  <a:tcPr marL="0" marR="0" marT="0" marB="0">
                    <a:lnL w="9525">
                      <a:solidFill>
                        <a:srgbClr val="D9D9D9"/>
                      </a:solidFill>
                      <a:prstDash val="solid"/>
                    </a:lnL>
                    <a:lnR w="9525">
                      <a:solidFill>
                        <a:srgbClr val="D9D9D9"/>
                      </a:solidFill>
                      <a:prstDash val="solid"/>
                    </a:lnR>
                  </a:tcPr>
                </a:tc>
                <a:tc>
                  <a:txBody>
                    <a:bodyPr/>
                    <a:lstStyle/>
                    <a:p>
                      <a:pPr>
                        <a:lnSpc>
                          <a:spcPct val="100000"/>
                        </a:lnSpc>
                      </a:pPr>
                      <a:endParaRPr sz="1700">
                        <a:latin typeface="Times New Roman"/>
                        <a:cs typeface="Times New Roman"/>
                      </a:endParaRPr>
                    </a:p>
                  </a:txBody>
                  <a:tcPr marL="0" marR="0" marT="0" marB="0">
                    <a:lnL w="9525">
                      <a:solidFill>
                        <a:srgbClr val="D9D9D9"/>
                      </a:solidFill>
                      <a:prstDash val="solid"/>
                    </a:lnL>
                    <a:lnR w="9525">
                      <a:solidFill>
                        <a:srgbClr val="D9D9D9"/>
                      </a:solidFill>
                      <a:prstDash val="solid"/>
                    </a:lnR>
                  </a:tcPr>
                </a:tc>
                <a:tc>
                  <a:txBody>
                    <a:bodyPr/>
                    <a:lstStyle/>
                    <a:p>
                      <a:pPr>
                        <a:lnSpc>
                          <a:spcPct val="100000"/>
                        </a:lnSpc>
                      </a:pPr>
                      <a:endParaRPr sz="1700">
                        <a:latin typeface="Times New Roman"/>
                        <a:cs typeface="Times New Roman"/>
                      </a:endParaRPr>
                    </a:p>
                  </a:txBody>
                  <a:tcPr marL="0" marR="0" marT="0" marB="0">
                    <a:lnL w="9525">
                      <a:solidFill>
                        <a:srgbClr val="D9D9D9"/>
                      </a:solidFill>
                      <a:prstDash val="solid"/>
                    </a:lnL>
                    <a:lnR w="9525">
                      <a:solidFill>
                        <a:srgbClr val="D9D9D9"/>
                      </a:solidFill>
                      <a:prstDash val="solid"/>
                    </a:lnR>
                  </a:tcPr>
                </a:tc>
                <a:tc gridSpan="2">
                  <a:txBody>
                    <a:bodyPr/>
                    <a:lstStyle/>
                    <a:p>
                      <a:pPr>
                        <a:lnSpc>
                          <a:spcPct val="100000"/>
                        </a:lnSpc>
                      </a:pPr>
                      <a:endParaRPr sz="1700">
                        <a:latin typeface="Times New Roman"/>
                        <a:cs typeface="Times New Roman"/>
                      </a:endParaRPr>
                    </a:p>
                  </a:txBody>
                  <a:tcPr marL="0" marR="0" marT="0" marB="0">
                    <a:lnL w="9525">
                      <a:solidFill>
                        <a:srgbClr val="D9D9D9"/>
                      </a:solidFill>
                      <a:prstDash val="solid"/>
                    </a:lnL>
                    <a:lnR w="9525">
                      <a:solidFill>
                        <a:srgbClr val="D9D9D9"/>
                      </a:solidFill>
                      <a:prstDash val="solid"/>
                    </a:lnR>
                  </a:tcPr>
                </a:tc>
                <a:tc hMerge="1">
                  <a:txBody>
                    <a:bodyPr/>
                    <a:lstStyle/>
                    <a:p>
                      <a:endParaRPr/>
                    </a:p>
                  </a:txBody>
                  <a:tcPr marL="0" marR="0" marT="0" marB="0"/>
                </a:tc>
                <a:extLst>
                  <a:ext uri="{0D108BD9-81ED-4DB2-BD59-A6C34878D82A}">
                    <a16:rowId xmlns:a16="http://schemas.microsoft.com/office/drawing/2014/main" val="10004"/>
                  </a:ext>
                </a:extLst>
              </a:tr>
            </a:tbl>
          </a:graphicData>
        </a:graphic>
      </p:graphicFrame>
      <p:sp>
        <p:nvSpPr>
          <p:cNvPr id="4" name="object 4"/>
          <p:cNvSpPr txBox="1"/>
          <p:nvPr/>
        </p:nvSpPr>
        <p:spPr>
          <a:xfrm>
            <a:off x="3131732" y="5374042"/>
            <a:ext cx="3822700" cy="664210"/>
          </a:xfrm>
          <a:prstGeom prst="rect">
            <a:avLst/>
          </a:prstGeom>
        </p:spPr>
        <p:txBody>
          <a:bodyPr vert="horz" wrap="square" lIns="0" tIns="158115" rIns="0" bIns="0" rtlCol="0">
            <a:spAutoFit/>
          </a:bodyPr>
          <a:lstStyle/>
          <a:p>
            <a:pPr marL="12700">
              <a:lnSpc>
                <a:spcPct val="100000"/>
              </a:lnSpc>
              <a:spcBef>
                <a:spcPts val="1245"/>
              </a:spcBef>
            </a:pPr>
            <a:r>
              <a:rPr sz="1650" dirty="0">
                <a:latin typeface="Century Gothic"/>
                <a:cs typeface="Century Gothic"/>
              </a:rPr>
              <a:t>Inhalator</a:t>
            </a:r>
            <a:r>
              <a:rPr sz="1650" spc="120" dirty="0">
                <a:latin typeface="Century Gothic"/>
                <a:cs typeface="Century Gothic"/>
              </a:rPr>
              <a:t> </a:t>
            </a:r>
            <a:r>
              <a:rPr sz="1650" dirty="0">
                <a:latin typeface="Century Gothic"/>
                <a:cs typeface="Century Gothic"/>
              </a:rPr>
              <a:t>(z.</a:t>
            </a:r>
            <a:r>
              <a:rPr lang="de-DE" sz="1650" dirty="0">
                <a:latin typeface="Century Gothic"/>
                <a:cs typeface="Century Gothic"/>
              </a:rPr>
              <a:t> </a:t>
            </a:r>
            <a:r>
              <a:rPr sz="1650" dirty="0">
                <a:latin typeface="Century Gothic"/>
                <a:cs typeface="Century Gothic"/>
              </a:rPr>
              <a:t>B.</a:t>
            </a:r>
            <a:r>
              <a:rPr sz="1650" spc="150" dirty="0">
                <a:latin typeface="Century Gothic"/>
                <a:cs typeface="Century Gothic"/>
              </a:rPr>
              <a:t> </a:t>
            </a:r>
            <a:r>
              <a:rPr sz="1650" dirty="0">
                <a:latin typeface="Century Gothic"/>
                <a:cs typeface="Century Gothic"/>
              </a:rPr>
              <a:t>Technik,</a:t>
            </a:r>
            <a:r>
              <a:rPr sz="1650" spc="155" dirty="0">
                <a:latin typeface="Century Gothic"/>
                <a:cs typeface="Century Gothic"/>
              </a:rPr>
              <a:t> </a:t>
            </a:r>
            <a:r>
              <a:rPr sz="1650" spc="-10" dirty="0">
                <a:latin typeface="Century Gothic"/>
                <a:cs typeface="Century Gothic"/>
              </a:rPr>
              <a:t>Koordination)</a:t>
            </a:r>
            <a:endParaRPr sz="1650" dirty="0">
              <a:latin typeface="Century Gothic"/>
              <a:cs typeface="Century Gothic"/>
            </a:endParaRPr>
          </a:p>
          <a:p>
            <a:pPr marL="2023745">
              <a:lnSpc>
                <a:spcPct val="100000"/>
              </a:lnSpc>
              <a:spcBef>
                <a:spcPts val="700"/>
              </a:spcBef>
              <a:tabLst>
                <a:tab pos="3046730" algn="l"/>
              </a:tabLst>
            </a:pPr>
            <a:r>
              <a:rPr sz="1000" dirty="0">
                <a:latin typeface="Century Gothic"/>
                <a:cs typeface="Century Gothic"/>
              </a:rPr>
              <a:t>Asthma</a:t>
            </a:r>
            <a:r>
              <a:rPr sz="1000" spc="-40" dirty="0">
                <a:latin typeface="Century Gothic"/>
                <a:cs typeface="Century Gothic"/>
              </a:rPr>
              <a:t> </a:t>
            </a:r>
            <a:r>
              <a:rPr sz="1000" spc="-10" dirty="0">
                <a:latin typeface="Century Gothic"/>
                <a:cs typeface="Century Gothic"/>
              </a:rPr>
              <a:t>n=174</a:t>
            </a:r>
            <a:r>
              <a:rPr sz="1000" dirty="0">
                <a:latin typeface="Century Gothic"/>
                <a:cs typeface="Century Gothic"/>
              </a:rPr>
              <a:t>	COPD</a:t>
            </a:r>
            <a:r>
              <a:rPr sz="1000" spc="-60" dirty="0">
                <a:latin typeface="Century Gothic"/>
                <a:cs typeface="Century Gothic"/>
              </a:rPr>
              <a:t> </a:t>
            </a:r>
            <a:r>
              <a:rPr sz="1000" spc="-20" dirty="0">
                <a:latin typeface="Century Gothic"/>
                <a:cs typeface="Century Gothic"/>
              </a:rPr>
              <a:t>n=71</a:t>
            </a:r>
            <a:endParaRPr sz="1000" dirty="0">
              <a:latin typeface="Century Gothic"/>
              <a:cs typeface="Century Gothic"/>
            </a:endParaRPr>
          </a:p>
        </p:txBody>
      </p:sp>
      <p:sp>
        <p:nvSpPr>
          <p:cNvPr id="5" name="object 5"/>
          <p:cNvSpPr txBox="1"/>
          <p:nvPr/>
        </p:nvSpPr>
        <p:spPr>
          <a:xfrm>
            <a:off x="1437964" y="7631190"/>
            <a:ext cx="5531485" cy="582930"/>
          </a:xfrm>
          <a:prstGeom prst="rect">
            <a:avLst/>
          </a:prstGeom>
        </p:spPr>
        <p:txBody>
          <a:bodyPr vert="horz" wrap="square" lIns="0" tIns="14605" rIns="0" bIns="0" rtlCol="0">
            <a:spAutoFit/>
          </a:bodyPr>
          <a:lstStyle/>
          <a:p>
            <a:pPr marL="12700">
              <a:lnSpc>
                <a:spcPct val="100000"/>
              </a:lnSpc>
              <a:spcBef>
                <a:spcPts val="115"/>
              </a:spcBef>
            </a:pPr>
            <a:r>
              <a:rPr sz="1650" spc="10" dirty="0">
                <a:latin typeface="Century Gothic"/>
                <a:cs typeface="Century Gothic"/>
              </a:rPr>
              <a:t>Biologikatherapie</a:t>
            </a:r>
            <a:r>
              <a:rPr sz="1650" spc="285" dirty="0">
                <a:latin typeface="Century Gothic"/>
                <a:cs typeface="Century Gothic"/>
              </a:rPr>
              <a:t> </a:t>
            </a:r>
            <a:r>
              <a:rPr sz="1650" spc="10" dirty="0">
                <a:latin typeface="Century Gothic"/>
                <a:cs typeface="Century Gothic"/>
              </a:rPr>
              <a:t>(z.</a:t>
            </a:r>
            <a:r>
              <a:rPr lang="de-DE" sz="1650" spc="10" dirty="0">
                <a:latin typeface="Century Gothic"/>
                <a:cs typeface="Century Gothic"/>
              </a:rPr>
              <a:t> </a:t>
            </a:r>
            <a:r>
              <a:rPr sz="1650" spc="10" dirty="0">
                <a:latin typeface="Century Gothic"/>
                <a:cs typeface="Century Gothic"/>
              </a:rPr>
              <a:t>B.</a:t>
            </a:r>
            <a:r>
              <a:rPr sz="1650" spc="285" dirty="0">
                <a:latin typeface="Century Gothic"/>
                <a:cs typeface="Century Gothic"/>
              </a:rPr>
              <a:t> </a:t>
            </a:r>
            <a:r>
              <a:rPr sz="1650" spc="10" dirty="0">
                <a:latin typeface="Century Gothic"/>
                <a:cs typeface="Century Gothic"/>
              </a:rPr>
              <a:t>Injektion,</a:t>
            </a:r>
            <a:r>
              <a:rPr sz="1650" spc="295" dirty="0">
                <a:latin typeface="Century Gothic"/>
                <a:cs typeface="Century Gothic"/>
              </a:rPr>
              <a:t> </a:t>
            </a:r>
            <a:r>
              <a:rPr sz="1650" spc="-10" dirty="0">
                <a:latin typeface="Century Gothic"/>
                <a:cs typeface="Century Gothic"/>
              </a:rPr>
              <a:t>Terminorganisation)</a:t>
            </a:r>
            <a:endParaRPr sz="1650" dirty="0">
              <a:latin typeface="Century Gothic"/>
              <a:cs typeface="Century Gothic"/>
            </a:endParaRPr>
          </a:p>
          <a:p>
            <a:pPr marR="5080" algn="r">
              <a:lnSpc>
                <a:spcPct val="100000"/>
              </a:lnSpc>
              <a:spcBef>
                <a:spcPts val="1185"/>
              </a:spcBef>
              <a:tabLst>
                <a:tab pos="1022985" algn="l"/>
              </a:tabLst>
            </a:pPr>
            <a:r>
              <a:rPr sz="1000" dirty="0">
                <a:latin typeface="Century Gothic"/>
                <a:cs typeface="Century Gothic"/>
              </a:rPr>
              <a:t>Asthma</a:t>
            </a:r>
            <a:r>
              <a:rPr sz="1000" spc="-40" dirty="0">
                <a:latin typeface="Century Gothic"/>
                <a:cs typeface="Century Gothic"/>
              </a:rPr>
              <a:t> </a:t>
            </a:r>
            <a:r>
              <a:rPr sz="1000" spc="-20" dirty="0">
                <a:latin typeface="Century Gothic"/>
                <a:cs typeface="Century Gothic"/>
              </a:rPr>
              <a:t>n=41</a:t>
            </a:r>
            <a:r>
              <a:rPr sz="1000" dirty="0">
                <a:latin typeface="Century Gothic"/>
                <a:cs typeface="Century Gothic"/>
              </a:rPr>
              <a:t>	COPD</a:t>
            </a:r>
            <a:r>
              <a:rPr sz="1000" spc="-60" dirty="0">
                <a:latin typeface="Century Gothic"/>
                <a:cs typeface="Century Gothic"/>
              </a:rPr>
              <a:t> </a:t>
            </a:r>
            <a:r>
              <a:rPr sz="1000" spc="-20" dirty="0">
                <a:latin typeface="Century Gothic"/>
                <a:cs typeface="Century Gothic"/>
              </a:rPr>
              <a:t>n=25</a:t>
            </a:r>
            <a:endParaRPr sz="1000" dirty="0">
              <a:latin typeface="Century Gothic"/>
              <a:cs typeface="Century Gothic"/>
            </a:endParaRPr>
          </a:p>
        </p:txBody>
      </p:sp>
      <p:sp>
        <p:nvSpPr>
          <p:cNvPr id="6" name="object 6"/>
          <p:cNvSpPr/>
          <p:nvPr/>
        </p:nvSpPr>
        <p:spPr>
          <a:xfrm>
            <a:off x="3957499" y="9059649"/>
            <a:ext cx="113664" cy="113664"/>
          </a:xfrm>
          <a:custGeom>
            <a:avLst/>
            <a:gdLst/>
            <a:ahLst/>
            <a:cxnLst/>
            <a:rect l="l" t="t" r="r" b="b"/>
            <a:pathLst>
              <a:path w="113664" h="113665">
                <a:moveTo>
                  <a:pt x="113071" y="0"/>
                </a:moveTo>
                <a:lnTo>
                  <a:pt x="0" y="0"/>
                </a:lnTo>
                <a:lnTo>
                  <a:pt x="0" y="113060"/>
                </a:lnTo>
                <a:lnTo>
                  <a:pt x="113071" y="113060"/>
                </a:lnTo>
                <a:lnTo>
                  <a:pt x="113071" y="0"/>
                </a:lnTo>
                <a:close/>
              </a:path>
            </a:pathLst>
          </a:custGeom>
          <a:solidFill>
            <a:srgbClr val="1C5864"/>
          </a:solidFill>
        </p:spPr>
        <p:txBody>
          <a:bodyPr wrap="square" lIns="0" tIns="0" rIns="0" bIns="0" rtlCol="0"/>
          <a:lstStyle/>
          <a:p>
            <a:endParaRPr/>
          </a:p>
        </p:txBody>
      </p:sp>
      <p:sp>
        <p:nvSpPr>
          <p:cNvPr id="7" name="object 7"/>
          <p:cNvSpPr txBox="1"/>
          <p:nvPr/>
        </p:nvSpPr>
        <p:spPr>
          <a:xfrm>
            <a:off x="4113988" y="8961035"/>
            <a:ext cx="924560" cy="279400"/>
          </a:xfrm>
          <a:prstGeom prst="rect">
            <a:avLst/>
          </a:prstGeom>
        </p:spPr>
        <p:txBody>
          <a:bodyPr vert="horz" wrap="square" lIns="0" tIns="14605" rIns="0" bIns="0" rtlCol="0">
            <a:spAutoFit/>
          </a:bodyPr>
          <a:lstStyle/>
          <a:p>
            <a:pPr marL="12700">
              <a:lnSpc>
                <a:spcPct val="100000"/>
              </a:lnSpc>
              <a:spcBef>
                <a:spcPts val="115"/>
              </a:spcBef>
            </a:pPr>
            <a:r>
              <a:rPr sz="1650" spc="75" dirty="0">
                <a:solidFill>
                  <a:srgbClr val="585858"/>
                </a:solidFill>
                <a:latin typeface="Century Gothic"/>
                <a:cs typeface="Century Gothic"/>
              </a:rPr>
              <a:t>Sehr</a:t>
            </a:r>
            <a:r>
              <a:rPr sz="1650" spc="-35" dirty="0">
                <a:solidFill>
                  <a:srgbClr val="585858"/>
                </a:solidFill>
                <a:latin typeface="Century Gothic"/>
                <a:cs typeface="Century Gothic"/>
              </a:rPr>
              <a:t> </a:t>
            </a:r>
            <a:r>
              <a:rPr sz="1650" spc="50" dirty="0">
                <a:solidFill>
                  <a:srgbClr val="585858"/>
                </a:solidFill>
                <a:latin typeface="Century Gothic"/>
                <a:cs typeface="Century Gothic"/>
              </a:rPr>
              <a:t>gut</a:t>
            </a:r>
            <a:endParaRPr sz="1650">
              <a:latin typeface="Century Gothic"/>
              <a:cs typeface="Century Gothic"/>
            </a:endParaRPr>
          </a:p>
        </p:txBody>
      </p:sp>
      <p:sp>
        <p:nvSpPr>
          <p:cNvPr id="8" name="object 8"/>
          <p:cNvSpPr/>
          <p:nvPr/>
        </p:nvSpPr>
        <p:spPr>
          <a:xfrm>
            <a:off x="5306819" y="9059649"/>
            <a:ext cx="113664" cy="113664"/>
          </a:xfrm>
          <a:custGeom>
            <a:avLst/>
            <a:gdLst/>
            <a:ahLst/>
            <a:cxnLst/>
            <a:rect l="l" t="t" r="r" b="b"/>
            <a:pathLst>
              <a:path w="113664" h="113665">
                <a:moveTo>
                  <a:pt x="113071" y="0"/>
                </a:moveTo>
                <a:lnTo>
                  <a:pt x="0" y="0"/>
                </a:lnTo>
                <a:lnTo>
                  <a:pt x="0" y="113060"/>
                </a:lnTo>
                <a:lnTo>
                  <a:pt x="113071" y="113060"/>
                </a:lnTo>
                <a:lnTo>
                  <a:pt x="113071" y="0"/>
                </a:lnTo>
                <a:close/>
              </a:path>
            </a:pathLst>
          </a:custGeom>
          <a:solidFill>
            <a:srgbClr val="89ACAC"/>
          </a:solidFill>
        </p:spPr>
        <p:txBody>
          <a:bodyPr wrap="square" lIns="0" tIns="0" rIns="0" bIns="0" rtlCol="0"/>
          <a:lstStyle/>
          <a:p>
            <a:endParaRPr/>
          </a:p>
        </p:txBody>
      </p:sp>
      <p:sp>
        <p:nvSpPr>
          <p:cNvPr id="9" name="object 9"/>
          <p:cNvSpPr txBox="1"/>
          <p:nvPr/>
        </p:nvSpPr>
        <p:spPr>
          <a:xfrm>
            <a:off x="5462574" y="8961035"/>
            <a:ext cx="930910" cy="279400"/>
          </a:xfrm>
          <a:prstGeom prst="rect">
            <a:avLst/>
          </a:prstGeom>
        </p:spPr>
        <p:txBody>
          <a:bodyPr vert="horz" wrap="square" lIns="0" tIns="14605" rIns="0" bIns="0" rtlCol="0">
            <a:spAutoFit/>
          </a:bodyPr>
          <a:lstStyle/>
          <a:p>
            <a:pPr marL="12700">
              <a:lnSpc>
                <a:spcPct val="100000"/>
              </a:lnSpc>
              <a:spcBef>
                <a:spcPts val="115"/>
              </a:spcBef>
            </a:pPr>
            <a:r>
              <a:rPr sz="1650" spc="85" dirty="0">
                <a:solidFill>
                  <a:srgbClr val="585858"/>
                </a:solidFill>
                <a:latin typeface="Century Gothic"/>
                <a:cs typeface="Century Gothic"/>
              </a:rPr>
              <a:t>Eher</a:t>
            </a:r>
            <a:r>
              <a:rPr sz="1650" spc="-30" dirty="0">
                <a:solidFill>
                  <a:srgbClr val="585858"/>
                </a:solidFill>
                <a:latin typeface="Century Gothic"/>
                <a:cs typeface="Century Gothic"/>
              </a:rPr>
              <a:t> </a:t>
            </a:r>
            <a:r>
              <a:rPr sz="1650" spc="30" dirty="0">
                <a:solidFill>
                  <a:srgbClr val="585858"/>
                </a:solidFill>
                <a:latin typeface="Century Gothic"/>
                <a:cs typeface="Century Gothic"/>
              </a:rPr>
              <a:t>gut</a:t>
            </a:r>
            <a:endParaRPr sz="1650">
              <a:latin typeface="Century Gothic"/>
              <a:cs typeface="Century Gothic"/>
            </a:endParaRPr>
          </a:p>
        </p:txBody>
      </p:sp>
      <p:sp>
        <p:nvSpPr>
          <p:cNvPr id="10" name="object 10"/>
          <p:cNvSpPr/>
          <p:nvPr/>
        </p:nvSpPr>
        <p:spPr>
          <a:xfrm>
            <a:off x="6663676" y="9059649"/>
            <a:ext cx="113664" cy="113664"/>
          </a:xfrm>
          <a:custGeom>
            <a:avLst/>
            <a:gdLst/>
            <a:ahLst/>
            <a:cxnLst/>
            <a:rect l="l" t="t" r="r" b="b"/>
            <a:pathLst>
              <a:path w="113665" h="113665">
                <a:moveTo>
                  <a:pt x="113071" y="0"/>
                </a:moveTo>
                <a:lnTo>
                  <a:pt x="0" y="0"/>
                </a:lnTo>
                <a:lnTo>
                  <a:pt x="0" y="113060"/>
                </a:lnTo>
                <a:lnTo>
                  <a:pt x="113071" y="113060"/>
                </a:lnTo>
                <a:lnTo>
                  <a:pt x="113071" y="0"/>
                </a:lnTo>
                <a:close/>
              </a:path>
            </a:pathLst>
          </a:custGeom>
          <a:solidFill>
            <a:srgbClr val="F47B8D"/>
          </a:solidFill>
        </p:spPr>
        <p:txBody>
          <a:bodyPr wrap="square" lIns="0" tIns="0" rIns="0" bIns="0" rtlCol="0"/>
          <a:lstStyle/>
          <a:p>
            <a:endParaRPr/>
          </a:p>
        </p:txBody>
      </p:sp>
      <p:sp>
        <p:nvSpPr>
          <p:cNvPr id="11" name="object 11"/>
          <p:cNvSpPr txBox="1"/>
          <p:nvPr/>
        </p:nvSpPr>
        <p:spPr>
          <a:xfrm>
            <a:off x="6823619" y="8961035"/>
            <a:ext cx="1443355" cy="279400"/>
          </a:xfrm>
          <a:prstGeom prst="rect">
            <a:avLst/>
          </a:prstGeom>
        </p:spPr>
        <p:txBody>
          <a:bodyPr vert="horz" wrap="square" lIns="0" tIns="14605" rIns="0" bIns="0" rtlCol="0">
            <a:spAutoFit/>
          </a:bodyPr>
          <a:lstStyle/>
          <a:p>
            <a:pPr marL="12700">
              <a:lnSpc>
                <a:spcPct val="100000"/>
              </a:lnSpc>
              <a:spcBef>
                <a:spcPts val="115"/>
              </a:spcBef>
            </a:pPr>
            <a:r>
              <a:rPr sz="1650" spc="85" dirty="0">
                <a:solidFill>
                  <a:srgbClr val="585858"/>
                </a:solidFill>
                <a:latin typeface="Century Gothic"/>
                <a:cs typeface="Century Gothic"/>
              </a:rPr>
              <a:t>Eher</a:t>
            </a:r>
            <a:r>
              <a:rPr sz="1650" spc="-30" dirty="0">
                <a:solidFill>
                  <a:srgbClr val="585858"/>
                </a:solidFill>
                <a:latin typeface="Century Gothic"/>
                <a:cs typeface="Century Gothic"/>
              </a:rPr>
              <a:t> </a:t>
            </a:r>
            <a:r>
              <a:rPr sz="1650" spc="-10" dirty="0">
                <a:solidFill>
                  <a:srgbClr val="585858"/>
                </a:solidFill>
                <a:latin typeface="Century Gothic"/>
                <a:cs typeface="Century Gothic"/>
              </a:rPr>
              <a:t>schlecht</a:t>
            </a:r>
            <a:endParaRPr sz="1650">
              <a:latin typeface="Century Gothic"/>
              <a:cs typeface="Century Gothic"/>
            </a:endParaRPr>
          </a:p>
        </p:txBody>
      </p:sp>
      <p:sp>
        <p:nvSpPr>
          <p:cNvPr id="12" name="object 12"/>
          <p:cNvSpPr/>
          <p:nvPr/>
        </p:nvSpPr>
        <p:spPr>
          <a:xfrm>
            <a:off x="8533123" y="9059649"/>
            <a:ext cx="120650" cy="113664"/>
          </a:xfrm>
          <a:custGeom>
            <a:avLst/>
            <a:gdLst/>
            <a:ahLst/>
            <a:cxnLst/>
            <a:rect l="l" t="t" r="r" b="b"/>
            <a:pathLst>
              <a:path w="120650" h="113665">
                <a:moveTo>
                  <a:pt x="120609" y="0"/>
                </a:moveTo>
                <a:lnTo>
                  <a:pt x="0" y="0"/>
                </a:lnTo>
                <a:lnTo>
                  <a:pt x="0" y="113060"/>
                </a:lnTo>
                <a:lnTo>
                  <a:pt x="120609" y="113060"/>
                </a:lnTo>
                <a:lnTo>
                  <a:pt x="120609" y="0"/>
                </a:lnTo>
                <a:close/>
              </a:path>
            </a:pathLst>
          </a:custGeom>
          <a:solidFill>
            <a:srgbClr val="991250"/>
          </a:solidFill>
        </p:spPr>
        <p:txBody>
          <a:bodyPr wrap="square" lIns="0" tIns="0" rIns="0" bIns="0" rtlCol="0"/>
          <a:lstStyle/>
          <a:p>
            <a:endParaRPr/>
          </a:p>
        </p:txBody>
      </p:sp>
      <p:sp>
        <p:nvSpPr>
          <p:cNvPr id="13" name="object 13"/>
          <p:cNvSpPr txBox="1"/>
          <p:nvPr/>
        </p:nvSpPr>
        <p:spPr>
          <a:xfrm>
            <a:off x="8695894" y="8961035"/>
            <a:ext cx="1435735" cy="279400"/>
          </a:xfrm>
          <a:prstGeom prst="rect">
            <a:avLst/>
          </a:prstGeom>
        </p:spPr>
        <p:txBody>
          <a:bodyPr vert="horz" wrap="square" lIns="0" tIns="14605" rIns="0" bIns="0" rtlCol="0">
            <a:spAutoFit/>
          </a:bodyPr>
          <a:lstStyle/>
          <a:p>
            <a:pPr marL="12700">
              <a:lnSpc>
                <a:spcPct val="100000"/>
              </a:lnSpc>
              <a:spcBef>
                <a:spcPts val="115"/>
              </a:spcBef>
            </a:pPr>
            <a:r>
              <a:rPr sz="1650" spc="75" dirty="0">
                <a:solidFill>
                  <a:srgbClr val="585858"/>
                </a:solidFill>
                <a:latin typeface="Century Gothic"/>
                <a:cs typeface="Century Gothic"/>
              </a:rPr>
              <a:t>Sehr</a:t>
            </a:r>
            <a:r>
              <a:rPr sz="1650" spc="-40" dirty="0">
                <a:solidFill>
                  <a:srgbClr val="585858"/>
                </a:solidFill>
                <a:latin typeface="Century Gothic"/>
                <a:cs typeface="Century Gothic"/>
              </a:rPr>
              <a:t> </a:t>
            </a:r>
            <a:r>
              <a:rPr sz="1650" spc="-10" dirty="0">
                <a:solidFill>
                  <a:srgbClr val="585858"/>
                </a:solidFill>
                <a:latin typeface="Century Gothic"/>
                <a:cs typeface="Century Gothic"/>
              </a:rPr>
              <a:t>schlecht</a:t>
            </a:r>
            <a:endParaRPr sz="1650">
              <a:latin typeface="Century Gothic"/>
              <a:cs typeface="Century Gothic"/>
            </a:endParaRPr>
          </a:p>
        </p:txBody>
      </p:sp>
      <p:sp>
        <p:nvSpPr>
          <p:cNvPr id="17" name="object 17"/>
          <p:cNvSpPr txBox="1"/>
          <p:nvPr/>
        </p:nvSpPr>
        <p:spPr>
          <a:xfrm>
            <a:off x="1445816" y="9930907"/>
            <a:ext cx="6849745" cy="223520"/>
          </a:xfrm>
          <a:prstGeom prst="rect">
            <a:avLst/>
          </a:prstGeom>
        </p:spPr>
        <p:txBody>
          <a:bodyPr vert="horz" wrap="square" lIns="0" tIns="8890" rIns="0" bIns="0" rtlCol="0">
            <a:spAutoFit/>
          </a:bodyPr>
          <a:lstStyle/>
          <a:p>
            <a:pPr marL="12700">
              <a:lnSpc>
                <a:spcPct val="100000"/>
              </a:lnSpc>
              <a:spcBef>
                <a:spcPts val="70"/>
              </a:spcBef>
            </a:pPr>
            <a:r>
              <a:rPr sz="1300" dirty="0">
                <a:solidFill>
                  <a:srgbClr val="404040"/>
                </a:solidFill>
                <a:latin typeface="Century Gothic"/>
                <a:cs typeface="Century Gothic"/>
              </a:rPr>
              <a:t>In</a:t>
            </a:r>
            <a:r>
              <a:rPr sz="1300" spc="35" dirty="0">
                <a:solidFill>
                  <a:srgbClr val="404040"/>
                </a:solidFill>
                <a:latin typeface="Century Gothic"/>
                <a:cs typeface="Century Gothic"/>
              </a:rPr>
              <a:t> </a:t>
            </a:r>
            <a:r>
              <a:rPr sz="1300" dirty="0">
                <a:solidFill>
                  <a:srgbClr val="404040"/>
                </a:solidFill>
                <a:latin typeface="Century Gothic"/>
                <a:cs typeface="Century Gothic"/>
              </a:rPr>
              <a:t>%,</a:t>
            </a:r>
            <a:r>
              <a:rPr sz="1300" spc="5" dirty="0">
                <a:solidFill>
                  <a:srgbClr val="404040"/>
                </a:solidFill>
                <a:latin typeface="Century Gothic"/>
                <a:cs typeface="Century Gothic"/>
              </a:rPr>
              <a:t> </a:t>
            </a:r>
            <a:r>
              <a:rPr sz="1300" dirty="0">
                <a:solidFill>
                  <a:srgbClr val="404040"/>
                </a:solidFill>
                <a:latin typeface="Century Gothic"/>
                <a:cs typeface="Century Gothic"/>
              </a:rPr>
              <a:t>Einfachantwort-Matrix</a:t>
            </a:r>
            <a:r>
              <a:rPr sz="1300" spc="35" dirty="0">
                <a:solidFill>
                  <a:srgbClr val="404040"/>
                </a:solidFill>
                <a:latin typeface="Century Gothic"/>
                <a:cs typeface="Century Gothic"/>
              </a:rPr>
              <a:t> </a:t>
            </a:r>
            <a:r>
              <a:rPr sz="1300" dirty="0">
                <a:solidFill>
                  <a:srgbClr val="404040"/>
                </a:solidFill>
                <a:latin typeface="Century Gothic"/>
                <a:cs typeface="Century Gothic"/>
              </a:rPr>
              <a:t>|</a:t>
            </a:r>
            <a:r>
              <a:rPr sz="1300" spc="25" dirty="0">
                <a:solidFill>
                  <a:srgbClr val="404040"/>
                </a:solidFill>
                <a:latin typeface="Century Gothic"/>
                <a:cs typeface="Century Gothic"/>
              </a:rPr>
              <a:t> </a:t>
            </a:r>
            <a:r>
              <a:rPr sz="1300" dirty="0">
                <a:solidFill>
                  <a:srgbClr val="404040"/>
                </a:solidFill>
                <a:latin typeface="Century Gothic"/>
                <a:cs typeface="Century Gothic"/>
              </a:rPr>
              <a:t>n</a:t>
            </a:r>
            <a:r>
              <a:rPr sz="1300" spc="20" dirty="0">
                <a:solidFill>
                  <a:srgbClr val="404040"/>
                </a:solidFill>
                <a:latin typeface="Century Gothic"/>
                <a:cs typeface="Century Gothic"/>
              </a:rPr>
              <a:t> </a:t>
            </a:r>
            <a:r>
              <a:rPr sz="1300" dirty="0">
                <a:solidFill>
                  <a:srgbClr val="404040"/>
                </a:solidFill>
                <a:latin typeface="Century Gothic"/>
                <a:cs typeface="Century Gothic"/>
              </a:rPr>
              <a:t>(Inhalative</a:t>
            </a:r>
            <a:r>
              <a:rPr sz="1300" spc="45" dirty="0">
                <a:solidFill>
                  <a:srgbClr val="404040"/>
                </a:solidFill>
                <a:latin typeface="Century Gothic"/>
                <a:cs typeface="Century Gothic"/>
              </a:rPr>
              <a:t> </a:t>
            </a:r>
            <a:r>
              <a:rPr sz="1300" dirty="0">
                <a:solidFill>
                  <a:srgbClr val="404040"/>
                </a:solidFill>
                <a:latin typeface="Century Gothic"/>
                <a:cs typeface="Century Gothic"/>
              </a:rPr>
              <a:t>Therapie)=240</a:t>
            </a:r>
            <a:r>
              <a:rPr sz="1300" spc="-10" dirty="0">
                <a:solidFill>
                  <a:srgbClr val="404040"/>
                </a:solidFill>
                <a:latin typeface="Century Gothic"/>
                <a:cs typeface="Century Gothic"/>
              </a:rPr>
              <a:t> </a:t>
            </a:r>
            <a:r>
              <a:rPr sz="1300" dirty="0">
                <a:solidFill>
                  <a:srgbClr val="404040"/>
                </a:solidFill>
                <a:latin typeface="Century Gothic"/>
                <a:cs typeface="Century Gothic"/>
              </a:rPr>
              <a:t>|</a:t>
            </a:r>
            <a:r>
              <a:rPr sz="1300" spc="40" dirty="0">
                <a:solidFill>
                  <a:srgbClr val="404040"/>
                </a:solidFill>
                <a:latin typeface="Century Gothic"/>
                <a:cs typeface="Century Gothic"/>
              </a:rPr>
              <a:t> </a:t>
            </a:r>
            <a:r>
              <a:rPr sz="1300" dirty="0">
                <a:solidFill>
                  <a:srgbClr val="404040"/>
                </a:solidFill>
                <a:latin typeface="Century Gothic"/>
                <a:cs typeface="Century Gothic"/>
              </a:rPr>
              <a:t>n</a:t>
            </a:r>
            <a:r>
              <a:rPr sz="1300" spc="20" dirty="0">
                <a:solidFill>
                  <a:srgbClr val="404040"/>
                </a:solidFill>
                <a:latin typeface="Century Gothic"/>
                <a:cs typeface="Century Gothic"/>
              </a:rPr>
              <a:t> </a:t>
            </a:r>
            <a:r>
              <a:rPr sz="1300" spc="-10" dirty="0">
                <a:solidFill>
                  <a:srgbClr val="404040"/>
                </a:solidFill>
                <a:latin typeface="Century Gothic"/>
                <a:cs typeface="Century Gothic"/>
              </a:rPr>
              <a:t>(Biologikattherapie)=63</a:t>
            </a:r>
            <a:endParaRPr sz="1300">
              <a:latin typeface="Century Gothic"/>
              <a:cs typeface="Century Gothic"/>
            </a:endParaRPr>
          </a:p>
        </p:txBody>
      </p:sp>
      <p:sp>
        <p:nvSpPr>
          <p:cNvPr id="18" name="object 18"/>
          <p:cNvSpPr txBox="1"/>
          <p:nvPr/>
        </p:nvSpPr>
        <p:spPr>
          <a:xfrm>
            <a:off x="14427150" y="10255715"/>
            <a:ext cx="4286250" cy="196215"/>
          </a:xfrm>
          <a:prstGeom prst="rect">
            <a:avLst/>
          </a:prstGeom>
        </p:spPr>
        <p:txBody>
          <a:bodyPr vert="horz" wrap="square" lIns="0" tIns="12065" rIns="0" bIns="0" rtlCol="0">
            <a:spAutoFit/>
          </a:bodyPr>
          <a:lstStyle/>
          <a:p>
            <a:pPr marL="12700">
              <a:lnSpc>
                <a:spcPct val="100000"/>
              </a:lnSpc>
              <a:spcBef>
                <a:spcPts val="95"/>
              </a:spcBef>
            </a:pPr>
            <a:r>
              <a:rPr sz="1100" dirty="0">
                <a:latin typeface="Century Gothic"/>
                <a:cs typeface="Century Gothic"/>
              </a:rPr>
              <a:t>Signifikante</a:t>
            </a:r>
            <a:r>
              <a:rPr sz="1100" spc="180" dirty="0">
                <a:latin typeface="Century Gothic"/>
                <a:cs typeface="Century Gothic"/>
              </a:rPr>
              <a:t> </a:t>
            </a:r>
            <a:r>
              <a:rPr sz="1100" dirty="0">
                <a:latin typeface="Century Gothic"/>
                <a:cs typeface="Century Gothic"/>
              </a:rPr>
              <a:t>Unterschiede:</a:t>
            </a:r>
            <a:r>
              <a:rPr sz="1100" spc="170" dirty="0">
                <a:latin typeface="Century Gothic"/>
                <a:cs typeface="Century Gothic"/>
              </a:rPr>
              <a:t> </a:t>
            </a:r>
            <a:r>
              <a:rPr sz="1100" dirty="0">
                <a:solidFill>
                  <a:srgbClr val="008000"/>
                </a:solidFill>
                <a:latin typeface="Century Gothic"/>
                <a:cs typeface="Century Gothic"/>
              </a:rPr>
              <a:t>grün=sig.</a:t>
            </a:r>
            <a:r>
              <a:rPr sz="1100" spc="190" dirty="0">
                <a:solidFill>
                  <a:srgbClr val="008000"/>
                </a:solidFill>
                <a:latin typeface="Century Gothic"/>
                <a:cs typeface="Century Gothic"/>
              </a:rPr>
              <a:t> </a:t>
            </a:r>
            <a:r>
              <a:rPr sz="1100" dirty="0">
                <a:solidFill>
                  <a:srgbClr val="008000"/>
                </a:solidFill>
                <a:latin typeface="Century Gothic"/>
                <a:cs typeface="Century Gothic"/>
              </a:rPr>
              <a:t>höher</a:t>
            </a:r>
            <a:r>
              <a:rPr sz="1100" spc="150" dirty="0">
                <a:solidFill>
                  <a:srgbClr val="008000"/>
                </a:solidFill>
                <a:latin typeface="Century Gothic"/>
                <a:cs typeface="Century Gothic"/>
              </a:rPr>
              <a:t> </a:t>
            </a:r>
            <a:r>
              <a:rPr sz="1100" dirty="0">
                <a:latin typeface="Century Gothic"/>
                <a:cs typeface="Century Gothic"/>
              </a:rPr>
              <a:t>/</a:t>
            </a:r>
            <a:r>
              <a:rPr sz="1100" spc="175" dirty="0">
                <a:latin typeface="Century Gothic"/>
                <a:cs typeface="Century Gothic"/>
              </a:rPr>
              <a:t> </a:t>
            </a:r>
            <a:r>
              <a:rPr sz="1100" dirty="0">
                <a:solidFill>
                  <a:srgbClr val="FF0000"/>
                </a:solidFill>
                <a:latin typeface="Century Gothic"/>
                <a:cs typeface="Century Gothic"/>
              </a:rPr>
              <a:t>rot=sig.</a:t>
            </a:r>
            <a:r>
              <a:rPr sz="1100" spc="190" dirty="0">
                <a:solidFill>
                  <a:srgbClr val="FF0000"/>
                </a:solidFill>
                <a:latin typeface="Century Gothic"/>
                <a:cs typeface="Century Gothic"/>
              </a:rPr>
              <a:t> </a:t>
            </a:r>
            <a:r>
              <a:rPr sz="1100" spc="-10" dirty="0">
                <a:solidFill>
                  <a:srgbClr val="FF0000"/>
                </a:solidFill>
                <a:latin typeface="Century Gothic"/>
                <a:cs typeface="Century Gothic"/>
              </a:rPr>
              <a:t>niedriger</a:t>
            </a:r>
            <a:endParaRPr sz="1100">
              <a:latin typeface="Century Gothic"/>
              <a:cs typeface="Century Gothic"/>
            </a:endParaRPr>
          </a:p>
        </p:txBody>
      </p:sp>
      <p:graphicFrame>
        <p:nvGraphicFramePr>
          <p:cNvPr id="14" name="object 14"/>
          <p:cNvGraphicFramePr>
            <a:graphicFrameLocks noGrp="1"/>
          </p:cNvGraphicFramePr>
          <p:nvPr/>
        </p:nvGraphicFramePr>
        <p:xfrm>
          <a:off x="12950028" y="3212903"/>
          <a:ext cx="5764530" cy="5720715"/>
        </p:xfrm>
        <a:graphic>
          <a:graphicData uri="http://schemas.openxmlformats.org/drawingml/2006/table">
            <a:tbl>
              <a:tblPr firstRow="1" bandRow="1">
                <a:tableStyleId>{2D5ABB26-0587-4C30-8999-92F81FD0307C}</a:tableStyleId>
              </a:tblPr>
              <a:tblGrid>
                <a:gridCol w="2882265">
                  <a:extLst>
                    <a:ext uri="{9D8B030D-6E8A-4147-A177-3AD203B41FA5}">
                      <a16:colId xmlns:a16="http://schemas.microsoft.com/office/drawing/2014/main" val="20000"/>
                    </a:ext>
                  </a:extLst>
                </a:gridCol>
                <a:gridCol w="2882265">
                  <a:extLst>
                    <a:ext uri="{9D8B030D-6E8A-4147-A177-3AD203B41FA5}">
                      <a16:colId xmlns:a16="http://schemas.microsoft.com/office/drawing/2014/main" val="20001"/>
                    </a:ext>
                  </a:extLst>
                </a:gridCol>
              </a:tblGrid>
              <a:tr h="406400">
                <a:tc gridSpan="2">
                  <a:txBody>
                    <a:bodyPr/>
                    <a:lstStyle/>
                    <a:p>
                      <a:pPr marL="144780">
                        <a:lnSpc>
                          <a:spcPct val="100000"/>
                        </a:lnSpc>
                        <a:spcBef>
                          <a:spcPts val="434"/>
                        </a:spcBef>
                      </a:pPr>
                      <a:r>
                        <a:rPr sz="1950" b="1" dirty="0">
                          <a:solidFill>
                            <a:srgbClr val="FFFFFF"/>
                          </a:solidFill>
                          <a:latin typeface="Century Gothic"/>
                          <a:cs typeface="Century Gothic"/>
                        </a:rPr>
                        <a:t>TOP2-</a:t>
                      </a:r>
                      <a:r>
                        <a:rPr sz="1950" b="1" spc="55" dirty="0">
                          <a:solidFill>
                            <a:srgbClr val="FFFFFF"/>
                          </a:solidFill>
                          <a:latin typeface="Century Gothic"/>
                          <a:cs typeface="Century Gothic"/>
                        </a:rPr>
                        <a:t> </a:t>
                      </a:r>
                      <a:r>
                        <a:rPr sz="1950" b="1" dirty="0">
                          <a:solidFill>
                            <a:srgbClr val="FFFFFF"/>
                          </a:solidFill>
                          <a:latin typeface="Century Gothic"/>
                          <a:cs typeface="Century Gothic"/>
                        </a:rPr>
                        <a:t>Lungen-</a:t>
                      </a:r>
                      <a:r>
                        <a:rPr sz="1950" b="1" spc="60" dirty="0">
                          <a:solidFill>
                            <a:srgbClr val="FFFFFF"/>
                          </a:solidFill>
                          <a:latin typeface="Century Gothic"/>
                          <a:cs typeface="Century Gothic"/>
                        </a:rPr>
                        <a:t> </a:t>
                      </a:r>
                      <a:r>
                        <a:rPr sz="1950" b="1" dirty="0">
                          <a:solidFill>
                            <a:srgbClr val="FFFFFF"/>
                          </a:solidFill>
                          <a:latin typeface="Century Gothic"/>
                          <a:cs typeface="Century Gothic"/>
                        </a:rPr>
                        <a:t>oder</a:t>
                      </a:r>
                      <a:r>
                        <a:rPr sz="1950" b="1" spc="50" dirty="0">
                          <a:solidFill>
                            <a:srgbClr val="FFFFFF"/>
                          </a:solidFill>
                          <a:latin typeface="Century Gothic"/>
                          <a:cs typeface="Century Gothic"/>
                        </a:rPr>
                        <a:t> </a:t>
                      </a:r>
                      <a:r>
                        <a:rPr sz="1950" b="1" spc="-10" dirty="0">
                          <a:solidFill>
                            <a:srgbClr val="FFFFFF"/>
                          </a:solidFill>
                          <a:latin typeface="Century Gothic"/>
                          <a:cs typeface="Century Gothic"/>
                        </a:rPr>
                        <a:t>Atemwegserkrankungen</a:t>
                      </a:r>
                      <a:endParaRPr sz="1950">
                        <a:latin typeface="Century Gothic"/>
                        <a:cs typeface="Century Gothic"/>
                      </a:endParaRPr>
                    </a:p>
                  </a:txBody>
                  <a:tcPr marL="0" marR="0" marT="55244"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1C5864"/>
                    </a:solidFill>
                  </a:tcPr>
                </a:tc>
                <a:tc hMerge="1">
                  <a:txBody>
                    <a:bodyPr/>
                    <a:lstStyle/>
                    <a:p>
                      <a:endParaRPr/>
                    </a:p>
                  </a:txBody>
                  <a:tcPr marL="0" marR="0" marT="0" marB="0"/>
                </a:tc>
                <a:extLst>
                  <a:ext uri="{0D108BD9-81ED-4DB2-BD59-A6C34878D82A}">
                    <a16:rowId xmlns:a16="http://schemas.microsoft.com/office/drawing/2014/main" val="10000"/>
                  </a:ext>
                </a:extLst>
              </a:tr>
              <a:tr h="1160145">
                <a:tc>
                  <a:txBody>
                    <a:bodyPr/>
                    <a:lstStyle/>
                    <a:p>
                      <a:pPr>
                        <a:lnSpc>
                          <a:spcPct val="100000"/>
                        </a:lnSpc>
                        <a:spcBef>
                          <a:spcPts val="1650"/>
                        </a:spcBef>
                      </a:pPr>
                      <a:endParaRPr sz="1650">
                        <a:latin typeface="Times New Roman"/>
                        <a:cs typeface="Times New Roman"/>
                      </a:endParaRPr>
                    </a:p>
                    <a:p>
                      <a:pPr marL="12700" algn="ctr">
                        <a:lnSpc>
                          <a:spcPct val="100000"/>
                        </a:lnSpc>
                      </a:pPr>
                      <a:r>
                        <a:rPr sz="1650" b="1" spc="-10" dirty="0">
                          <a:latin typeface="Century Gothic"/>
                          <a:cs typeface="Century Gothic"/>
                        </a:rPr>
                        <a:t>Asthma</a:t>
                      </a:r>
                      <a:endParaRPr sz="1650">
                        <a:latin typeface="Century Gothic"/>
                        <a:cs typeface="Century Gothic"/>
                      </a:endParaRPr>
                    </a:p>
                  </a:txBody>
                  <a:tcPr marL="0" marR="0" marT="20955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CCD1D2"/>
                    </a:solidFill>
                  </a:tcPr>
                </a:tc>
                <a:tc>
                  <a:txBody>
                    <a:bodyPr/>
                    <a:lstStyle/>
                    <a:p>
                      <a:pPr>
                        <a:lnSpc>
                          <a:spcPct val="100000"/>
                        </a:lnSpc>
                        <a:spcBef>
                          <a:spcPts val="1650"/>
                        </a:spcBef>
                      </a:pPr>
                      <a:endParaRPr sz="1650">
                        <a:latin typeface="Times New Roman"/>
                        <a:cs typeface="Times New Roman"/>
                      </a:endParaRPr>
                    </a:p>
                    <a:p>
                      <a:pPr marL="16510" algn="ctr">
                        <a:lnSpc>
                          <a:spcPct val="100000"/>
                        </a:lnSpc>
                      </a:pPr>
                      <a:r>
                        <a:rPr sz="1650" b="1" spc="-20" dirty="0">
                          <a:latin typeface="Century Gothic"/>
                          <a:cs typeface="Century Gothic"/>
                        </a:rPr>
                        <a:t>COPD</a:t>
                      </a:r>
                      <a:endParaRPr sz="1650">
                        <a:latin typeface="Century Gothic"/>
                        <a:cs typeface="Century Gothic"/>
                      </a:endParaRPr>
                    </a:p>
                  </a:txBody>
                  <a:tcPr marL="0" marR="0" marT="20955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CCD1D2"/>
                    </a:solidFill>
                  </a:tcPr>
                </a:tc>
                <a:extLst>
                  <a:ext uri="{0D108BD9-81ED-4DB2-BD59-A6C34878D82A}">
                    <a16:rowId xmlns:a16="http://schemas.microsoft.com/office/drawing/2014/main" val="10001"/>
                  </a:ext>
                </a:extLst>
              </a:tr>
              <a:tr h="2077085">
                <a:tc>
                  <a:txBody>
                    <a:bodyPr/>
                    <a:lstStyle/>
                    <a:p>
                      <a:pPr>
                        <a:lnSpc>
                          <a:spcPct val="100000"/>
                        </a:lnSpc>
                      </a:pPr>
                      <a:endParaRPr sz="1650">
                        <a:latin typeface="Times New Roman"/>
                        <a:cs typeface="Times New Roman"/>
                      </a:endParaRPr>
                    </a:p>
                    <a:p>
                      <a:pPr>
                        <a:lnSpc>
                          <a:spcPct val="100000"/>
                        </a:lnSpc>
                      </a:pPr>
                      <a:endParaRPr sz="1650">
                        <a:latin typeface="Times New Roman"/>
                        <a:cs typeface="Times New Roman"/>
                      </a:endParaRPr>
                    </a:p>
                    <a:p>
                      <a:pPr>
                        <a:lnSpc>
                          <a:spcPct val="100000"/>
                        </a:lnSpc>
                        <a:spcBef>
                          <a:spcPts val="1505"/>
                        </a:spcBef>
                      </a:pPr>
                      <a:endParaRPr sz="1650">
                        <a:latin typeface="Times New Roman"/>
                        <a:cs typeface="Times New Roman"/>
                      </a:endParaRPr>
                    </a:p>
                    <a:p>
                      <a:pPr marL="13970" algn="ctr">
                        <a:lnSpc>
                          <a:spcPct val="100000"/>
                        </a:lnSpc>
                      </a:pPr>
                      <a:r>
                        <a:rPr sz="1650" spc="-20" dirty="0">
                          <a:solidFill>
                            <a:srgbClr val="008000"/>
                          </a:solidFill>
                          <a:latin typeface="Century Gothic"/>
                          <a:cs typeface="Century Gothic"/>
                        </a:rPr>
                        <a:t>98,9</a:t>
                      </a:r>
                      <a:endParaRPr sz="1650">
                        <a:latin typeface="Century Gothic"/>
                        <a:cs typeface="Century Gothic"/>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7EAEA"/>
                    </a:solidFill>
                  </a:tcPr>
                </a:tc>
                <a:tc>
                  <a:txBody>
                    <a:bodyPr/>
                    <a:lstStyle/>
                    <a:p>
                      <a:pPr>
                        <a:lnSpc>
                          <a:spcPct val="100000"/>
                        </a:lnSpc>
                      </a:pPr>
                      <a:endParaRPr sz="1650">
                        <a:latin typeface="Times New Roman"/>
                        <a:cs typeface="Times New Roman"/>
                      </a:endParaRPr>
                    </a:p>
                    <a:p>
                      <a:pPr>
                        <a:lnSpc>
                          <a:spcPct val="100000"/>
                        </a:lnSpc>
                      </a:pPr>
                      <a:endParaRPr sz="1650">
                        <a:latin typeface="Times New Roman"/>
                        <a:cs typeface="Times New Roman"/>
                      </a:endParaRPr>
                    </a:p>
                    <a:p>
                      <a:pPr>
                        <a:lnSpc>
                          <a:spcPct val="100000"/>
                        </a:lnSpc>
                        <a:spcBef>
                          <a:spcPts val="1505"/>
                        </a:spcBef>
                      </a:pPr>
                      <a:endParaRPr sz="1650">
                        <a:latin typeface="Times New Roman"/>
                        <a:cs typeface="Times New Roman"/>
                      </a:endParaRPr>
                    </a:p>
                    <a:p>
                      <a:pPr marL="16510" algn="ctr">
                        <a:lnSpc>
                          <a:spcPct val="100000"/>
                        </a:lnSpc>
                      </a:pPr>
                      <a:r>
                        <a:rPr sz="1650" spc="-20" dirty="0">
                          <a:latin typeface="Century Gothic"/>
                          <a:cs typeface="Century Gothic"/>
                        </a:rPr>
                        <a:t>94,4</a:t>
                      </a:r>
                      <a:endParaRPr sz="1650">
                        <a:latin typeface="Century Gothic"/>
                        <a:cs typeface="Century Gothic"/>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7EAEA"/>
                    </a:solidFill>
                  </a:tcPr>
                </a:tc>
                <a:extLst>
                  <a:ext uri="{0D108BD9-81ED-4DB2-BD59-A6C34878D82A}">
                    <a16:rowId xmlns:a16="http://schemas.microsoft.com/office/drawing/2014/main" val="10002"/>
                  </a:ext>
                </a:extLst>
              </a:tr>
              <a:tr h="2077085">
                <a:tc>
                  <a:txBody>
                    <a:bodyPr/>
                    <a:lstStyle/>
                    <a:p>
                      <a:pPr>
                        <a:lnSpc>
                          <a:spcPct val="100000"/>
                        </a:lnSpc>
                      </a:pPr>
                      <a:endParaRPr sz="1650">
                        <a:latin typeface="Times New Roman"/>
                        <a:cs typeface="Times New Roman"/>
                      </a:endParaRPr>
                    </a:p>
                    <a:p>
                      <a:pPr>
                        <a:lnSpc>
                          <a:spcPct val="100000"/>
                        </a:lnSpc>
                      </a:pPr>
                      <a:endParaRPr sz="1650">
                        <a:latin typeface="Times New Roman"/>
                        <a:cs typeface="Times New Roman"/>
                      </a:endParaRPr>
                    </a:p>
                    <a:p>
                      <a:pPr>
                        <a:lnSpc>
                          <a:spcPct val="100000"/>
                        </a:lnSpc>
                        <a:spcBef>
                          <a:spcPts val="1510"/>
                        </a:spcBef>
                      </a:pPr>
                      <a:endParaRPr sz="1650">
                        <a:latin typeface="Times New Roman"/>
                        <a:cs typeface="Times New Roman"/>
                      </a:endParaRPr>
                    </a:p>
                    <a:p>
                      <a:pPr marL="13970" algn="ctr">
                        <a:lnSpc>
                          <a:spcPct val="100000"/>
                        </a:lnSpc>
                        <a:spcBef>
                          <a:spcPts val="5"/>
                        </a:spcBef>
                      </a:pPr>
                      <a:r>
                        <a:rPr sz="1650" spc="-20" dirty="0">
                          <a:latin typeface="Century Gothic"/>
                          <a:cs typeface="Century Gothic"/>
                        </a:rPr>
                        <a:t>90,2</a:t>
                      </a:r>
                      <a:endParaRPr sz="1650">
                        <a:latin typeface="Century Gothic"/>
                        <a:cs typeface="Century Gothic"/>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CD1D2"/>
                    </a:solidFill>
                  </a:tcPr>
                </a:tc>
                <a:tc>
                  <a:txBody>
                    <a:bodyPr/>
                    <a:lstStyle/>
                    <a:p>
                      <a:pPr>
                        <a:lnSpc>
                          <a:spcPct val="100000"/>
                        </a:lnSpc>
                      </a:pPr>
                      <a:endParaRPr sz="1650">
                        <a:latin typeface="Times New Roman"/>
                        <a:cs typeface="Times New Roman"/>
                      </a:endParaRPr>
                    </a:p>
                    <a:p>
                      <a:pPr>
                        <a:lnSpc>
                          <a:spcPct val="100000"/>
                        </a:lnSpc>
                      </a:pPr>
                      <a:endParaRPr sz="1650">
                        <a:latin typeface="Times New Roman"/>
                        <a:cs typeface="Times New Roman"/>
                      </a:endParaRPr>
                    </a:p>
                    <a:p>
                      <a:pPr>
                        <a:lnSpc>
                          <a:spcPct val="100000"/>
                        </a:lnSpc>
                        <a:spcBef>
                          <a:spcPts val="1510"/>
                        </a:spcBef>
                      </a:pPr>
                      <a:endParaRPr sz="1650">
                        <a:latin typeface="Times New Roman"/>
                        <a:cs typeface="Times New Roman"/>
                      </a:endParaRPr>
                    </a:p>
                    <a:p>
                      <a:pPr marL="16510" algn="ctr">
                        <a:lnSpc>
                          <a:spcPct val="100000"/>
                        </a:lnSpc>
                        <a:spcBef>
                          <a:spcPts val="5"/>
                        </a:spcBef>
                      </a:pPr>
                      <a:r>
                        <a:rPr sz="1650" spc="-20" dirty="0">
                          <a:latin typeface="Century Gothic"/>
                          <a:cs typeface="Century Gothic"/>
                        </a:rPr>
                        <a:t>96,0</a:t>
                      </a:r>
                      <a:endParaRPr sz="1650">
                        <a:latin typeface="Century Gothic"/>
                        <a:cs typeface="Century Gothic"/>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CD1D2"/>
                    </a:solidFill>
                  </a:tcPr>
                </a:tc>
                <a:extLst>
                  <a:ext uri="{0D108BD9-81ED-4DB2-BD59-A6C34878D82A}">
                    <a16:rowId xmlns:a16="http://schemas.microsoft.com/office/drawing/2014/main" val="10003"/>
                  </a:ext>
                </a:extLst>
              </a:tr>
            </a:tbl>
          </a:graphicData>
        </a:graphic>
      </p:graphicFrame>
      <p:sp>
        <p:nvSpPr>
          <p:cNvPr id="15" name="object 15"/>
          <p:cNvSpPr txBox="1"/>
          <p:nvPr/>
        </p:nvSpPr>
        <p:spPr>
          <a:xfrm>
            <a:off x="1445816" y="2119062"/>
            <a:ext cx="9706610" cy="324485"/>
          </a:xfrm>
          <a:prstGeom prst="rect">
            <a:avLst/>
          </a:prstGeom>
        </p:spPr>
        <p:txBody>
          <a:bodyPr vert="horz" wrap="square" lIns="0" tIns="13970" rIns="0" bIns="0" rtlCol="0">
            <a:spAutoFit/>
          </a:bodyPr>
          <a:lstStyle/>
          <a:p>
            <a:pPr marL="12700">
              <a:lnSpc>
                <a:spcPct val="100000"/>
              </a:lnSpc>
              <a:spcBef>
                <a:spcPts val="110"/>
              </a:spcBef>
            </a:pPr>
            <a:r>
              <a:rPr sz="1950" dirty="0">
                <a:latin typeface="Century Gothic"/>
                <a:cs typeface="Century Gothic"/>
              </a:rPr>
              <a:t>Wie</a:t>
            </a:r>
            <a:r>
              <a:rPr sz="1950" spc="5" dirty="0">
                <a:latin typeface="Century Gothic"/>
                <a:cs typeface="Century Gothic"/>
              </a:rPr>
              <a:t> </a:t>
            </a:r>
            <a:r>
              <a:rPr sz="1950" dirty="0">
                <a:latin typeface="Century Gothic"/>
                <a:cs typeface="Century Gothic"/>
              </a:rPr>
              <a:t>gut</a:t>
            </a:r>
            <a:r>
              <a:rPr sz="1950" spc="75" dirty="0">
                <a:latin typeface="Century Gothic"/>
                <a:cs typeface="Century Gothic"/>
              </a:rPr>
              <a:t> </a:t>
            </a:r>
            <a:r>
              <a:rPr sz="1950" dirty="0">
                <a:latin typeface="Century Gothic"/>
                <a:cs typeface="Century Gothic"/>
              </a:rPr>
              <a:t>kommen</a:t>
            </a:r>
            <a:r>
              <a:rPr sz="1950" spc="90" dirty="0">
                <a:latin typeface="Century Gothic"/>
                <a:cs typeface="Century Gothic"/>
              </a:rPr>
              <a:t> </a:t>
            </a:r>
            <a:r>
              <a:rPr sz="1950" dirty="0">
                <a:latin typeface="Century Gothic"/>
                <a:cs typeface="Century Gothic"/>
              </a:rPr>
              <a:t>Sie</a:t>
            </a:r>
            <a:r>
              <a:rPr sz="1950" spc="65" dirty="0">
                <a:latin typeface="Century Gothic"/>
                <a:cs typeface="Century Gothic"/>
              </a:rPr>
              <a:t> </a:t>
            </a:r>
            <a:r>
              <a:rPr sz="1950" dirty="0">
                <a:latin typeface="Century Gothic"/>
                <a:cs typeface="Century Gothic"/>
              </a:rPr>
              <a:t>mit</a:t>
            </a:r>
            <a:r>
              <a:rPr sz="1950" spc="20" dirty="0">
                <a:latin typeface="Century Gothic"/>
                <a:cs typeface="Century Gothic"/>
              </a:rPr>
              <a:t> </a:t>
            </a:r>
            <a:r>
              <a:rPr sz="1950" dirty="0">
                <a:latin typeface="Century Gothic"/>
                <a:cs typeface="Century Gothic"/>
              </a:rPr>
              <a:t>der</a:t>
            </a:r>
            <a:r>
              <a:rPr sz="1950" spc="45" dirty="0">
                <a:latin typeface="Century Gothic"/>
                <a:cs typeface="Century Gothic"/>
              </a:rPr>
              <a:t> </a:t>
            </a:r>
            <a:r>
              <a:rPr sz="1950" dirty="0">
                <a:latin typeface="Century Gothic"/>
                <a:cs typeface="Century Gothic"/>
              </a:rPr>
              <a:t>Handhabung</a:t>
            </a:r>
            <a:r>
              <a:rPr sz="1950" spc="25" dirty="0">
                <a:latin typeface="Century Gothic"/>
                <a:cs typeface="Century Gothic"/>
              </a:rPr>
              <a:t> </a:t>
            </a:r>
            <a:r>
              <a:rPr sz="1950" dirty="0">
                <a:latin typeface="Century Gothic"/>
                <a:cs typeface="Century Gothic"/>
              </a:rPr>
              <a:t>der</a:t>
            </a:r>
            <a:r>
              <a:rPr sz="1950" spc="45" dirty="0">
                <a:latin typeface="Century Gothic"/>
                <a:cs typeface="Century Gothic"/>
              </a:rPr>
              <a:t> </a:t>
            </a:r>
            <a:r>
              <a:rPr sz="1950" dirty="0">
                <a:latin typeface="Century Gothic"/>
                <a:cs typeface="Century Gothic"/>
              </a:rPr>
              <a:t>jeweiligen</a:t>
            </a:r>
            <a:r>
              <a:rPr sz="1950" spc="20" dirty="0">
                <a:latin typeface="Century Gothic"/>
                <a:cs typeface="Century Gothic"/>
              </a:rPr>
              <a:t> </a:t>
            </a:r>
            <a:r>
              <a:rPr sz="1950" dirty="0">
                <a:latin typeface="Century Gothic"/>
                <a:cs typeface="Century Gothic"/>
              </a:rPr>
              <a:t>Therapieform</a:t>
            </a:r>
            <a:r>
              <a:rPr sz="1950" spc="45" dirty="0">
                <a:latin typeface="Century Gothic"/>
                <a:cs typeface="Century Gothic"/>
              </a:rPr>
              <a:t> </a:t>
            </a:r>
            <a:r>
              <a:rPr sz="1950" spc="-10" dirty="0">
                <a:latin typeface="Century Gothic"/>
                <a:cs typeface="Century Gothic"/>
              </a:rPr>
              <a:t>zurecht?</a:t>
            </a:r>
            <a:endParaRPr sz="1950">
              <a:latin typeface="Century Gothic"/>
              <a:cs typeface="Century Gothic"/>
            </a:endParaRPr>
          </a:p>
        </p:txBody>
      </p:sp>
      <p:sp>
        <p:nvSpPr>
          <p:cNvPr id="16" name="object 16"/>
          <p:cNvSpPr txBox="1"/>
          <p:nvPr/>
        </p:nvSpPr>
        <p:spPr>
          <a:xfrm>
            <a:off x="1445816" y="2793513"/>
            <a:ext cx="10652760" cy="224790"/>
          </a:xfrm>
          <a:prstGeom prst="rect">
            <a:avLst/>
          </a:prstGeom>
        </p:spPr>
        <p:txBody>
          <a:bodyPr vert="horz" wrap="square" lIns="0" tIns="13335" rIns="0" bIns="0" rtlCol="0">
            <a:spAutoFit/>
          </a:bodyPr>
          <a:lstStyle/>
          <a:p>
            <a:pPr marL="12700">
              <a:lnSpc>
                <a:spcPct val="100000"/>
              </a:lnSpc>
              <a:spcBef>
                <a:spcPts val="105"/>
              </a:spcBef>
            </a:pPr>
            <a:r>
              <a:rPr sz="1300" dirty="0">
                <a:latin typeface="Century Gothic"/>
                <a:cs typeface="Century Gothic"/>
              </a:rPr>
              <a:t>Frage</a:t>
            </a:r>
            <a:r>
              <a:rPr sz="1300" spc="-25" dirty="0">
                <a:latin typeface="Century Gothic"/>
                <a:cs typeface="Century Gothic"/>
              </a:rPr>
              <a:t> </a:t>
            </a:r>
            <a:r>
              <a:rPr sz="1300" dirty="0">
                <a:latin typeface="Century Gothic"/>
                <a:cs typeface="Century Gothic"/>
              </a:rPr>
              <a:t>wurde</a:t>
            </a:r>
            <a:r>
              <a:rPr sz="1300" spc="50" dirty="0">
                <a:latin typeface="Century Gothic"/>
                <a:cs typeface="Century Gothic"/>
              </a:rPr>
              <a:t> </a:t>
            </a:r>
            <a:r>
              <a:rPr sz="1300" dirty="0">
                <a:latin typeface="Century Gothic"/>
                <a:cs typeface="Century Gothic"/>
              </a:rPr>
              <a:t>nur</a:t>
            </a:r>
            <a:r>
              <a:rPr sz="1300" spc="-30" dirty="0">
                <a:latin typeface="Century Gothic"/>
                <a:cs typeface="Century Gothic"/>
              </a:rPr>
              <a:t> </a:t>
            </a:r>
            <a:r>
              <a:rPr sz="1300" dirty="0">
                <a:latin typeface="Century Gothic"/>
                <a:cs typeface="Century Gothic"/>
              </a:rPr>
              <a:t>Personen</a:t>
            </a:r>
            <a:r>
              <a:rPr sz="1300" spc="45" dirty="0">
                <a:latin typeface="Century Gothic"/>
                <a:cs typeface="Century Gothic"/>
              </a:rPr>
              <a:t> </a:t>
            </a:r>
            <a:r>
              <a:rPr sz="1300" dirty="0">
                <a:latin typeface="Century Gothic"/>
                <a:cs typeface="Century Gothic"/>
              </a:rPr>
              <a:t>gestellt,</a:t>
            </a:r>
            <a:r>
              <a:rPr sz="1300" spc="5" dirty="0">
                <a:latin typeface="Century Gothic"/>
                <a:cs typeface="Century Gothic"/>
              </a:rPr>
              <a:t> </a:t>
            </a:r>
            <a:r>
              <a:rPr sz="1300" dirty="0">
                <a:latin typeface="Century Gothic"/>
                <a:cs typeface="Century Gothic"/>
              </a:rPr>
              <a:t>die</a:t>
            </a:r>
            <a:r>
              <a:rPr sz="1300" spc="50" dirty="0">
                <a:latin typeface="Century Gothic"/>
                <a:cs typeface="Century Gothic"/>
              </a:rPr>
              <a:t> </a:t>
            </a:r>
            <a:r>
              <a:rPr sz="1300" dirty="0">
                <a:latin typeface="Century Gothic"/>
                <a:cs typeface="Century Gothic"/>
              </a:rPr>
              <a:t>aktuell</a:t>
            </a:r>
            <a:r>
              <a:rPr sz="1300" spc="-15" dirty="0">
                <a:latin typeface="Century Gothic"/>
                <a:cs typeface="Century Gothic"/>
              </a:rPr>
              <a:t> </a:t>
            </a:r>
            <a:r>
              <a:rPr sz="1300" dirty="0">
                <a:latin typeface="Century Gothic"/>
                <a:cs typeface="Century Gothic"/>
              </a:rPr>
              <a:t>eine</a:t>
            </a:r>
            <a:r>
              <a:rPr sz="1300" spc="-10" dirty="0">
                <a:latin typeface="Century Gothic"/>
                <a:cs typeface="Century Gothic"/>
              </a:rPr>
              <a:t> </a:t>
            </a:r>
            <a:r>
              <a:rPr sz="1300" dirty="0">
                <a:latin typeface="Century Gothic"/>
                <a:cs typeface="Century Gothic"/>
              </a:rPr>
              <a:t>Inhalative</a:t>
            </a:r>
            <a:r>
              <a:rPr sz="1300" spc="50" dirty="0">
                <a:latin typeface="Century Gothic"/>
                <a:cs typeface="Century Gothic"/>
              </a:rPr>
              <a:t> </a:t>
            </a:r>
            <a:r>
              <a:rPr sz="1300" dirty="0">
                <a:latin typeface="Century Gothic"/>
                <a:cs typeface="Century Gothic"/>
              </a:rPr>
              <a:t>Therapie,</a:t>
            </a:r>
            <a:r>
              <a:rPr sz="1300" spc="5" dirty="0">
                <a:latin typeface="Century Gothic"/>
                <a:cs typeface="Century Gothic"/>
              </a:rPr>
              <a:t> </a:t>
            </a:r>
            <a:r>
              <a:rPr sz="1300" dirty="0">
                <a:latin typeface="Century Gothic"/>
                <a:cs typeface="Century Gothic"/>
              </a:rPr>
              <a:t>eine</a:t>
            </a:r>
            <a:r>
              <a:rPr sz="1300" spc="75" dirty="0">
                <a:latin typeface="Century Gothic"/>
                <a:cs typeface="Century Gothic"/>
              </a:rPr>
              <a:t> </a:t>
            </a:r>
            <a:r>
              <a:rPr sz="1300" dirty="0">
                <a:latin typeface="Century Gothic"/>
                <a:cs typeface="Century Gothic"/>
              </a:rPr>
              <a:t>Biologikatherapie</a:t>
            </a:r>
            <a:r>
              <a:rPr sz="1300" spc="10" dirty="0">
                <a:latin typeface="Century Gothic"/>
                <a:cs typeface="Century Gothic"/>
              </a:rPr>
              <a:t> </a:t>
            </a:r>
            <a:r>
              <a:rPr sz="1300" dirty="0">
                <a:latin typeface="Century Gothic"/>
                <a:cs typeface="Century Gothic"/>
              </a:rPr>
              <a:t>oder</a:t>
            </a:r>
            <a:r>
              <a:rPr sz="1300" spc="30" dirty="0">
                <a:latin typeface="Century Gothic"/>
                <a:cs typeface="Century Gothic"/>
              </a:rPr>
              <a:t> </a:t>
            </a:r>
            <a:r>
              <a:rPr sz="1300" dirty="0">
                <a:latin typeface="Century Gothic"/>
                <a:cs typeface="Century Gothic"/>
              </a:rPr>
              <a:t>beide</a:t>
            </a:r>
            <a:r>
              <a:rPr sz="1300" spc="50" dirty="0">
                <a:latin typeface="Century Gothic"/>
                <a:cs typeface="Century Gothic"/>
              </a:rPr>
              <a:t> </a:t>
            </a:r>
            <a:r>
              <a:rPr sz="1300" dirty="0">
                <a:latin typeface="Century Gothic"/>
                <a:cs typeface="Century Gothic"/>
              </a:rPr>
              <a:t>Therapieformen</a:t>
            </a:r>
            <a:r>
              <a:rPr sz="1300" spc="50" dirty="0">
                <a:latin typeface="Century Gothic"/>
                <a:cs typeface="Century Gothic"/>
              </a:rPr>
              <a:t> </a:t>
            </a:r>
            <a:r>
              <a:rPr sz="1300" spc="-10" dirty="0">
                <a:latin typeface="Century Gothic"/>
                <a:cs typeface="Century Gothic"/>
              </a:rPr>
              <a:t>erhalten.</a:t>
            </a:r>
            <a:endParaRPr sz="1300">
              <a:latin typeface="Century Gothic"/>
              <a:cs typeface="Century Gothic"/>
            </a:endParaRPr>
          </a:p>
        </p:txBody>
      </p:sp>
      <p:sp>
        <p:nvSpPr>
          <p:cNvPr id="21" name="Textfeld 20">
            <a:extLst>
              <a:ext uri="{FF2B5EF4-FFF2-40B4-BE49-F238E27FC236}">
                <a16:creationId xmlns:a16="http://schemas.microsoft.com/office/drawing/2014/main" id="{FB9AE1BA-38DC-7782-7EE8-8DA465764FBC}"/>
              </a:ext>
            </a:extLst>
          </p:cNvPr>
          <p:cNvSpPr txBox="1"/>
          <p:nvPr/>
        </p:nvSpPr>
        <p:spPr>
          <a:xfrm>
            <a:off x="4833858" y="10393969"/>
            <a:ext cx="6193217" cy="646331"/>
          </a:xfrm>
          <a:prstGeom prst="rect">
            <a:avLst/>
          </a:prstGeom>
          <a:noFill/>
        </p:spPr>
        <p:txBody>
          <a:bodyPr wrap="square" rtlCol="0">
            <a:spAutoFit/>
          </a:bodyPr>
          <a:lstStyle/>
          <a:p>
            <a:r>
              <a:rPr lang="de-DE" dirty="0">
                <a:solidFill>
                  <a:srgbClr val="FF0000"/>
                </a:solidFill>
              </a:rPr>
              <a:t>Achtung</a:t>
            </a:r>
            <a:r>
              <a:rPr lang="de-DE" dirty="0"/>
              <a:t>: Biologikatherapie ist zum Zeitpunkt der Befragung für COPD nur eingeschränkt </a:t>
            </a:r>
            <a:r>
              <a:rPr lang="de-DE" dirty="0" err="1"/>
              <a:t>verschreibbar</a:t>
            </a:r>
            <a:r>
              <a:rPr lang="de-DE" dirty="0"/>
              <a:t>.</a:t>
            </a:r>
            <a:endParaRPr lang="de-AT"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descr="$PPTXTitle"/>
          <p:cNvSpPr txBox="1">
            <a:spLocks noGrp="1"/>
          </p:cNvSpPr>
          <p:nvPr>
            <p:ph type="title"/>
          </p:nvPr>
        </p:nvSpPr>
        <p:spPr>
          <a:xfrm>
            <a:off x="1445816" y="916003"/>
            <a:ext cx="15155544" cy="786130"/>
          </a:xfrm>
          <a:prstGeom prst="rect">
            <a:avLst/>
          </a:prstGeom>
        </p:spPr>
        <p:txBody>
          <a:bodyPr vert="horz" wrap="square" lIns="0" tIns="54610" rIns="0" bIns="0" rtlCol="0">
            <a:spAutoFit/>
          </a:bodyPr>
          <a:lstStyle/>
          <a:p>
            <a:pPr marL="12700" marR="5080">
              <a:lnSpc>
                <a:spcPts val="2850"/>
              </a:lnSpc>
              <a:spcBef>
                <a:spcPts val="430"/>
              </a:spcBef>
            </a:pPr>
            <a:r>
              <a:rPr dirty="0"/>
              <a:t>Etwa</a:t>
            </a:r>
            <a:r>
              <a:rPr spc="65" dirty="0"/>
              <a:t> </a:t>
            </a:r>
            <a:r>
              <a:rPr dirty="0"/>
              <a:t>die</a:t>
            </a:r>
            <a:r>
              <a:rPr spc="60" dirty="0"/>
              <a:t> </a:t>
            </a:r>
            <a:r>
              <a:rPr dirty="0"/>
              <a:t>Hälfte</a:t>
            </a:r>
            <a:r>
              <a:rPr spc="60" dirty="0"/>
              <a:t> </a:t>
            </a:r>
            <a:r>
              <a:rPr dirty="0"/>
              <a:t>der</a:t>
            </a:r>
            <a:r>
              <a:rPr spc="5" dirty="0"/>
              <a:t> </a:t>
            </a:r>
            <a:r>
              <a:rPr dirty="0"/>
              <a:t>Personen,</a:t>
            </a:r>
            <a:r>
              <a:rPr spc="50" dirty="0"/>
              <a:t> </a:t>
            </a:r>
            <a:r>
              <a:rPr dirty="0"/>
              <a:t>die</a:t>
            </a:r>
            <a:r>
              <a:rPr spc="65" dirty="0"/>
              <a:t> </a:t>
            </a:r>
            <a:r>
              <a:rPr dirty="0"/>
              <a:t>die</a:t>
            </a:r>
            <a:r>
              <a:rPr spc="60" dirty="0"/>
              <a:t> </a:t>
            </a:r>
            <a:r>
              <a:rPr dirty="0"/>
              <a:t>jeweilige</a:t>
            </a:r>
            <a:r>
              <a:rPr spc="55" dirty="0"/>
              <a:t> </a:t>
            </a:r>
            <a:r>
              <a:rPr dirty="0"/>
              <a:t>Therapieform</a:t>
            </a:r>
            <a:r>
              <a:rPr spc="100" dirty="0"/>
              <a:t> </a:t>
            </a:r>
            <a:r>
              <a:rPr dirty="0"/>
              <a:t>nutzen,</a:t>
            </a:r>
            <a:r>
              <a:rPr spc="50" dirty="0"/>
              <a:t> </a:t>
            </a:r>
            <a:r>
              <a:rPr dirty="0"/>
              <a:t>geben</a:t>
            </a:r>
            <a:r>
              <a:rPr spc="45" dirty="0"/>
              <a:t> </a:t>
            </a:r>
            <a:r>
              <a:rPr dirty="0"/>
              <a:t>an,</a:t>
            </a:r>
            <a:r>
              <a:rPr spc="50" dirty="0"/>
              <a:t> </a:t>
            </a:r>
            <a:r>
              <a:rPr dirty="0"/>
              <a:t>dass</a:t>
            </a:r>
            <a:r>
              <a:rPr spc="110" dirty="0"/>
              <a:t> </a:t>
            </a:r>
            <a:r>
              <a:rPr dirty="0"/>
              <a:t>sie</a:t>
            </a:r>
            <a:r>
              <a:rPr spc="60" dirty="0"/>
              <a:t> </a:t>
            </a:r>
            <a:r>
              <a:rPr dirty="0"/>
              <a:t>in</a:t>
            </a:r>
            <a:r>
              <a:rPr spc="105" dirty="0"/>
              <a:t> </a:t>
            </a:r>
            <a:r>
              <a:rPr spc="-25" dirty="0"/>
              <a:t>der </a:t>
            </a:r>
            <a:r>
              <a:rPr dirty="0"/>
              <a:t>Handhabung</a:t>
            </a:r>
            <a:r>
              <a:rPr spc="45" dirty="0"/>
              <a:t> </a:t>
            </a:r>
            <a:r>
              <a:rPr dirty="0"/>
              <a:t>der</a:t>
            </a:r>
            <a:r>
              <a:rPr spc="105" dirty="0"/>
              <a:t> </a:t>
            </a:r>
            <a:r>
              <a:rPr dirty="0"/>
              <a:t>jeweiligen</a:t>
            </a:r>
            <a:r>
              <a:rPr spc="75" dirty="0"/>
              <a:t> </a:t>
            </a:r>
            <a:r>
              <a:rPr dirty="0"/>
              <a:t>Therapieform</a:t>
            </a:r>
            <a:r>
              <a:rPr spc="85" dirty="0"/>
              <a:t> </a:t>
            </a:r>
            <a:r>
              <a:rPr dirty="0"/>
              <a:t>sehr</a:t>
            </a:r>
            <a:r>
              <a:rPr spc="105" dirty="0"/>
              <a:t> </a:t>
            </a:r>
            <a:r>
              <a:rPr dirty="0"/>
              <a:t>gut</a:t>
            </a:r>
            <a:r>
              <a:rPr spc="100" dirty="0"/>
              <a:t> </a:t>
            </a:r>
            <a:r>
              <a:rPr dirty="0"/>
              <a:t>geschult</a:t>
            </a:r>
            <a:r>
              <a:rPr spc="95" dirty="0"/>
              <a:t> </a:t>
            </a:r>
            <a:r>
              <a:rPr spc="-10" dirty="0"/>
              <a:t>wurden.</a:t>
            </a:r>
          </a:p>
        </p:txBody>
      </p:sp>
      <p:graphicFrame>
        <p:nvGraphicFramePr>
          <p:cNvPr id="3" name="object 3"/>
          <p:cNvGraphicFramePr>
            <a:graphicFrameLocks noGrp="1"/>
          </p:cNvGraphicFramePr>
          <p:nvPr/>
        </p:nvGraphicFramePr>
        <p:xfrm>
          <a:off x="3618127" y="4616455"/>
          <a:ext cx="8877294" cy="4226560"/>
        </p:xfrm>
        <a:graphic>
          <a:graphicData uri="http://schemas.openxmlformats.org/drawingml/2006/table">
            <a:tbl>
              <a:tblPr firstRow="1" bandRow="1">
                <a:tableStyleId>{2D5ABB26-0587-4C30-8999-92F81FD0307C}</a:tableStyleId>
              </a:tblPr>
              <a:tblGrid>
                <a:gridCol w="889635">
                  <a:extLst>
                    <a:ext uri="{9D8B030D-6E8A-4147-A177-3AD203B41FA5}">
                      <a16:colId xmlns:a16="http://schemas.microsoft.com/office/drawing/2014/main" val="20000"/>
                    </a:ext>
                  </a:extLst>
                </a:gridCol>
                <a:gridCol w="889635">
                  <a:extLst>
                    <a:ext uri="{9D8B030D-6E8A-4147-A177-3AD203B41FA5}">
                      <a16:colId xmlns:a16="http://schemas.microsoft.com/office/drawing/2014/main" val="20001"/>
                    </a:ext>
                  </a:extLst>
                </a:gridCol>
                <a:gridCol w="889634">
                  <a:extLst>
                    <a:ext uri="{9D8B030D-6E8A-4147-A177-3AD203B41FA5}">
                      <a16:colId xmlns:a16="http://schemas.microsoft.com/office/drawing/2014/main" val="20002"/>
                    </a:ext>
                  </a:extLst>
                </a:gridCol>
                <a:gridCol w="882014">
                  <a:extLst>
                    <a:ext uri="{9D8B030D-6E8A-4147-A177-3AD203B41FA5}">
                      <a16:colId xmlns:a16="http://schemas.microsoft.com/office/drawing/2014/main" val="20003"/>
                    </a:ext>
                  </a:extLst>
                </a:gridCol>
                <a:gridCol w="681989">
                  <a:extLst>
                    <a:ext uri="{9D8B030D-6E8A-4147-A177-3AD203B41FA5}">
                      <a16:colId xmlns:a16="http://schemas.microsoft.com/office/drawing/2014/main" val="20004"/>
                    </a:ext>
                  </a:extLst>
                </a:gridCol>
                <a:gridCol w="207010">
                  <a:extLst>
                    <a:ext uri="{9D8B030D-6E8A-4147-A177-3AD203B41FA5}">
                      <a16:colId xmlns:a16="http://schemas.microsoft.com/office/drawing/2014/main" val="20005"/>
                    </a:ext>
                  </a:extLst>
                </a:gridCol>
                <a:gridCol w="78739">
                  <a:extLst>
                    <a:ext uri="{9D8B030D-6E8A-4147-A177-3AD203B41FA5}">
                      <a16:colId xmlns:a16="http://schemas.microsoft.com/office/drawing/2014/main" val="20006"/>
                    </a:ext>
                  </a:extLst>
                </a:gridCol>
                <a:gridCol w="810260">
                  <a:extLst>
                    <a:ext uri="{9D8B030D-6E8A-4147-A177-3AD203B41FA5}">
                      <a16:colId xmlns:a16="http://schemas.microsoft.com/office/drawing/2014/main" val="20007"/>
                    </a:ext>
                  </a:extLst>
                </a:gridCol>
                <a:gridCol w="889000">
                  <a:extLst>
                    <a:ext uri="{9D8B030D-6E8A-4147-A177-3AD203B41FA5}">
                      <a16:colId xmlns:a16="http://schemas.microsoft.com/office/drawing/2014/main" val="20008"/>
                    </a:ext>
                  </a:extLst>
                </a:gridCol>
                <a:gridCol w="888999">
                  <a:extLst>
                    <a:ext uri="{9D8B030D-6E8A-4147-A177-3AD203B41FA5}">
                      <a16:colId xmlns:a16="http://schemas.microsoft.com/office/drawing/2014/main" val="20009"/>
                    </a:ext>
                  </a:extLst>
                </a:gridCol>
                <a:gridCol w="643890">
                  <a:extLst>
                    <a:ext uri="{9D8B030D-6E8A-4147-A177-3AD203B41FA5}">
                      <a16:colId xmlns:a16="http://schemas.microsoft.com/office/drawing/2014/main" val="20010"/>
                    </a:ext>
                  </a:extLst>
                </a:gridCol>
                <a:gridCol w="237490">
                  <a:extLst>
                    <a:ext uri="{9D8B030D-6E8A-4147-A177-3AD203B41FA5}">
                      <a16:colId xmlns:a16="http://schemas.microsoft.com/office/drawing/2014/main" val="20011"/>
                    </a:ext>
                  </a:extLst>
                </a:gridCol>
                <a:gridCol w="779779">
                  <a:extLst>
                    <a:ext uri="{9D8B030D-6E8A-4147-A177-3AD203B41FA5}">
                      <a16:colId xmlns:a16="http://schemas.microsoft.com/office/drawing/2014/main" val="20012"/>
                    </a:ext>
                  </a:extLst>
                </a:gridCol>
                <a:gridCol w="109220">
                  <a:extLst>
                    <a:ext uri="{9D8B030D-6E8A-4147-A177-3AD203B41FA5}">
                      <a16:colId xmlns:a16="http://schemas.microsoft.com/office/drawing/2014/main" val="20013"/>
                    </a:ext>
                  </a:extLst>
                </a:gridCol>
              </a:tblGrid>
              <a:tr h="350520">
                <a:tc>
                  <a:txBody>
                    <a:bodyPr/>
                    <a:lstStyle/>
                    <a:p>
                      <a:pPr>
                        <a:lnSpc>
                          <a:spcPct val="100000"/>
                        </a:lnSpc>
                      </a:pPr>
                      <a:endParaRPr sz="1700">
                        <a:latin typeface="Times New Roman"/>
                        <a:cs typeface="Times New Roman"/>
                      </a:endParaRPr>
                    </a:p>
                  </a:txBody>
                  <a:tcPr marL="0" marR="0" marT="0" marB="0">
                    <a:lnL w="9525">
                      <a:solidFill>
                        <a:srgbClr val="D9D9D9"/>
                      </a:solidFill>
                      <a:prstDash val="solid"/>
                    </a:lnL>
                    <a:lnR w="9525">
                      <a:solidFill>
                        <a:srgbClr val="D9D9D9"/>
                      </a:solidFill>
                      <a:prstDash val="solid"/>
                    </a:lnR>
                  </a:tcPr>
                </a:tc>
                <a:tc>
                  <a:txBody>
                    <a:bodyPr/>
                    <a:lstStyle/>
                    <a:p>
                      <a:pPr>
                        <a:lnSpc>
                          <a:spcPct val="100000"/>
                        </a:lnSpc>
                      </a:pPr>
                      <a:endParaRPr sz="1700">
                        <a:latin typeface="Times New Roman"/>
                        <a:cs typeface="Times New Roman"/>
                      </a:endParaRPr>
                    </a:p>
                  </a:txBody>
                  <a:tcPr marL="0" marR="0" marT="0" marB="0">
                    <a:lnL w="9525">
                      <a:solidFill>
                        <a:srgbClr val="D9D9D9"/>
                      </a:solidFill>
                      <a:prstDash val="solid"/>
                    </a:lnL>
                    <a:lnR w="9525">
                      <a:solidFill>
                        <a:srgbClr val="D9D9D9"/>
                      </a:solidFill>
                      <a:prstDash val="solid"/>
                    </a:lnR>
                  </a:tcPr>
                </a:tc>
                <a:tc>
                  <a:txBody>
                    <a:bodyPr/>
                    <a:lstStyle/>
                    <a:p>
                      <a:pPr>
                        <a:lnSpc>
                          <a:spcPct val="100000"/>
                        </a:lnSpc>
                      </a:pPr>
                      <a:endParaRPr sz="1700">
                        <a:latin typeface="Times New Roman"/>
                        <a:cs typeface="Times New Roman"/>
                      </a:endParaRPr>
                    </a:p>
                  </a:txBody>
                  <a:tcPr marL="0" marR="0" marT="0" marB="0">
                    <a:lnL w="9525">
                      <a:solidFill>
                        <a:srgbClr val="D9D9D9"/>
                      </a:solidFill>
                      <a:prstDash val="solid"/>
                    </a:lnL>
                    <a:lnR w="9525">
                      <a:solidFill>
                        <a:srgbClr val="D9D9D9"/>
                      </a:solidFill>
                      <a:prstDash val="solid"/>
                    </a:lnR>
                  </a:tcPr>
                </a:tc>
                <a:tc>
                  <a:txBody>
                    <a:bodyPr/>
                    <a:lstStyle/>
                    <a:p>
                      <a:pPr>
                        <a:lnSpc>
                          <a:spcPct val="100000"/>
                        </a:lnSpc>
                      </a:pPr>
                      <a:endParaRPr sz="1700">
                        <a:latin typeface="Times New Roman"/>
                        <a:cs typeface="Times New Roman"/>
                      </a:endParaRPr>
                    </a:p>
                  </a:txBody>
                  <a:tcPr marL="0" marR="0" marT="0" marB="0">
                    <a:lnL w="9525">
                      <a:solidFill>
                        <a:srgbClr val="D9D9D9"/>
                      </a:solidFill>
                      <a:prstDash val="solid"/>
                    </a:lnL>
                    <a:lnR w="9525">
                      <a:solidFill>
                        <a:srgbClr val="D9D9D9"/>
                      </a:solidFill>
                      <a:prstDash val="solid"/>
                    </a:lnR>
                  </a:tcPr>
                </a:tc>
                <a:tc gridSpan="2">
                  <a:txBody>
                    <a:bodyPr/>
                    <a:lstStyle/>
                    <a:p>
                      <a:pPr>
                        <a:lnSpc>
                          <a:spcPct val="100000"/>
                        </a:lnSpc>
                      </a:pPr>
                      <a:endParaRPr sz="1700">
                        <a:latin typeface="Times New Roman"/>
                        <a:cs typeface="Times New Roman"/>
                      </a:endParaRPr>
                    </a:p>
                  </a:txBody>
                  <a:tcPr marL="0" marR="0" marT="0" marB="0">
                    <a:lnL w="9525">
                      <a:solidFill>
                        <a:srgbClr val="D9D9D9"/>
                      </a:solidFill>
                      <a:prstDash val="solid"/>
                    </a:lnL>
                    <a:lnR w="9525">
                      <a:solidFill>
                        <a:srgbClr val="D9D9D9"/>
                      </a:solidFill>
                      <a:prstDash val="solid"/>
                    </a:lnR>
                  </a:tcPr>
                </a:tc>
                <a:tc hMerge="1">
                  <a:txBody>
                    <a:bodyPr/>
                    <a:lstStyle/>
                    <a:p>
                      <a:endParaRPr/>
                    </a:p>
                  </a:txBody>
                  <a:tcPr marL="0" marR="0" marT="0" marB="0"/>
                </a:tc>
                <a:tc gridSpan="2">
                  <a:txBody>
                    <a:bodyPr/>
                    <a:lstStyle/>
                    <a:p>
                      <a:pPr>
                        <a:lnSpc>
                          <a:spcPct val="100000"/>
                        </a:lnSpc>
                      </a:pPr>
                      <a:endParaRPr sz="1700">
                        <a:latin typeface="Times New Roman"/>
                        <a:cs typeface="Times New Roman"/>
                      </a:endParaRPr>
                    </a:p>
                  </a:txBody>
                  <a:tcPr marL="0" marR="0" marT="0" marB="0">
                    <a:lnL w="9525">
                      <a:solidFill>
                        <a:srgbClr val="D9D9D9"/>
                      </a:solidFill>
                      <a:prstDash val="solid"/>
                    </a:lnL>
                    <a:lnR w="9525">
                      <a:solidFill>
                        <a:srgbClr val="D9D9D9"/>
                      </a:solidFill>
                      <a:prstDash val="solid"/>
                    </a:lnR>
                  </a:tcPr>
                </a:tc>
                <a:tc hMerge="1">
                  <a:txBody>
                    <a:bodyPr/>
                    <a:lstStyle/>
                    <a:p>
                      <a:endParaRPr/>
                    </a:p>
                  </a:txBody>
                  <a:tcPr marL="0" marR="0" marT="0" marB="0"/>
                </a:tc>
                <a:tc>
                  <a:txBody>
                    <a:bodyPr/>
                    <a:lstStyle/>
                    <a:p>
                      <a:pPr>
                        <a:lnSpc>
                          <a:spcPct val="100000"/>
                        </a:lnSpc>
                      </a:pPr>
                      <a:endParaRPr sz="1700">
                        <a:latin typeface="Times New Roman"/>
                        <a:cs typeface="Times New Roman"/>
                      </a:endParaRPr>
                    </a:p>
                  </a:txBody>
                  <a:tcPr marL="0" marR="0" marT="0" marB="0">
                    <a:lnL w="9525">
                      <a:solidFill>
                        <a:srgbClr val="D9D9D9"/>
                      </a:solidFill>
                      <a:prstDash val="solid"/>
                    </a:lnL>
                    <a:lnR w="9525">
                      <a:solidFill>
                        <a:srgbClr val="D9D9D9"/>
                      </a:solidFill>
                      <a:prstDash val="solid"/>
                    </a:lnR>
                  </a:tcPr>
                </a:tc>
                <a:tc>
                  <a:txBody>
                    <a:bodyPr/>
                    <a:lstStyle/>
                    <a:p>
                      <a:pPr>
                        <a:lnSpc>
                          <a:spcPct val="100000"/>
                        </a:lnSpc>
                      </a:pPr>
                      <a:endParaRPr sz="1700">
                        <a:latin typeface="Times New Roman"/>
                        <a:cs typeface="Times New Roman"/>
                      </a:endParaRPr>
                    </a:p>
                  </a:txBody>
                  <a:tcPr marL="0" marR="0" marT="0" marB="0">
                    <a:lnL w="9525">
                      <a:solidFill>
                        <a:srgbClr val="D9D9D9"/>
                      </a:solidFill>
                      <a:prstDash val="solid"/>
                    </a:lnL>
                    <a:lnR w="9525">
                      <a:solidFill>
                        <a:srgbClr val="D9D9D9"/>
                      </a:solidFill>
                      <a:prstDash val="solid"/>
                    </a:lnR>
                  </a:tcPr>
                </a:tc>
                <a:tc gridSpan="2">
                  <a:txBody>
                    <a:bodyPr/>
                    <a:lstStyle/>
                    <a:p>
                      <a:pPr>
                        <a:lnSpc>
                          <a:spcPct val="100000"/>
                        </a:lnSpc>
                      </a:pPr>
                      <a:endParaRPr sz="1700">
                        <a:latin typeface="Times New Roman"/>
                        <a:cs typeface="Times New Roman"/>
                      </a:endParaRPr>
                    </a:p>
                  </a:txBody>
                  <a:tcPr marL="0" marR="0" marT="0" marB="0">
                    <a:lnL w="9525">
                      <a:solidFill>
                        <a:srgbClr val="D9D9D9"/>
                      </a:solidFill>
                      <a:prstDash val="solid"/>
                    </a:lnL>
                    <a:lnR w="9525">
                      <a:solidFill>
                        <a:srgbClr val="D9D9D9"/>
                      </a:solidFill>
                      <a:prstDash val="solid"/>
                    </a:lnR>
                  </a:tcPr>
                </a:tc>
                <a:tc hMerge="1">
                  <a:txBody>
                    <a:bodyPr/>
                    <a:lstStyle/>
                    <a:p>
                      <a:endParaRPr/>
                    </a:p>
                  </a:txBody>
                  <a:tcPr marL="0" marR="0" marT="0" marB="0"/>
                </a:tc>
                <a:tc gridSpan="2">
                  <a:txBody>
                    <a:bodyPr/>
                    <a:lstStyle/>
                    <a:p>
                      <a:pPr>
                        <a:lnSpc>
                          <a:spcPct val="100000"/>
                        </a:lnSpc>
                      </a:pPr>
                      <a:endParaRPr sz="1700">
                        <a:latin typeface="Times New Roman"/>
                        <a:cs typeface="Times New Roman"/>
                      </a:endParaRPr>
                    </a:p>
                  </a:txBody>
                  <a:tcPr marL="0" marR="0" marT="0" marB="0">
                    <a:lnL w="9525">
                      <a:solidFill>
                        <a:srgbClr val="D9D9D9"/>
                      </a:solidFill>
                      <a:prstDash val="solid"/>
                    </a:lnL>
                    <a:lnR w="9525">
                      <a:solidFill>
                        <a:srgbClr val="D9D9D9"/>
                      </a:solidFill>
                      <a:prstDash val="solid"/>
                    </a:lnR>
                  </a:tcPr>
                </a:tc>
                <a:tc hMerge="1">
                  <a:txBody>
                    <a:bodyPr/>
                    <a:lstStyle/>
                    <a:p>
                      <a:endParaRPr/>
                    </a:p>
                  </a:txBody>
                  <a:tcPr marL="0" marR="0" marT="0" marB="0"/>
                </a:tc>
                <a:extLst>
                  <a:ext uri="{0D108BD9-81ED-4DB2-BD59-A6C34878D82A}">
                    <a16:rowId xmlns:a16="http://schemas.microsoft.com/office/drawing/2014/main" val="10000"/>
                  </a:ext>
                </a:extLst>
              </a:tr>
              <a:tr h="1409065">
                <a:tc gridSpan="7">
                  <a:txBody>
                    <a:bodyPr/>
                    <a:lstStyle/>
                    <a:p>
                      <a:pPr>
                        <a:lnSpc>
                          <a:spcPct val="100000"/>
                        </a:lnSpc>
                      </a:pPr>
                      <a:endParaRPr sz="1650">
                        <a:latin typeface="Times New Roman"/>
                        <a:cs typeface="Times New Roman"/>
                      </a:endParaRPr>
                    </a:p>
                    <a:p>
                      <a:pPr>
                        <a:lnSpc>
                          <a:spcPct val="100000"/>
                        </a:lnSpc>
                        <a:spcBef>
                          <a:spcPts val="745"/>
                        </a:spcBef>
                      </a:pPr>
                      <a:endParaRPr sz="1650">
                        <a:latin typeface="Times New Roman"/>
                        <a:cs typeface="Times New Roman"/>
                      </a:endParaRPr>
                    </a:p>
                    <a:p>
                      <a:pPr marL="10795" algn="ctr">
                        <a:lnSpc>
                          <a:spcPct val="100000"/>
                        </a:lnSpc>
                      </a:pPr>
                      <a:r>
                        <a:rPr sz="1650" spc="-25" dirty="0">
                          <a:solidFill>
                            <a:srgbClr val="FFFFFF"/>
                          </a:solidFill>
                          <a:latin typeface="Century Gothic"/>
                          <a:cs typeface="Century Gothic"/>
                        </a:rPr>
                        <a:t>51</a:t>
                      </a:r>
                      <a:endParaRPr sz="1650">
                        <a:latin typeface="Century Gothic"/>
                        <a:cs typeface="Century Gothic"/>
                      </a:endParaRPr>
                    </a:p>
                  </a:txBody>
                  <a:tcPr marL="0" marR="0" marT="0" marB="0">
                    <a:lnL w="9525">
                      <a:solidFill>
                        <a:srgbClr val="D9D9D9"/>
                      </a:solidFill>
                      <a:prstDash val="solid"/>
                    </a:lnL>
                    <a:solidFill>
                      <a:srgbClr val="1C5864"/>
                    </a:solidFill>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gridSpan="5">
                  <a:txBody>
                    <a:bodyPr/>
                    <a:lstStyle/>
                    <a:p>
                      <a:pPr>
                        <a:lnSpc>
                          <a:spcPct val="100000"/>
                        </a:lnSpc>
                      </a:pPr>
                      <a:endParaRPr sz="1650">
                        <a:latin typeface="Times New Roman"/>
                        <a:cs typeface="Times New Roman"/>
                      </a:endParaRPr>
                    </a:p>
                    <a:p>
                      <a:pPr>
                        <a:lnSpc>
                          <a:spcPct val="100000"/>
                        </a:lnSpc>
                        <a:spcBef>
                          <a:spcPts val="745"/>
                        </a:spcBef>
                      </a:pPr>
                      <a:endParaRPr sz="1650">
                        <a:latin typeface="Times New Roman"/>
                        <a:cs typeface="Times New Roman"/>
                      </a:endParaRPr>
                    </a:p>
                    <a:p>
                      <a:pPr marR="14604" algn="ctr">
                        <a:lnSpc>
                          <a:spcPct val="100000"/>
                        </a:lnSpc>
                      </a:pPr>
                      <a:r>
                        <a:rPr sz="1650" spc="40" dirty="0">
                          <a:solidFill>
                            <a:srgbClr val="FFFFFF"/>
                          </a:solidFill>
                          <a:latin typeface="Century Gothic"/>
                          <a:cs typeface="Century Gothic"/>
                        </a:rPr>
                        <a:t>39</a:t>
                      </a:r>
                      <a:endParaRPr sz="1650">
                        <a:latin typeface="Century Gothic"/>
                        <a:cs typeface="Century Gothic"/>
                      </a:endParaRPr>
                    </a:p>
                  </a:txBody>
                  <a:tcPr marL="0" marR="0" marT="0" marB="0">
                    <a:solidFill>
                      <a:srgbClr val="89ACAC"/>
                    </a:solidFill>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a:txBody>
                    <a:bodyPr/>
                    <a:lstStyle/>
                    <a:p>
                      <a:pPr>
                        <a:lnSpc>
                          <a:spcPct val="100000"/>
                        </a:lnSpc>
                      </a:pPr>
                      <a:endParaRPr sz="1650">
                        <a:latin typeface="Times New Roman"/>
                        <a:cs typeface="Times New Roman"/>
                      </a:endParaRPr>
                    </a:p>
                    <a:p>
                      <a:pPr>
                        <a:lnSpc>
                          <a:spcPct val="100000"/>
                        </a:lnSpc>
                        <a:spcBef>
                          <a:spcPts val="745"/>
                        </a:spcBef>
                      </a:pPr>
                      <a:endParaRPr sz="1650">
                        <a:latin typeface="Times New Roman"/>
                        <a:cs typeface="Times New Roman"/>
                      </a:endParaRPr>
                    </a:p>
                    <a:p>
                      <a:pPr marR="17780" algn="ctr">
                        <a:lnSpc>
                          <a:spcPct val="100000"/>
                        </a:lnSpc>
                      </a:pPr>
                      <a:r>
                        <a:rPr sz="1650" spc="30" dirty="0">
                          <a:solidFill>
                            <a:srgbClr val="FFFFFF"/>
                          </a:solidFill>
                          <a:latin typeface="Century Gothic"/>
                          <a:cs typeface="Century Gothic"/>
                        </a:rPr>
                        <a:t>9</a:t>
                      </a:r>
                      <a:endParaRPr sz="1650">
                        <a:latin typeface="Century Gothic"/>
                        <a:cs typeface="Century Gothic"/>
                      </a:endParaRPr>
                    </a:p>
                  </a:txBody>
                  <a:tcPr marL="0" marR="0" marT="0" marB="0">
                    <a:solidFill>
                      <a:srgbClr val="F47B8D"/>
                    </a:solidFill>
                  </a:tcPr>
                </a:tc>
                <a:tc>
                  <a:txBody>
                    <a:bodyPr/>
                    <a:lstStyle/>
                    <a:p>
                      <a:pPr>
                        <a:lnSpc>
                          <a:spcPct val="100000"/>
                        </a:lnSpc>
                      </a:pPr>
                      <a:endParaRPr sz="1650">
                        <a:latin typeface="Times New Roman"/>
                        <a:cs typeface="Times New Roman"/>
                      </a:endParaRPr>
                    </a:p>
                    <a:p>
                      <a:pPr>
                        <a:lnSpc>
                          <a:spcPct val="100000"/>
                        </a:lnSpc>
                        <a:spcBef>
                          <a:spcPts val="745"/>
                        </a:spcBef>
                      </a:pPr>
                      <a:endParaRPr sz="1650">
                        <a:latin typeface="Times New Roman"/>
                        <a:cs typeface="Times New Roman"/>
                      </a:endParaRPr>
                    </a:p>
                    <a:p>
                      <a:pPr marL="22225">
                        <a:lnSpc>
                          <a:spcPct val="100000"/>
                        </a:lnSpc>
                      </a:pPr>
                      <a:r>
                        <a:rPr sz="1650" spc="-380" dirty="0">
                          <a:solidFill>
                            <a:srgbClr val="FFFFFF"/>
                          </a:solidFill>
                          <a:latin typeface="Century Gothic"/>
                          <a:cs typeface="Century Gothic"/>
                        </a:rPr>
                        <a:t>1</a:t>
                      </a:r>
                      <a:endParaRPr sz="1650">
                        <a:latin typeface="Century Gothic"/>
                        <a:cs typeface="Century Gothic"/>
                      </a:endParaRPr>
                    </a:p>
                  </a:txBody>
                  <a:tcPr marL="0" marR="0" marT="0" marB="0">
                    <a:lnR w="9525">
                      <a:solidFill>
                        <a:srgbClr val="D9D9D9"/>
                      </a:solidFill>
                      <a:prstDash val="solid"/>
                    </a:lnR>
                    <a:solidFill>
                      <a:srgbClr val="991250"/>
                    </a:solidFill>
                  </a:tcPr>
                </a:tc>
                <a:extLst>
                  <a:ext uri="{0D108BD9-81ED-4DB2-BD59-A6C34878D82A}">
                    <a16:rowId xmlns:a16="http://schemas.microsoft.com/office/drawing/2014/main" val="10001"/>
                  </a:ext>
                </a:extLst>
              </a:tr>
              <a:tr h="708025">
                <a:tc>
                  <a:txBody>
                    <a:bodyPr/>
                    <a:lstStyle/>
                    <a:p>
                      <a:pPr>
                        <a:lnSpc>
                          <a:spcPct val="100000"/>
                        </a:lnSpc>
                      </a:pPr>
                      <a:endParaRPr sz="1700">
                        <a:latin typeface="Times New Roman"/>
                        <a:cs typeface="Times New Roman"/>
                      </a:endParaRPr>
                    </a:p>
                  </a:txBody>
                  <a:tcPr marL="0" marR="0" marT="0" marB="0">
                    <a:lnL w="9525">
                      <a:solidFill>
                        <a:srgbClr val="D9D9D9"/>
                      </a:solidFill>
                      <a:prstDash val="solid"/>
                    </a:lnL>
                    <a:lnR w="9525">
                      <a:solidFill>
                        <a:srgbClr val="D9D9D9"/>
                      </a:solidFill>
                      <a:prstDash val="solid"/>
                    </a:lnR>
                  </a:tcPr>
                </a:tc>
                <a:tc>
                  <a:txBody>
                    <a:bodyPr/>
                    <a:lstStyle/>
                    <a:p>
                      <a:pPr>
                        <a:lnSpc>
                          <a:spcPct val="100000"/>
                        </a:lnSpc>
                      </a:pPr>
                      <a:endParaRPr sz="1700">
                        <a:latin typeface="Times New Roman"/>
                        <a:cs typeface="Times New Roman"/>
                      </a:endParaRPr>
                    </a:p>
                  </a:txBody>
                  <a:tcPr marL="0" marR="0" marT="0" marB="0">
                    <a:lnL w="9525">
                      <a:solidFill>
                        <a:srgbClr val="D9D9D9"/>
                      </a:solidFill>
                      <a:prstDash val="solid"/>
                    </a:lnL>
                    <a:lnR w="9525">
                      <a:solidFill>
                        <a:srgbClr val="D9D9D9"/>
                      </a:solidFill>
                      <a:prstDash val="solid"/>
                    </a:lnR>
                  </a:tcPr>
                </a:tc>
                <a:tc>
                  <a:txBody>
                    <a:bodyPr/>
                    <a:lstStyle/>
                    <a:p>
                      <a:pPr>
                        <a:lnSpc>
                          <a:spcPct val="100000"/>
                        </a:lnSpc>
                      </a:pPr>
                      <a:endParaRPr sz="1700">
                        <a:latin typeface="Times New Roman"/>
                        <a:cs typeface="Times New Roman"/>
                      </a:endParaRPr>
                    </a:p>
                  </a:txBody>
                  <a:tcPr marL="0" marR="0" marT="0" marB="0">
                    <a:lnL w="9525">
                      <a:solidFill>
                        <a:srgbClr val="D9D9D9"/>
                      </a:solidFill>
                      <a:prstDash val="solid"/>
                    </a:lnL>
                    <a:lnR w="9525">
                      <a:solidFill>
                        <a:srgbClr val="D9D9D9"/>
                      </a:solidFill>
                      <a:prstDash val="solid"/>
                    </a:lnR>
                  </a:tcPr>
                </a:tc>
                <a:tc>
                  <a:txBody>
                    <a:bodyPr/>
                    <a:lstStyle/>
                    <a:p>
                      <a:pPr>
                        <a:lnSpc>
                          <a:spcPct val="100000"/>
                        </a:lnSpc>
                      </a:pPr>
                      <a:endParaRPr sz="1700">
                        <a:latin typeface="Times New Roman"/>
                        <a:cs typeface="Times New Roman"/>
                      </a:endParaRPr>
                    </a:p>
                  </a:txBody>
                  <a:tcPr marL="0" marR="0" marT="0" marB="0">
                    <a:lnL w="9525">
                      <a:solidFill>
                        <a:srgbClr val="D9D9D9"/>
                      </a:solidFill>
                      <a:prstDash val="solid"/>
                    </a:lnL>
                    <a:lnR w="9525">
                      <a:solidFill>
                        <a:srgbClr val="D9D9D9"/>
                      </a:solidFill>
                      <a:prstDash val="solid"/>
                    </a:lnR>
                  </a:tcPr>
                </a:tc>
                <a:tc gridSpan="2">
                  <a:txBody>
                    <a:bodyPr/>
                    <a:lstStyle/>
                    <a:p>
                      <a:pPr>
                        <a:lnSpc>
                          <a:spcPct val="100000"/>
                        </a:lnSpc>
                      </a:pPr>
                      <a:endParaRPr sz="1700">
                        <a:latin typeface="Times New Roman"/>
                        <a:cs typeface="Times New Roman"/>
                      </a:endParaRPr>
                    </a:p>
                  </a:txBody>
                  <a:tcPr marL="0" marR="0" marT="0" marB="0">
                    <a:lnL w="9525">
                      <a:solidFill>
                        <a:srgbClr val="D9D9D9"/>
                      </a:solidFill>
                      <a:prstDash val="solid"/>
                    </a:lnL>
                    <a:lnR w="9525">
                      <a:solidFill>
                        <a:srgbClr val="D9D9D9"/>
                      </a:solidFill>
                      <a:prstDash val="solid"/>
                    </a:lnR>
                  </a:tcPr>
                </a:tc>
                <a:tc hMerge="1">
                  <a:txBody>
                    <a:bodyPr/>
                    <a:lstStyle/>
                    <a:p>
                      <a:endParaRPr/>
                    </a:p>
                  </a:txBody>
                  <a:tcPr marL="0" marR="0" marT="0" marB="0"/>
                </a:tc>
                <a:tc gridSpan="2">
                  <a:txBody>
                    <a:bodyPr/>
                    <a:lstStyle/>
                    <a:p>
                      <a:pPr>
                        <a:lnSpc>
                          <a:spcPct val="100000"/>
                        </a:lnSpc>
                      </a:pPr>
                      <a:endParaRPr sz="1700">
                        <a:latin typeface="Times New Roman"/>
                        <a:cs typeface="Times New Roman"/>
                      </a:endParaRPr>
                    </a:p>
                  </a:txBody>
                  <a:tcPr marL="0" marR="0" marT="0" marB="0">
                    <a:lnL w="9525">
                      <a:solidFill>
                        <a:srgbClr val="D9D9D9"/>
                      </a:solidFill>
                      <a:prstDash val="solid"/>
                    </a:lnL>
                    <a:lnR w="9525">
                      <a:solidFill>
                        <a:srgbClr val="D9D9D9"/>
                      </a:solidFill>
                      <a:prstDash val="solid"/>
                    </a:lnR>
                  </a:tcPr>
                </a:tc>
                <a:tc hMerge="1">
                  <a:txBody>
                    <a:bodyPr/>
                    <a:lstStyle/>
                    <a:p>
                      <a:endParaRPr/>
                    </a:p>
                  </a:txBody>
                  <a:tcPr marL="0" marR="0" marT="0" marB="0"/>
                </a:tc>
                <a:tc>
                  <a:txBody>
                    <a:bodyPr/>
                    <a:lstStyle/>
                    <a:p>
                      <a:pPr>
                        <a:lnSpc>
                          <a:spcPct val="100000"/>
                        </a:lnSpc>
                      </a:pPr>
                      <a:endParaRPr sz="1700">
                        <a:latin typeface="Times New Roman"/>
                        <a:cs typeface="Times New Roman"/>
                      </a:endParaRPr>
                    </a:p>
                  </a:txBody>
                  <a:tcPr marL="0" marR="0" marT="0" marB="0">
                    <a:lnL w="9525">
                      <a:solidFill>
                        <a:srgbClr val="D9D9D9"/>
                      </a:solidFill>
                      <a:prstDash val="solid"/>
                    </a:lnL>
                    <a:lnR w="9525">
                      <a:solidFill>
                        <a:srgbClr val="D9D9D9"/>
                      </a:solidFill>
                      <a:prstDash val="solid"/>
                    </a:lnR>
                  </a:tcPr>
                </a:tc>
                <a:tc>
                  <a:txBody>
                    <a:bodyPr/>
                    <a:lstStyle/>
                    <a:p>
                      <a:pPr>
                        <a:lnSpc>
                          <a:spcPct val="100000"/>
                        </a:lnSpc>
                      </a:pPr>
                      <a:endParaRPr sz="1700">
                        <a:latin typeface="Times New Roman"/>
                        <a:cs typeface="Times New Roman"/>
                      </a:endParaRPr>
                    </a:p>
                  </a:txBody>
                  <a:tcPr marL="0" marR="0" marT="0" marB="0">
                    <a:lnL w="9525">
                      <a:solidFill>
                        <a:srgbClr val="D9D9D9"/>
                      </a:solidFill>
                      <a:prstDash val="solid"/>
                    </a:lnL>
                    <a:lnR w="9525">
                      <a:solidFill>
                        <a:srgbClr val="D9D9D9"/>
                      </a:solidFill>
                      <a:prstDash val="solid"/>
                    </a:lnR>
                  </a:tcPr>
                </a:tc>
                <a:tc gridSpan="2">
                  <a:txBody>
                    <a:bodyPr/>
                    <a:lstStyle/>
                    <a:p>
                      <a:pPr>
                        <a:lnSpc>
                          <a:spcPct val="100000"/>
                        </a:lnSpc>
                      </a:pPr>
                      <a:endParaRPr sz="1700">
                        <a:latin typeface="Times New Roman"/>
                        <a:cs typeface="Times New Roman"/>
                      </a:endParaRPr>
                    </a:p>
                  </a:txBody>
                  <a:tcPr marL="0" marR="0" marT="0" marB="0">
                    <a:lnL w="9525">
                      <a:solidFill>
                        <a:srgbClr val="D9D9D9"/>
                      </a:solidFill>
                      <a:prstDash val="solid"/>
                    </a:lnL>
                    <a:lnR w="9525">
                      <a:solidFill>
                        <a:srgbClr val="D9D9D9"/>
                      </a:solidFill>
                      <a:prstDash val="solid"/>
                    </a:lnR>
                  </a:tcPr>
                </a:tc>
                <a:tc hMerge="1">
                  <a:txBody>
                    <a:bodyPr/>
                    <a:lstStyle/>
                    <a:p>
                      <a:endParaRPr/>
                    </a:p>
                  </a:txBody>
                  <a:tcPr marL="0" marR="0" marT="0" marB="0"/>
                </a:tc>
                <a:tc gridSpan="2">
                  <a:txBody>
                    <a:bodyPr/>
                    <a:lstStyle/>
                    <a:p>
                      <a:pPr>
                        <a:lnSpc>
                          <a:spcPct val="100000"/>
                        </a:lnSpc>
                      </a:pPr>
                      <a:endParaRPr sz="1700">
                        <a:latin typeface="Times New Roman"/>
                        <a:cs typeface="Times New Roman"/>
                      </a:endParaRPr>
                    </a:p>
                  </a:txBody>
                  <a:tcPr marL="0" marR="0" marT="0" marB="0">
                    <a:lnL w="9525">
                      <a:solidFill>
                        <a:srgbClr val="D9D9D9"/>
                      </a:solidFill>
                      <a:prstDash val="solid"/>
                    </a:lnL>
                    <a:lnR w="9525">
                      <a:solidFill>
                        <a:srgbClr val="D9D9D9"/>
                      </a:solidFill>
                      <a:prstDash val="solid"/>
                    </a:lnR>
                  </a:tcPr>
                </a:tc>
                <a:tc hMerge="1">
                  <a:txBody>
                    <a:bodyPr/>
                    <a:lstStyle/>
                    <a:p>
                      <a:endParaRPr/>
                    </a:p>
                  </a:txBody>
                  <a:tcPr marL="0" marR="0" marT="0" marB="0"/>
                </a:tc>
                <a:extLst>
                  <a:ext uri="{0D108BD9-81ED-4DB2-BD59-A6C34878D82A}">
                    <a16:rowId xmlns:a16="http://schemas.microsoft.com/office/drawing/2014/main" val="10002"/>
                  </a:ext>
                </a:extLst>
              </a:tr>
              <a:tr h="1409065">
                <a:tc gridSpan="5">
                  <a:txBody>
                    <a:bodyPr/>
                    <a:lstStyle/>
                    <a:p>
                      <a:pPr>
                        <a:lnSpc>
                          <a:spcPct val="100000"/>
                        </a:lnSpc>
                      </a:pPr>
                      <a:endParaRPr sz="1650">
                        <a:latin typeface="Times New Roman"/>
                        <a:cs typeface="Times New Roman"/>
                      </a:endParaRPr>
                    </a:p>
                    <a:p>
                      <a:pPr>
                        <a:lnSpc>
                          <a:spcPct val="100000"/>
                        </a:lnSpc>
                        <a:spcBef>
                          <a:spcPts val="710"/>
                        </a:spcBef>
                      </a:pPr>
                      <a:endParaRPr sz="1650">
                        <a:latin typeface="Times New Roman"/>
                        <a:cs typeface="Times New Roman"/>
                      </a:endParaRPr>
                    </a:p>
                    <a:p>
                      <a:pPr marL="2540" algn="ctr">
                        <a:lnSpc>
                          <a:spcPct val="100000"/>
                        </a:lnSpc>
                      </a:pPr>
                      <a:r>
                        <a:rPr sz="1650" spc="110" dirty="0">
                          <a:solidFill>
                            <a:srgbClr val="FFFFFF"/>
                          </a:solidFill>
                          <a:latin typeface="Century Gothic"/>
                          <a:cs typeface="Century Gothic"/>
                        </a:rPr>
                        <a:t>48</a:t>
                      </a:r>
                      <a:endParaRPr sz="1650">
                        <a:latin typeface="Century Gothic"/>
                        <a:cs typeface="Century Gothic"/>
                      </a:endParaRPr>
                    </a:p>
                  </a:txBody>
                  <a:tcPr marL="0" marR="0" marT="0" marB="0">
                    <a:lnL w="9525">
                      <a:solidFill>
                        <a:srgbClr val="D9D9D9"/>
                      </a:solidFill>
                      <a:prstDash val="solid"/>
                    </a:lnL>
                    <a:solidFill>
                      <a:srgbClr val="1C5864"/>
                    </a:solidFill>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gridSpan="6">
                  <a:txBody>
                    <a:bodyPr/>
                    <a:lstStyle/>
                    <a:p>
                      <a:pPr>
                        <a:lnSpc>
                          <a:spcPct val="100000"/>
                        </a:lnSpc>
                      </a:pPr>
                      <a:endParaRPr sz="1650">
                        <a:latin typeface="Times New Roman"/>
                        <a:cs typeface="Times New Roman"/>
                      </a:endParaRPr>
                    </a:p>
                    <a:p>
                      <a:pPr>
                        <a:lnSpc>
                          <a:spcPct val="100000"/>
                        </a:lnSpc>
                        <a:spcBef>
                          <a:spcPts val="710"/>
                        </a:spcBef>
                      </a:pPr>
                      <a:endParaRPr sz="1650">
                        <a:latin typeface="Times New Roman"/>
                        <a:cs typeface="Times New Roman"/>
                      </a:endParaRPr>
                    </a:p>
                    <a:p>
                      <a:pPr marL="3175" algn="ctr">
                        <a:lnSpc>
                          <a:spcPct val="100000"/>
                        </a:lnSpc>
                      </a:pPr>
                      <a:r>
                        <a:rPr sz="1650" spc="125" dirty="0">
                          <a:solidFill>
                            <a:srgbClr val="FFFFFF"/>
                          </a:solidFill>
                          <a:latin typeface="Century Gothic"/>
                          <a:cs typeface="Century Gothic"/>
                        </a:rPr>
                        <a:t>40</a:t>
                      </a:r>
                      <a:endParaRPr sz="1650">
                        <a:latin typeface="Century Gothic"/>
                        <a:cs typeface="Century Gothic"/>
                      </a:endParaRPr>
                    </a:p>
                  </a:txBody>
                  <a:tcPr marL="0" marR="0" marT="0" marB="0">
                    <a:solidFill>
                      <a:srgbClr val="89ACAC"/>
                    </a:solidFill>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gridSpan="3">
                  <a:txBody>
                    <a:bodyPr/>
                    <a:lstStyle/>
                    <a:p>
                      <a:pPr>
                        <a:lnSpc>
                          <a:spcPct val="100000"/>
                        </a:lnSpc>
                      </a:pPr>
                      <a:endParaRPr sz="1650">
                        <a:latin typeface="Times New Roman"/>
                        <a:cs typeface="Times New Roman"/>
                      </a:endParaRPr>
                    </a:p>
                    <a:p>
                      <a:pPr>
                        <a:lnSpc>
                          <a:spcPct val="100000"/>
                        </a:lnSpc>
                        <a:spcBef>
                          <a:spcPts val="710"/>
                        </a:spcBef>
                      </a:pPr>
                      <a:endParaRPr sz="1650">
                        <a:latin typeface="Times New Roman"/>
                        <a:cs typeface="Times New Roman"/>
                      </a:endParaRPr>
                    </a:p>
                    <a:p>
                      <a:pPr marL="13335" algn="ctr">
                        <a:lnSpc>
                          <a:spcPct val="100000"/>
                        </a:lnSpc>
                      </a:pPr>
                      <a:r>
                        <a:rPr sz="1650" spc="-25" dirty="0">
                          <a:solidFill>
                            <a:srgbClr val="FFFFFF"/>
                          </a:solidFill>
                          <a:latin typeface="Century Gothic"/>
                          <a:cs typeface="Century Gothic"/>
                        </a:rPr>
                        <a:t>13</a:t>
                      </a:r>
                      <a:endParaRPr sz="1650">
                        <a:latin typeface="Century Gothic"/>
                        <a:cs typeface="Century Gothic"/>
                      </a:endParaRPr>
                    </a:p>
                  </a:txBody>
                  <a:tcPr marL="0" marR="0" marT="0" marB="0">
                    <a:lnR w="9525">
                      <a:solidFill>
                        <a:srgbClr val="D9D9D9"/>
                      </a:solidFill>
                      <a:prstDash val="solid"/>
                    </a:lnR>
                    <a:solidFill>
                      <a:srgbClr val="F47B8D"/>
                    </a:solidFill>
                  </a:tcPr>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3"/>
                  </a:ext>
                </a:extLst>
              </a:tr>
              <a:tr h="349885">
                <a:tc>
                  <a:txBody>
                    <a:bodyPr/>
                    <a:lstStyle/>
                    <a:p>
                      <a:pPr>
                        <a:lnSpc>
                          <a:spcPct val="100000"/>
                        </a:lnSpc>
                      </a:pPr>
                      <a:endParaRPr sz="1700">
                        <a:latin typeface="Times New Roman"/>
                        <a:cs typeface="Times New Roman"/>
                      </a:endParaRPr>
                    </a:p>
                  </a:txBody>
                  <a:tcPr marL="0" marR="0" marT="0" marB="0">
                    <a:lnL w="9525">
                      <a:solidFill>
                        <a:srgbClr val="D9D9D9"/>
                      </a:solidFill>
                      <a:prstDash val="solid"/>
                    </a:lnL>
                    <a:lnR w="9525">
                      <a:solidFill>
                        <a:srgbClr val="D9D9D9"/>
                      </a:solidFill>
                      <a:prstDash val="solid"/>
                    </a:lnR>
                  </a:tcPr>
                </a:tc>
                <a:tc>
                  <a:txBody>
                    <a:bodyPr/>
                    <a:lstStyle/>
                    <a:p>
                      <a:pPr>
                        <a:lnSpc>
                          <a:spcPct val="100000"/>
                        </a:lnSpc>
                      </a:pPr>
                      <a:endParaRPr sz="1700">
                        <a:latin typeface="Times New Roman"/>
                        <a:cs typeface="Times New Roman"/>
                      </a:endParaRPr>
                    </a:p>
                  </a:txBody>
                  <a:tcPr marL="0" marR="0" marT="0" marB="0">
                    <a:lnL w="9525">
                      <a:solidFill>
                        <a:srgbClr val="D9D9D9"/>
                      </a:solidFill>
                      <a:prstDash val="solid"/>
                    </a:lnL>
                    <a:lnR w="9525">
                      <a:solidFill>
                        <a:srgbClr val="D9D9D9"/>
                      </a:solidFill>
                      <a:prstDash val="solid"/>
                    </a:lnR>
                  </a:tcPr>
                </a:tc>
                <a:tc>
                  <a:txBody>
                    <a:bodyPr/>
                    <a:lstStyle/>
                    <a:p>
                      <a:pPr>
                        <a:lnSpc>
                          <a:spcPct val="100000"/>
                        </a:lnSpc>
                      </a:pPr>
                      <a:endParaRPr sz="1700">
                        <a:latin typeface="Times New Roman"/>
                        <a:cs typeface="Times New Roman"/>
                      </a:endParaRPr>
                    </a:p>
                  </a:txBody>
                  <a:tcPr marL="0" marR="0" marT="0" marB="0">
                    <a:lnL w="9525">
                      <a:solidFill>
                        <a:srgbClr val="D9D9D9"/>
                      </a:solidFill>
                      <a:prstDash val="solid"/>
                    </a:lnL>
                    <a:lnR w="9525">
                      <a:solidFill>
                        <a:srgbClr val="D9D9D9"/>
                      </a:solidFill>
                      <a:prstDash val="solid"/>
                    </a:lnR>
                  </a:tcPr>
                </a:tc>
                <a:tc>
                  <a:txBody>
                    <a:bodyPr/>
                    <a:lstStyle/>
                    <a:p>
                      <a:pPr>
                        <a:lnSpc>
                          <a:spcPct val="100000"/>
                        </a:lnSpc>
                      </a:pPr>
                      <a:endParaRPr sz="1700">
                        <a:latin typeface="Times New Roman"/>
                        <a:cs typeface="Times New Roman"/>
                      </a:endParaRPr>
                    </a:p>
                  </a:txBody>
                  <a:tcPr marL="0" marR="0" marT="0" marB="0">
                    <a:lnL w="9525">
                      <a:solidFill>
                        <a:srgbClr val="D9D9D9"/>
                      </a:solidFill>
                      <a:prstDash val="solid"/>
                    </a:lnL>
                    <a:lnR w="9525">
                      <a:solidFill>
                        <a:srgbClr val="D9D9D9"/>
                      </a:solidFill>
                      <a:prstDash val="solid"/>
                    </a:lnR>
                  </a:tcPr>
                </a:tc>
                <a:tc gridSpan="2">
                  <a:txBody>
                    <a:bodyPr/>
                    <a:lstStyle/>
                    <a:p>
                      <a:pPr>
                        <a:lnSpc>
                          <a:spcPct val="100000"/>
                        </a:lnSpc>
                      </a:pPr>
                      <a:endParaRPr sz="1700">
                        <a:latin typeface="Times New Roman"/>
                        <a:cs typeface="Times New Roman"/>
                      </a:endParaRPr>
                    </a:p>
                  </a:txBody>
                  <a:tcPr marL="0" marR="0" marT="0" marB="0">
                    <a:lnL w="9525">
                      <a:solidFill>
                        <a:srgbClr val="D9D9D9"/>
                      </a:solidFill>
                      <a:prstDash val="solid"/>
                    </a:lnL>
                    <a:lnR w="9525">
                      <a:solidFill>
                        <a:srgbClr val="D9D9D9"/>
                      </a:solidFill>
                      <a:prstDash val="solid"/>
                    </a:lnR>
                  </a:tcPr>
                </a:tc>
                <a:tc hMerge="1">
                  <a:txBody>
                    <a:bodyPr/>
                    <a:lstStyle/>
                    <a:p>
                      <a:endParaRPr/>
                    </a:p>
                  </a:txBody>
                  <a:tcPr marL="0" marR="0" marT="0" marB="0"/>
                </a:tc>
                <a:tc gridSpan="2">
                  <a:txBody>
                    <a:bodyPr/>
                    <a:lstStyle/>
                    <a:p>
                      <a:pPr>
                        <a:lnSpc>
                          <a:spcPct val="100000"/>
                        </a:lnSpc>
                      </a:pPr>
                      <a:endParaRPr sz="1700">
                        <a:latin typeface="Times New Roman"/>
                        <a:cs typeface="Times New Roman"/>
                      </a:endParaRPr>
                    </a:p>
                  </a:txBody>
                  <a:tcPr marL="0" marR="0" marT="0" marB="0">
                    <a:lnL w="9525">
                      <a:solidFill>
                        <a:srgbClr val="D9D9D9"/>
                      </a:solidFill>
                      <a:prstDash val="solid"/>
                    </a:lnL>
                    <a:lnR w="9525">
                      <a:solidFill>
                        <a:srgbClr val="D9D9D9"/>
                      </a:solidFill>
                      <a:prstDash val="solid"/>
                    </a:lnR>
                  </a:tcPr>
                </a:tc>
                <a:tc hMerge="1">
                  <a:txBody>
                    <a:bodyPr/>
                    <a:lstStyle/>
                    <a:p>
                      <a:endParaRPr/>
                    </a:p>
                  </a:txBody>
                  <a:tcPr marL="0" marR="0" marT="0" marB="0"/>
                </a:tc>
                <a:tc>
                  <a:txBody>
                    <a:bodyPr/>
                    <a:lstStyle/>
                    <a:p>
                      <a:pPr>
                        <a:lnSpc>
                          <a:spcPct val="100000"/>
                        </a:lnSpc>
                      </a:pPr>
                      <a:endParaRPr sz="1700">
                        <a:latin typeface="Times New Roman"/>
                        <a:cs typeface="Times New Roman"/>
                      </a:endParaRPr>
                    </a:p>
                  </a:txBody>
                  <a:tcPr marL="0" marR="0" marT="0" marB="0">
                    <a:lnL w="9525">
                      <a:solidFill>
                        <a:srgbClr val="D9D9D9"/>
                      </a:solidFill>
                      <a:prstDash val="solid"/>
                    </a:lnL>
                    <a:lnR w="9525">
                      <a:solidFill>
                        <a:srgbClr val="D9D9D9"/>
                      </a:solidFill>
                      <a:prstDash val="solid"/>
                    </a:lnR>
                  </a:tcPr>
                </a:tc>
                <a:tc>
                  <a:txBody>
                    <a:bodyPr/>
                    <a:lstStyle/>
                    <a:p>
                      <a:pPr>
                        <a:lnSpc>
                          <a:spcPct val="100000"/>
                        </a:lnSpc>
                      </a:pPr>
                      <a:endParaRPr sz="1700">
                        <a:latin typeface="Times New Roman"/>
                        <a:cs typeface="Times New Roman"/>
                      </a:endParaRPr>
                    </a:p>
                  </a:txBody>
                  <a:tcPr marL="0" marR="0" marT="0" marB="0">
                    <a:lnL w="9525">
                      <a:solidFill>
                        <a:srgbClr val="D9D9D9"/>
                      </a:solidFill>
                      <a:prstDash val="solid"/>
                    </a:lnL>
                    <a:lnR w="9525">
                      <a:solidFill>
                        <a:srgbClr val="D9D9D9"/>
                      </a:solidFill>
                      <a:prstDash val="solid"/>
                    </a:lnR>
                  </a:tcPr>
                </a:tc>
                <a:tc gridSpan="2">
                  <a:txBody>
                    <a:bodyPr/>
                    <a:lstStyle/>
                    <a:p>
                      <a:pPr>
                        <a:lnSpc>
                          <a:spcPct val="100000"/>
                        </a:lnSpc>
                      </a:pPr>
                      <a:endParaRPr sz="1700">
                        <a:latin typeface="Times New Roman"/>
                        <a:cs typeface="Times New Roman"/>
                      </a:endParaRPr>
                    </a:p>
                  </a:txBody>
                  <a:tcPr marL="0" marR="0" marT="0" marB="0">
                    <a:lnL w="9525">
                      <a:solidFill>
                        <a:srgbClr val="D9D9D9"/>
                      </a:solidFill>
                      <a:prstDash val="solid"/>
                    </a:lnL>
                    <a:lnR w="9525">
                      <a:solidFill>
                        <a:srgbClr val="D9D9D9"/>
                      </a:solidFill>
                      <a:prstDash val="solid"/>
                    </a:lnR>
                  </a:tcPr>
                </a:tc>
                <a:tc hMerge="1">
                  <a:txBody>
                    <a:bodyPr/>
                    <a:lstStyle/>
                    <a:p>
                      <a:endParaRPr/>
                    </a:p>
                  </a:txBody>
                  <a:tcPr marL="0" marR="0" marT="0" marB="0"/>
                </a:tc>
                <a:tc gridSpan="2">
                  <a:txBody>
                    <a:bodyPr/>
                    <a:lstStyle/>
                    <a:p>
                      <a:pPr>
                        <a:lnSpc>
                          <a:spcPct val="100000"/>
                        </a:lnSpc>
                      </a:pPr>
                      <a:endParaRPr sz="1700">
                        <a:latin typeface="Times New Roman"/>
                        <a:cs typeface="Times New Roman"/>
                      </a:endParaRPr>
                    </a:p>
                  </a:txBody>
                  <a:tcPr marL="0" marR="0" marT="0" marB="0">
                    <a:lnL w="9525">
                      <a:solidFill>
                        <a:srgbClr val="D9D9D9"/>
                      </a:solidFill>
                      <a:prstDash val="solid"/>
                    </a:lnL>
                    <a:lnR w="9525">
                      <a:solidFill>
                        <a:srgbClr val="D9D9D9"/>
                      </a:solidFill>
                      <a:prstDash val="solid"/>
                    </a:lnR>
                  </a:tcPr>
                </a:tc>
                <a:tc hMerge="1">
                  <a:txBody>
                    <a:bodyPr/>
                    <a:lstStyle/>
                    <a:p>
                      <a:endParaRPr/>
                    </a:p>
                  </a:txBody>
                  <a:tcPr marL="0" marR="0" marT="0" marB="0"/>
                </a:tc>
                <a:extLst>
                  <a:ext uri="{0D108BD9-81ED-4DB2-BD59-A6C34878D82A}">
                    <a16:rowId xmlns:a16="http://schemas.microsoft.com/office/drawing/2014/main" val="10004"/>
                  </a:ext>
                </a:extLst>
              </a:tr>
            </a:tbl>
          </a:graphicData>
        </a:graphic>
      </p:graphicFrame>
      <p:sp>
        <p:nvSpPr>
          <p:cNvPr id="4" name="object 4"/>
          <p:cNvSpPr txBox="1"/>
          <p:nvPr/>
        </p:nvSpPr>
        <p:spPr>
          <a:xfrm>
            <a:off x="1437964" y="5374042"/>
            <a:ext cx="2007870" cy="664210"/>
          </a:xfrm>
          <a:prstGeom prst="rect">
            <a:avLst/>
          </a:prstGeom>
        </p:spPr>
        <p:txBody>
          <a:bodyPr vert="horz" wrap="square" lIns="0" tIns="158115" rIns="0" bIns="0" rtlCol="0">
            <a:spAutoFit/>
          </a:bodyPr>
          <a:lstStyle/>
          <a:p>
            <a:pPr marL="12700">
              <a:lnSpc>
                <a:spcPct val="100000"/>
              </a:lnSpc>
              <a:spcBef>
                <a:spcPts val="1245"/>
              </a:spcBef>
            </a:pPr>
            <a:r>
              <a:rPr sz="1650" dirty="0">
                <a:latin typeface="Century Gothic"/>
                <a:cs typeface="Century Gothic"/>
              </a:rPr>
              <a:t>Inhalative</a:t>
            </a:r>
            <a:r>
              <a:rPr sz="1650" spc="80" dirty="0">
                <a:latin typeface="Century Gothic"/>
                <a:cs typeface="Century Gothic"/>
              </a:rPr>
              <a:t> </a:t>
            </a:r>
            <a:r>
              <a:rPr sz="1650" spc="-10" dirty="0">
                <a:latin typeface="Century Gothic"/>
                <a:cs typeface="Century Gothic"/>
              </a:rPr>
              <a:t>Therapie</a:t>
            </a:r>
            <a:endParaRPr sz="1650">
              <a:latin typeface="Century Gothic"/>
              <a:cs typeface="Century Gothic"/>
            </a:endParaRPr>
          </a:p>
          <a:p>
            <a:pPr marL="240665">
              <a:lnSpc>
                <a:spcPct val="100000"/>
              </a:lnSpc>
              <a:spcBef>
                <a:spcPts val="700"/>
              </a:spcBef>
              <a:tabLst>
                <a:tab pos="1264285" algn="l"/>
              </a:tabLst>
            </a:pPr>
            <a:r>
              <a:rPr sz="1000" dirty="0">
                <a:latin typeface="Century Gothic"/>
                <a:cs typeface="Century Gothic"/>
              </a:rPr>
              <a:t>Asthma</a:t>
            </a:r>
            <a:r>
              <a:rPr sz="1000" spc="-40" dirty="0">
                <a:latin typeface="Century Gothic"/>
                <a:cs typeface="Century Gothic"/>
              </a:rPr>
              <a:t> </a:t>
            </a:r>
            <a:r>
              <a:rPr sz="1000" spc="-10" dirty="0">
                <a:latin typeface="Century Gothic"/>
                <a:cs typeface="Century Gothic"/>
              </a:rPr>
              <a:t>n=174</a:t>
            </a:r>
            <a:r>
              <a:rPr sz="1000" dirty="0">
                <a:latin typeface="Century Gothic"/>
                <a:cs typeface="Century Gothic"/>
              </a:rPr>
              <a:t>	COPD</a:t>
            </a:r>
            <a:r>
              <a:rPr sz="1000" spc="-60" dirty="0">
                <a:latin typeface="Century Gothic"/>
                <a:cs typeface="Century Gothic"/>
              </a:rPr>
              <a:t> </a:t>
            </a:r>
            <a:r>
              <a:rPr sz="1000" spc="-20" dirty="0">
                <a:latin typeface="Century Gothic"/>
                <a:cs typeface="Century Gothic"/>
              </a:rPr>
              <a:t>n=71</a:t>
            </a:r>
            <a:endParaRPr sz="1000">
              <a:latin typeface="Century Gothic"/>
              <a:cs typeface="Century Gothic"/>
            </a:endParaRPr>
          </a:p>
        </p:txBody>
      </p:sp>
      <p:sp>
        <p:nvSpPr>
          <p:cNvPr id="5" name="object 5"/>
          <p:cNvSpPr txBox="1"/>
          <p:nvPr/>
        </p:nvSpPr>
        <p:spPr>
          <a:xfrm>
            <a:off x="1573440" y="7631190"/>
            <a:ext cx="1869439" cy="582930"/>
          </a:xfrm>
          <a:prstGeom prst="rect">
            <a:avLst/>
          </a:prstGeom>
        </p:spPr>
        <p:txBody>
          <a:bodyPr vert="horz" wrap="square" lIns="0" tIns="14605" rIns="0" bIns="0" rtlCol="0">
            <a:spAutoFit/>
          </a:bodyPr>
          <a:lstStyle/>
          <a:p>
            <a:pPr marL="12700">
              <a:lnSpc>
                <a:spcPct val="100000"/>
              </a:lnSpc>
              <a:spcBef>
                <a:spcPts val="115"/>
              </a:spcBef>
            </a:pPr>
            <a:r>
              <a:rPr sz="1650" spc="-10" dirty="0">
                <a:latin typeface="Century Gothic"/>
                <a:cs typeface="Century Gothic"/>
              </a:rPr>
              <a:t>Biologikatherapie</a:t>
            </a:r>
            <a:endParaRPr sz="1650">
              <a:latin typeface="Century Gothic"/>
              <a:cs typeface="Century Gothic"/>
            </a:endParaRPr>
          </a:p>
          <a:p>
            <a:pPr marL="178435">
              <a:lnSpc>
                <a:spcPct val="100000"/>
              </a:lnSpc>
              <a:spcBef>
                <a:spcPts val="1185"/>
              </a:spcBef>
              <a:tabLst>
                <a:tab pos="1128395" algn="l"/>
              </a:tabLst>
            </a:pPr>
            <a:r>
              <a:rPr sz="1000" dirty="0">
                <a:latin typeface="Century Gothic"/>
                <a:cs typeface="Century Gothic"/>
              </a:rPr>
              <a:t>Asthma</a:t>
            </a:r>
            <a:r>
              <a:rPr sz="1000" spc="-40" dirty="0">
                <a:latin typeface="Century Gothic"/>
                <a:cs typeface="Century Gothic"/>
              </a:rPr>
              <a:t> </a:t>
            </a:r>
            <a:r>
              <a:rPr sz="1000" spc="-20" dirty="0">
                <a:latin typeface="Century Gothic"/>
                <a:cs typeface="Century Gothic"/>
              </a:rPr>
              <a:t>n=41</a:t>
            </a:r>
            <a:r>
              <a:rPr sz="1000" dirty="0">
                <a:latin typeface="Century Gothic"/>
                <a:cs typeface="Century Gothic"/>
              </a:rPr>
              <a:t>	COPD</a:t>
            </a:r>
            <a:r>
              <a:rPr sz="1000" spc="-60" dirty="0">
                <a:latin typeface="Century Gothic"/>
                <a:cs typeface="Century Gothic"/>
              </a:rPr>
              <a:t> </a:t>
            </a:r>
            <a:r>
              <a:rPr sz="1000" spc="-20" dirty="0">
                <a:latin typeface="Century Gothic"/>
                <a:cs typeface="Century Gothic"/>
              </a:rPr>
              <a:t>n=25</a:t>
            </a:r>
            <a:endParaRPr sz="1000">
              <a:latin typeface="Century Gothic"/>
              <a:cs typeface="Century Gothic"/>
            </a:endParaRPr>
          </a:p>
        </p:txBody>
      </p:sp>
      <p:sp>
        <p:nvSpPr>
          <p:cNvPr id="6" name="object 6"/>
          <p:cNvSpPr/>
          <p:nvPr/>
        </p:nvSpPr>
        <p:spPr>
          <a:xfrm>
            <a:off x="3957499" y="9059649"/>
            <a:ext cx="113664" cy="113664"/>
          </a:xfrm>
          <a:custGeom>
            <a:avLst/>
            <a:gdLst/>
            <a:ahLst/>
            <a:cxnLst/>
            <a:rect l="l" t="t" r="r" b="b"/>
            <a:pathLst>
              <a:path w="113664" h="113665">
                <a:moveTo>
                  <a:pt x="113071" y="0"/>
                </a:moveTo>
                <a:lnTo>
                  <a:pt x="0" y="0"/>
                </a:lnTo>
                <a:lnTo>
                  <a:pt x="0" y="113060"/>
                </a:lnTo>
                <a:lnTo>
                  <a:pt x="113071" y="113060"/>
                </a:lnTo>
                <a:lnTo>
                  <a:pt x="113071" y="0"/>
                </a:lnTo>
                <a:close/>
              </a:path>
            </a:pathLst>
          </a:custGeom>
          <a:solidFill>
            <a:srgbClr val="1C5864"/>
          </a:solidFill>
        </p:spPr>
        <p:txBody>
          <a:bodyPr wrap="square" lIns="0" tIns="0" rIns="0" bIns="0" rtlCol="0"/>
          <a:lstStyle/>
          <a:p>
            <a:endParaRPr/>
          </a:p>
        </p:txBody>
      </p:sp>
      <p:sp>
        <p:nvSpPr>
          <p:cNvPr id="7" name="object 7"/>
          <p:cNvSpPr txBox="1"/>
          <p:nvPr/>
        </p:nvSpPr>
        <p:spPr>
          <a:xfrm>
            <a:off x="4113988" y="8961035"/>
            <a:ext cx="924560" cy="279400"/>
          </a:xfrm>
          <a:prstGeom prst="rect">
            <a:avLst/>
          </a:prstGeom>
        </p:spPr>
        <p:txBody>
          <a:bodyPr vert="horz" wrap="square" lIns="0" tIns="14605" rIns="0" bIns="0" rtlCol="0">
            <a:spAutoFit/>
          </a:bodyPr>
          <a:lstStyle/>
          <a:p>
            <a:pPr marL="12700">
              <a:lnSpc>
                <a:spcPct val="100000"/>
              </a:lnSpc>
              <a:spcBef>
                <a:spcPts val="115"/>
              </a:spcBef>
            </a:pPr>
            <a:r>
              <a:rPr sz="1650" spc="75" dirty="0">
                <a:solidFill>
                  <a:srgbClr val="585858"/>
                </a:solidFill>
                <a:latin typeface="Century Gothic"/>
                <a:cs typeface="Century Gothic"/>
              </a:rPr>
              <a:t>Sehr</a:t>
            </a:r>
            <a:r>
              <a:rPr sz="1650" spc="-35" dirty="0">
                <a:solidFill>
                  <a:srgbClr val="585858"/>
                </a:solidFill>
                <a:latin typeface="Century Gothic"/>
                <a:cs typeface="Century Gothic"/>
              </a:rPr>
              <a:t> </a:t>
            </a:r>
            <a:r>
              <a:rPr sz="1650" spc="50" dirty="0">
                <a:solidFill>
                  <a:srgbClr val="585858"/>
                </a:solidFill>
                <a:latin typeface="Century Gothic"/>
                <a:cs typeface="Century Gothic"/>
              </a:rPr>
              <a:t>gut</a:t>
            </a:r>
            <a:endParaRPr sz="1650">
              <a:latin typeface="Century Gothic"/>
              <a:cs typeface="Century Gothic"/>
            </a:endParaRPr>
          </a:p>
        </p:txBody>
      </p:sp>
      <p:sp>
        <p:nvSpPr>
          <p:cNvPr id="8" name="object 8"/>
          <p:cNvSpPr/>
          <p:nvPr/>
        </p:nvSpPr>
        <p:spPr>
          <a:xfrm>
            <a:off x="5306819" y="9059649"/>
            <a:ext cx="113664" cy="113664"/>
          </a:xfrm>
          <a:custGeom>
            <a:avLst/>
            <a:gdLst/>
            <a:ahLst/>
            <a:cxnLst/>
            <a:rect l="l" t="t" r="r" b="b"/>
            <a:pathLst>
              <a:path w="113664" h="113665">
                <a:moveTo>
                  <a:pt x="113071" y="0"/>
                </a:moveTo>
                <a:lnTo>
                  <a:pt x="0" y="0"/>
                </a:lnTo>
                <a:lnTo>
                  <a:pt x="0" y="113060"/>
                </a:lnTo>
                <a:lnTo>
                  <a:pt x="113071" y="113060"/>
                </a:lnTo>
                <a:lnTo>
                  <a:pt x="113071" y="0"/>
                </a:lnTo>
                <a:close/>
              </a:path>
            </a:pathLst>
          </a:custGeom>
          <a:solidFill>
            <a:srgbClr val="89ACAC"/>
          </a:solidFill>
        </p:spPr>
        <p:txBody>
          <a:bodyPr wrap="square" lIns="0" tIns="0" rIns="0" bIns="0" rtlCol="0"/>
          <a:lstStyle/>
          <a:p>
            <a:endParaRPr/>
          </a:p>
        </p:txBody>
      </p:sp>
      <p:sp>
        <p:nvSpPr>
          <p:cNvPr id="9" name="object 9"/>
          <p:cNvSpPr txBox="1"/>
          <p:nvPr/>
        </p:nvSpPr>
        <p:spPr>
          <a:xfrm>
            <a:off x="5462574" y="8961035"/>
            <a:ext cx="930910" cy="279400"/>
          </a:xfrm>
          <a:prstGeom prst="rect">
            <a:avLst/>
          </a:prstGeom>
        </p:spPr>
        <p:txBody>
          <a:bodyPr vert="horz" wrap="square" lIns="0" tIns="14605" rIns="0" bIns="0" rtlCol="0">
            <a:spAutoFit/>
          </a:bodyPr>
          <a:lstStyle/>
          <a:p>
            <a:pPr marL="12700">
              <a:lnSpc>
                <a:spcPct val="100000"/>
              </a:lnSpc>
              <a:spcBef>
                <a:spcPts val="115"/>
              </a:spcBef>
            </a:pPr>
            <a:r>
              <a:rPr sz="1650" spc="85" dirty="0">
                <a:solidFill>
                  <a:srgbClr val="585858"/>
                </a:solidFill>
                <a:latin typeface="Century Gothic"/>
                <a:cs typeface="Century Gothic"/>
              </a:rPr>
              <a:t>Eher</a:t>
            </a:r>
            <a:r>
              <a:rPr sz="1650" spc="-30" dirty="0">
                <a:solidFill>
                  <a:srgbClr val="585858"/>
                </a:solidFill>
                <a:latin typeface="Century Gothic"/>
                <a:cs typeface="Century Gothic"/>
              </a:rPr>
              <a:t> </a:t>
            </a:r>
            <a:r>
              <a:rPr sz="1650" spc="30" dirty="0">
                <a:solidFill>
                  <a:srgbClr val="585858"/>
                </a:solidFill>
                <a:latin typeface="Century Gothic"/>
                <a:cs typeface="Century Gothic"/>
              </a:rPr>
              <a:t>gut</a:t>
            </a:r>
            <a:endParaRPr sz="1650">
              <a:latin typeface="Century Gothic"/>
              <a:cs typeface="Century Gothic"/>
            </a:endParaRPr>
          </a:p>
        </p:txBody>
      </p:sp>
      <p:sp>
        <p:nvSpPr>
          <p:cNvPr id="10" name="object 10"/>
          <p:cNvSpPr/>
          <p:nvPr/>
        </p:nvSpPr>
        <p:spPr>
          <a:xfrm>
            <a:off x="6663676" y="9059649"/>
            <a:ext cx="113664" cy="113664"/>
          </a:xfrm>
          <a:custGeom>
            <a:avLst/>
            <a:gdLst/>
            <a:ahLst/>
            <a:cxnLst/>
            <a:rect l="l" t="t" r="r" b="b"/>
            <a:pathLst>
              <a:path w="113665" h="113665">
                <a:moveTo>
                  <a:pt x="113071" y="0"/>
                </a:moveTo>
                <a:lnTo>
                  <a:pt x="0" y="0"/>
                </a:lnTo>
                <a:lnTo>
                  <a:pt x="0" y="113060"/>
                </a:lnTo>
                <a:lnTo>
                  <a:pt x="113071" y="113060"/>
                </a:lnTo>
                <a:lnTo>
                  <a:pt x="113071" y="0"/>
                </a:lnTo>
                <a:close/>
              </a:path>
            </a:pathLst>
          </a:custGeom>
          <a:solidFill>
            <a:srgbClr val="F47B8D"/>
          </a:solidFill>
        </p:spPr>
        <p:txBody>
          <a:bodyPr wrap="square" lIns="0" tIns="0" rIns="0" bIns="0" rtlCol="0"/>
          <a:lstStyle/>
          <a:p>
            <a:endParaRPr/>
          </a:p>
        </p:txBody>
      </p:sp>
      <p:sp>
        <p:nvSpPr>
          <p:cNvPr id="11" name="object 11"/>
          <p:cNvSpPr txBox="1"/>
          <p:nvPr/>
        </p:nvSpPr>
        <p:spPr>
          <a:xfrm>
            <a:off x="6823619" y="8961035"/>
            <a:ext cx="1443355" cy="279400"/>
          </a:xfrm>
          <a:prstGeom prst="rect">
            <a:avLst/>
          </a:prstGeom>
        </p:spPr>
        <p:txBody>
          <a:bodyPr vert="horz" wrap="square" lIns="0" tIns="14605" rIns="0" bIns="0" rtlCol="0">
            <a:spAutoFit/>
          </a:bodyPr>
          <a:lstStyle/>
          <a:p>
            <a:pPr marL="12700">
              <a:lnSpc>
                <a:spcPct val="100000"/>
              </a:lnSpc>
              <a:spcBef>
                <a:spcPts val="115"/>
              </a:spcBef>
            </a:pPr>
            <a:r>
              <a:rPr sz="1650" spc="85" dirty="0">
                <a:solidFill>
                  <a:srgbClr val="585858"/>
                </a:solidFill>
                <a:latin typeface="Century Gothic"/>
                <a:cs typeface="Century Gothic"/>
              </a:rPr>
              <a:t>Eher</a:t>
            </a:r>
            <a:r>
              <a:rPr sz="1650" spc="-30" dirty="0">
                <a:solidFill>
                  <a:srgbClr val="585858"/>
                </a:solidFill>
                <a:latin typeface="Century Gothic"/>
                <a:cs typeface="Century Gothic"/>
              </a:rPr>
              <a:t> </a:t>
            </a:r>
            <a:r>
              <a:rPr sz="1650" spc="-10" dirty="0">
                <a:solidFill>
                  <a:srgbClr val="585858"/>
                </a:solidFill>
                <a:latin typeface="Century Gothic"/>
                <a:cs typeface="Century Gothic"/>
              </a:rPr>
              <a:t>schlecht</a:t>
            </a:r>
            <a:endParaRPr sz="1650">
              <a:latin typeface="Century Gothic"/>
              <a:cs typeface="Century Gothic"/>
            </a:endParaRPr>
          </a:p>
        </p:txBody>
      </p:sp>
      <p:sp>
        <p:nvSpPr>
          <p:cNvPr id="12" name="object 12"/>
          <p:cNvSpPr/>
          <p:nvPr/>
        </p:nvSpPr>
        <p:spPr>
          <a:xfrm>
            <a:off x="8533123" y="9059649"/>
            <a:ext cx="120650" cy="113664"/>
          </a:xfrm>
          <a:custGeom>
            <a:avLst/>
            <a:gdLst/>
            <a:ahLst/>
            <a:cxnLst/>
            <a:rect l="l" t="t" r="r" b="b"/>
            <a:pathLst>
              <a:path w="120650" h="113665">
                <a:moveTo>
                  <a:pt x="120609" y="0"/>
                </a:moveTo>
                <a:lnTo>
                  <a:pt x="0" y="0"/>
                </a:lnTo>
                <a:lnTo>
                  <a:pt x="0" y="113060"/>
                </a:lnTo>
                <a:lnTo>
                  <a:pt x="120609" y="113060"/>
                </a:lnTo>
                <a:lnTo>
                  <a:pt x="120609" y="0"/>
                </a:lnTo>
                <a:close/>
              </a:path>
            </a:pathLst>
          </a:custGeom>
          <a:solidFill>
            <a:srgbClr val="991250"/>
          </a:solidFill>
        </p:spPr>
        <p:txBody>
          <a:bodyPr wrap="square" lIns="0" tIns="0" rIns="0" bIns="0" rtlCol="0"/>
          <a:lstStyle/>
          <a:p>
            <a:endParaRPr/>
          </a:p>
        </p:txBody>
      </p:sp>
      <p:sp>
        <p:nvSpPr>
          <p:cNvPr id="13" name="object 13"/>
          <p:cNvSpPr txBox="1"/>
          <p:nvPr/>
        </p:nvSpPr>
        <p:spPr>
          <a:xfrm>
            <a:off x="8695894" y="8961035"/>
            <a:ext cx="1435735" cy="279400"/>
          </a:xfrm>
          <a:prstGeom prst="rect">
            <a:avLst/>
          </a:prstGeom>
        </p:spPr>
        <p:txBody>
          <a:bodyPr vert="horz" wrap="square" lIns="0" tIns="14605" rIns="0" bIns="0" rtlCol="0">
            <a:spAutoFit/>
          </a:bodyPr>
          <a:lstStyle/>
          <a:p>
            <a:pPr marL="12700">
              <a:lnSpc>
                <a:spcPct val="100000"/>
              </a:lnSpc>
              <a:spcBef>
                <a:spcPts val="115"/>
              </a:spcBef>
            </a:pPr>
            <a:r>
              <a:rPr sz="1650" spc="75" dirty="0">
                <a:solidFill>
                  <a:srgbClr val="585858"/>
                </a:solidFill>
                <a:latin typeface="Century Gothic"/>
                <a:cs typeface="Century Gothic"/>
              </a:rPr>
              <a:t>Sehr</a:t>
            </a:r>
            <a:r>
              <a:rPr sz="1650" spc="-40" dirty="0">
                <a:solidFill>
                  <a:srgbClr val="585858"/>
                </a:solidFill>
                <a:latin typeface="Century Gothic"/>
                <a:cs typeface="Century Gothic"/>
              </a:rPr>
              <a:t> </a:t>
            </a:r>
            <a:r>
              <a:rPr sz="1650" spc="-10" dirty="0">
                <a:solidFill>
                  <a:srgbClr val="585858"/>
                </a:solidFill>
                <a:latin typeface="Century Gothic"/>
                <a:cs typeface="Century Gothic"/>
              </a:rPr>
              <a:t>schlecht</a:t>
            </a:r>
            <a:endParaRPr sz="1650">
              <a:latin typeface="Century Gothic"/>
              <a:cs typeface="Century Gothic"/>
            </a:endParaRPr>
          </a:p>
        </p:txBody>
      </p:sp>
      <p:sp>
        <p:nvSpPr>
          <p:cNvPr id="17" name="object 17"/>
          <p:cNvSpPr txBox="1"/>
          <p:nvPr/>
        </p:nvSpPr>
        <p:spPr>
          <a:xfrm>
            <a:off x="1445816" y="9930907"/>
            <a:ext cx="6849745" cy="223520"/>
          </a:xfrm>
          <a:prstGeom prst="rect">
            <a:avLst/>
          </a:prstGeom>
        </p:spPr>
        <p:txBody>
          <a:bodyPr vert="horz" wrap="square" lIns="0" tIns="8890" rIns="0" bIns="0" rtlCol="0">
            <a:spAutoFit/>
          </a:bodyPr>
          <a:lstStyle/>
          <a:p>
            <a:pPr marL="12700">
              <a:lnSpc>
                <a:spcPct val="100000"/>
              </a:lnSpc>
              <a:spcBef>
                <a:spcPts val="70"/>
              </a:spcBef>
            </a:pPr>
            <a:r>
              <a:rPr sz="1300" dirty="0">
                <a:solidFill>
                  <a:srgbClr val="404040"/>
                </a:solidFill>
                <a:latin typeface="Century Gothic"/>
                <a:cs typeface="Century Gothic"/>
              </a:rPr>
              <a:t>In</a:t>
            </a:r>
            <a:r>
              <a:rPr sz="1300" spc="35" dirty="0">
                <a:solidFill>
                  <a:srgbClr val="404040"/>
                </a:solidFill>
                <a:latin typeface="Century Gothic"/>
                <a:cs typeface="Century Gothic"/>
              </a:rPr>
              <a:t> </a:t>
            </a:r>
            <a:r>
              <a:rPr sz="1300" dirty="0">
                <a:solidFill>
                  <a:srgbClr val="404040"/>
                </a:solidFill>
                <a:latin typeface="Century Gothic"/>
                <a:cs typeface="Century Gothic"/>
              </a:rPr>
              <a:t>%,</a:t>
            </a:r>
            <a:r>
              <a:rPr sz="1300" spc="5" dirty="0">
                <a:solidFill>
                  <a:srgbClr val="404040"/>
                </a:solidFill>
                <a:latin typeface="Century Gothic"/>
                <a:cs typeface="Century Gothic"/>
              </a:rPr>
              <a:t> </a:t>
            </a:r>
            <a:r>
              <a:rPr sz="1300" dirty="0">
                <a:solidFill>
                  <a:srgbClr val="404040"/>
                </a:solidFill>
                <a:latin typeface="Century Gothic"/>
                <a:cs typeface="Century Gothic"/>
              </a:rPr>
              <a:t>Einfachantwort-Matrix</a:t>
            </a:r>
            <a:r>
              <a:rPr sz="1300" spc="35" dirty="0">
                <a:solidFill>
                  <a:srgbClr val="404040"/>
                </a:solidFill>
                <a:latin typeface="Century Gothic"/>
                <a:cs typeface="Century Gothic"/>
              </a:rPr>
              <a:t> </a:t>
            </a:r>
            <a:r>
              <a:rPr sz="1300" dirty="0">
                <a:solidFill>
                  <a:srgbClr val="404040"/>
                </a:solidFill>
                <a:latin typeface="Century Gothic"/>
                <a:cs typeface="Century Gothic"/>
              </a:rPr>
              <a:t>|</a:t>
            </a:r>
            <a:r>
              <a:rPr sz="1300" spc="25" dirty="0">
                <a:solidFill>
                  <a:srgbClr val="404040"/>
                </a:solidFill>
                <a:latin typeface="Century Gothic"/>
                <a:cs typeface="Century Gothic"/>
              </a:rPr>
              <a:t> </a:t>
            </a:r>
            <a:r>
              <a:rPr sz="1300" dirty="0">
                <a:solidFill>
                  <a:srgbClr val="404040"/>
                </a:solidFill>
                <a:latin typeface="Century Gothic"/>
                <a:cs typeface="Century Gothic"/>
              </a:rPr>
              <a:t>n</a:t>
            </a:r>
            <a:r>
              <a:rPr sz="1300" spc="20" dirty="0">
                <a:solidFill>
                  <a:srgbClr val="404040"/>
                </a:solidFill>
                <a:latin typeface="Century Gothic"/>
                <a:cs typeface="Century Gothic"/>
              </a:rPr>
              <a:t> </a:t>
            </a:r>
            <a:r>
              <a:rPr sz="1300" dirty="0">
                <a:solidFill>
                  <a:srgbClr val="404040"/>
                </a:solidFill>
                <a:latin typeface="Century Gothic"/>
                <a:cs typeface="Century Gothic"/>
              </a:rPr>
              <a:t>(Inhalative</a:t>
            </a:r>
            <a:r>
              <a:rPr sz="1300" spc="45" dirty="0">
                <a:solidFill>
                  <a:srgbClr val="404040"/>
                </a:solidFill>
                <a:latin typeface="Century Gothic"/>
                <a:cs typeface="Century Gothic"/>
              </a:rPr>
              <a:t> </a:t>
            </a:r>
            <a:r>
              <a:rPr sz="1300" dirty="0">
                <a:solidFill>
                  <a:srgbClr val="404040"/>
                </a:solidFill>
                <a:latin typeface="Century Gothic"/>
                <a:cs typeface="Century Gothic"/>
              </a:rPr>
              <a:t>Therapie)=240</a:t>
            </a:r>
            <a:r>
              <a:rPr sz="1300" spc="-10" dirty="0">
                <a:solidFill>
                  <a:srgbClr val="404040"/>
                </a:solidFill>
                <a:latin typeface="Century Gothic"/>
                <a:cs typeface="Century Gothic"/>
              </a:rPr>
              <a:t> </a:t>
            </a:r>
            <a:r>
              <a:rPr sz="1300" dirty="0">
                <a:solidFill>
                  <a:srgbClr val="404040"/>
                </a:solidFill>
                <a:latin typeface="Century Gothic"/>
                <a:cs typeface="Century Gothic"/>
              </a:rPr>
              <a:t>|</a:t>
            </a:r>
            <a:r>
              <a:rPr sz="1300" spc="40" dirty="0">
                <a:solidFill>
                  <a:srgbClr val="404040"/>
                </a:solidFill>
                <a:latin typeface="Century Gothic"/>
                <a:cs typeface="Century Gothic"/>
              </a:rPr>
              <a:t> </a:t>
            </a:r>
            <a:r>
              <a:rPr sz="1300" dirty="0">
                <a:solidFill>
                  <a:srgbClr val="404040"/>
                </a:solidFill>
                <a:latin typeface="Century Gothic"/>
                <a:cs typeface="Century Gothic"/>
              </a:rPr>
              <a:t>n</a:t>
            </a:r>
            <a:r>
              <a:rPr sz="1300" spc="20" dirty="0">
                <a:solidFill>
                  <a:srgbClr val="404040"/>
                </a:solidFill>
                <a:latin typeface="Century Gothic"/>
                <a:cs typeface="Century Gothic"/>
              </a:rPr>
              <a:t> </a:t>
            </a:r>
            <a:r>
              <a:rPr sz="1300" spc="-10" dirty="0">
                <a:solidFill>
                  <a:srgbClr val="404040"/>
                </a:solidFill>
                <a:latin typeface="Century Gothic"/>
                <a:cs typeface="Century Gothic"/>
              </a:rPr>
              <a:t>(Biologikattherapie)=63</a:t>
            </a:r>
            <a:endParaRPr sz="1300">
              <a:latin typeface="Century Gothic"/>
              <a:cs typeface="Century Gothic"/>
            </a:endParaRPr>
          </a:p>
        </p:txBody>
      </p:sp>
      <p:sp>
        <p:nvSpPr>
          <p:cNvPr id="18" name="object 18"/>
          <p:cNvSpPr txBox="1"/>
          <p:nvPr/>
        </p:nvSpPr>
        <p:spPr>
          <a:xfrm>
            <a:off x="14427150" y="10255715"/>
            <a:ext cx="4286250" cy="196215"/>
          </a:xfrm>
          <a:prstGeom prst="rect">
            <a:avLst/>
          </a:prstGeom>
        </p:spPr>
        <p:txBody>
          <a:bodyPr vert="horz" wrap="square" lIns="0" tIns="12065" rIns="0" bIns="0" rtlCol="0">
            <a:spAutoFit/>
          </a:bodyPr>
          <a:lstStyle/>
          <a:p>
            <a:pPr marL="12700">
              <a:lnSpc>
                <a:spcPct val="100000"/>
              </a:lnSpc>
              <a:spcBef>
                <a:spcPts val="95"/>
              </a:spcBef>
            </a:pPr>
            <a:r>
              <a:rPr sz="1100" dirty="0">
                <a:latin typeface="Century Gothic"/>
                <a:cs typeface="Century Gothic"/>
              </a:rPr>
              <a:t>Signifikante</a:t>
            </a:r>
            <a:r>
              <a:rPr sz="1100" spc="180" dirty="0">
                <a:latin typeface="Century Gothic"/>
                <a:cs typeface="Century Gothic"/>
              </a:rPr>
              <a:t> </a:t>
            </a:r>
            <a:r>
              <a:rPr sz="1100" dirty="0">
                <a:latin typeface="Century Gothic"/>
                <a:cs typeface="Century Gothic"/>
              </a:rPr>
              <a:t>Unterschiede:</a:t>
            </a:r>
            <a:r>
              <a:rPr sz="1100" spc="170" dirty="0">
                <a:latin typeface="Century Gothic"/>
                <a:cs typeface="Century Gothic"/>
              </a:rPr>
              <a:t> </a:t>
            </a:r>
            <a:r>
              <a:rPr sz="1100" dirty="0">
                <a:solidFill>
                  <a:srgbClr val="008000"/>
                </a:solidFill>
                <a:latin typeface="Century Gothic"/>
                <a:cs typeface="Century Gothic"/>
              </a:rPr>
              <a:t>grün=sig.</a:t>
            </a:r>
            <a:r>
              <a:rPr sz="1100" spc="190" dirty="0">
                <a:solidFill>
                  <a:srgbClr val="008000"/>
                </a:solidFill>
                <a:latin typeface="Century Gothic"/>
                <a:cs typeface="Century Gothic"/>
              </a:rPr>
              <a:t> </a:t>
            </a:r>
            <a:r>
              <a:rPr sz="1100" dirty="0">
                <a:solidFill>
                  <a:srgbClr val="008000"/>
                </a:solidFill>
                <a:latin typeface="Century Gothic"/>
                <a:cs typeface="Century Gothic"/>
              </a:rPr>
              <a:t>höher</a:t>
            </a:r>
            <a:r>
              <a:rPr sz="1100" spc="150" dirty="0">
                <a:solidFill>
                  <a:srgbClr val="008000"/>
                </a:solidFill>
                <a:latin typeface="Century Gothic"/>
                <a:cs typeface="Century Gothic"/>
              </a:rPr>
              <a:t> </a:t>
            </a:r>
            <a:r>
              <a:rPr sz="1100" dirty="0">
                <a:latin typeface="Century Gothic"/>
                <a:cs typeface="Century Gothic"/>
              </a:rPr>
              <a:t>/</a:t>
            </a:r>
            <a:r>
              <a:rPr sz="1100" spc="175" dirty="0">
                <a:latin typeface="Century Gothic"/>
                <a:cs typeface="Century Gothic"/>
              </a:rPr>
              <a:t> </a:t>
            </a:r>
            <a:r>
              <a:rPr sz="1100" dirty="0">
                <a:solidFill>
                  <a:srgbClr val="FF0000"/>
                </a:solidFill>
                <a:latin typeface="Century Gothic"/>
                <a:cs typeface="Century Gothic"/>
              </a:rPr>
              <a:t>rot=sig.</a:t>
            </a:r>
            <a:r>
              <a:rPr sz="1100" spc="190" dirty="0">
                <a:solidFill>
                  <a:srgbClr val="FF0000"/>
                </a:solidFill>
                <a:latin typeface="Century Gothic"/>
                <a:cs typeface="Century Gothic"/>
              </a:rPr>
              <a:t> </a:t>
            </a:r>
            <a:r>
              <a:rPr sz="1100" spc="-10" dirty="0">
                <a:solidFill>
                  <a:srgbClr val="FF0000"/>
                </a:solidFill>
                <a:latin typeface="Century Gothic"/>
                <a:cs typeface="Century Gothic"/>
              </a:rPr>
              <a:t>niedriger</a:t>
            </a:r>
            <a:endParaRPr sz="1100">
              <a:latin typeface="Century Gothic"/>
              <a:cs typeface="Century Gothic"/>
            </a:endParaRPr>
          </a:p>
        </p:txBody>
      </p:sp>
      <p:graphicFrame>
        <p:nvGraphicFramePr>
          <p:cNvPr id="14" name="object 14"/>
          <p:cNvGraphicFramePr>
            <a:graphicFrameLocks noGrp="1"/>
          </p:cNvGraphicFramePr>
          <p:nvPr/>
        </p:nvGraphicFramePr>
        <p:xfrm>
          <a:off x="12950028" y="3212903"/>
          <a:ext cx="5764530" cy="5720715"/>
        </p:xfrm>
        <a:graphic>
          <a:graphicData uri="http://schemas.openxmlformats.org/drawingml/2006/table">
            <a:tbl>
              <a:tblPr firstRow="1" bandRow="1">
                <a:tableStyleId>{2D5ABB26-0587-4C30-8999-92F81FD0307C}</a:tableStyleId>
              </a:tblPr>
              <a:tblGrid>
                <a:gridCol w="2882265">
                  <a:extLst>
                    <a:ext uri="{9D8B030D-6E8A-4147-A177-3AD203B41FA5}">
                      <a16:colId xmlns:a16="http://schemas.microsoft.com/office/drawing/2014/main" val="20000"/>
                    </a:ext>
                  </a:extLst>
                </a:gridCol>
                <a:gridCol w="2882265">
                  <a:extLst>
                    <a:ext uri="{9D8B030D-6E8A-4147-A177-3AD203B41FA5}">
                      <a16:colId xmlns:a16="http://schemas.microsoft.com/office/drawing/2014/main" val="20001"/>
                    </a:ext>
                  </a:extLst>
                </a:gridCol>
              </a:tblGrid>
              <a:tr h="406400">
                <a:tc gridSpan="2">
                  <a:txBody>
                    <a:bodyPr/>
                    <a:lstStyle/>
                    <a:p>
                      <a:pPr marL="144780">
                        <a:lnSpc>
                          <a:spcPct val="100000"/>
                        </a:lnSpc>
                        <a:spcBef>
                          <a:spcPts val="434"/>
                        </a:spcBef>
                      </a:pPr>
                      <a:r>
                        <a:rPr sz="1950" b="1" dirty="0">
                          <a:solidFill>
                            <a:srgbClr val="FFFFFF"/>
                          </a:solidFill>
                          <a:latin typeface="Century Gothic"/>
                          <a:cs typeface="Century Gothic"/>
                        </a:rPr>
                        <a:t>TOP2-</a:t>
                      </a:r>
                      <a:r>
                        <a:rPr sz="1950" b="1" spc="55" dirty="0">
                          <a:solidFill>
                            <a:srgbClr val="FFFFFF"/>
                          </a:solidFill>
                          <a:latin typeface="Century Gothic"/>
                          <a:cs typeface="Century Gothic"/>
                        </a:rPr>
                        <a:t> </a:t>
                      </a:r>
                      <a:r>
                        <a:rPr sz="1950" b="1" dirty="0">
                          <a:solidFill>
                            <a:srgbClr val="FFFFFF"/>
                          </a:solidFill>
                          <a:latin typeface="Century Gothic"/>
                          <a:cs typeface="Century Gothic"/>
                        </a:rPr>
                        <a:t>Lungen-</a:t>
                      </a:r>
                      <a:r>
                        <a:rPr sz="1950" b="1" spc="60" dirty="0">
                          <a:solidFill>
                            <a:srgbClr val="FFFFFF"/>
                          </a:solidFill>
                          <a:latin typeface="Century Gothic"/>
                          <a:cs typeface="Century Gothic"/>
                        </a:rPr>
                        <a:t> </a:t>
                      </a:r>
                      <a:r>
                        <a:rPr sz="1950" b="1" dirty="0">
                          <a:solidFill>
                            <a:srgbClr val="FFFFFF"/>
                          </a:solidFill>
                          <a:latin typeface="Century Gothic"/>
                          <a:cs typeface="Century Gothic"/>
                        </a:rPr>
                        <a:t>oder</a:t>
                      </a:r>
                      <a:r>
                        <a:rPr sz="1950" b="1" spc="50" dirty="0">
                          <a:solidFill>
                            <a:srgbClr val="FFFFFF"/>
                          </a:solidFill>
                          <a:latin typeface="Century Gothic"/>
                          <a:cs typeface="Century Gothic"/>
                        </a:rPr>
                        <a:t> </a:t>
                      </a:r>
                      <a:r>
                        <a:rPr sz="1950" b="1" spc="-10" dirty="0">
                          <a:solidFill>
                            <a:srgbClr val="FFFFFF"/>
                          </a:solidFill>
                          <a:latin typeface="Century Gothic"/>
                          <a:cs typeface="Century Gothic"/>
                        </a:rPr>
                        <a:t>Atemwegserkrankungen</a:t>
                      </a:r>
                      <a:endParaRPr sz="1950">
                        <a:latin typeface="Century Gothic"/>
                        <a:cs typeface="Century Gothic"/>
                      </a:endParaRPr>
                    </a:p>
                  </a:txBody>
                  <a:tcPr marL="0" marR="0" marT="55244"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1C5864"/>
                    </a:solidFill>
                  </a:tcPr>
                </a:tc>
                <a:tc hMerge="1">
                  <a:txBody>
                    <a:bodyPr/>
                    <a:lstStyle/>
                    <a:p>
                      <a:endParaRPr/>
                    </a:p>
                  </a:txBody>
                  <a:tcPr marL="0" marR="0" marT="0" marB="0"/>
                </a:tc>
                <a:extLst>
                  <a:ext uri="{0D108BD9-81ED-4DB2-BD59-A6C34878D82A}">
                    <a16:rowId xmlns:a16="http://schemas.microsoft.com/office/drawing/2014/main" val="10000"/>
                  </a:ext>
                </a:extLst>
              </a:tr>
              <a:tr h="1160145">
                <a:tc>
                  <a:txBody>
                    <a:bodyPr/>
                    <a:lstStyle/>
                    <a:p>
                      <a:pPr>
                        <a:lnSpc>
                          <a:spcPct val="100000"/>
                        </a:lnSpc>
                        <a:spcBef>
                          <a:spcPts val="1650"/>
                        </a:spcBef>
                      </a:pPr>
                      <a:endParaRPr sz="1650">
                        <a:latin typeface="Times New Roman"/>
                        <a:cs typeface="Times New Roman"/>
                      </a:endParaRPr>
                    </a:p>
                    <a:p>
                      <a:pPr marL="12700" algn="ctr">
                        <a:lnSpc>
                          <a:spcPct val="100000"/>
                        </a:lnSpc>
                      </a:pPr>
                      <a:r>
                        <a:rPr sz="1650" b="1" spc="-10" dirty="0">
                          <a:latin typeface="Century Gothic"/>
                          <a:cs typeface="Century Gothic"/>
                        </a:rPr>
                        <a:t>Asthma</a:t>
                      </a:r>
                      <a:endParaRPr sz="1650">
                        <a:latin typeface="Century Gothic"/>
                        <a:cs typeface="Century Gothic"/>
                      </a:endParaRPr>
                    </a:p>
                  </a:txBody>
                  <a:tcPr marL="0" marR="0" marT="20955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CCD1D2"/>
                    </a:solidFill>
                  </a:tcPr>
                </a:tc>
                <a:tc>
                  <a:txBody>
                    <a:bodyPr/>
                    <a:lstStyle/>
                    <a:p>
                      <a:pPr>
                        <a:lnSpc>
                          <a:spcPct val="100000"/>
                        </a:lnSpc>
                        <a:spcBef>
                          <a:spcPts val="1650"/>
                        </a:spcBef>
                      </a:pPr>
                      <a:endParaRPr sz="1650">
                        <a:latin typeface="Times New Roman"/>
                        <a:cs typeface="Times New Roman"/>
                      </a:endParaRPr>
                    </a:p>
                    <a:p>
                      <a:pPr marL="16510" algn="ctr">
                        <a:lnSpc>
                          <a:spcPct val="100000"/>
                        </a:lnSpc>
                      </a:pPr>
                      <a:r>
                        <a:rPr sz="1650" b="1" spc="-20" dirty="0">
                          <a:latin typeface="Century Gothic"/>
                          <a:cs typeface="Century Gothic"/>
                        </a:rPr>
                        <a:t>COPD</a:t>
                      </a:r>
                      <a:endParaRPr sz="1650">
                        <a:latin typeface="Century Gothic"/>
                        <a:cs typeface="Century Gothic"/>
                      </a:endParaRPr>
                    </a:p>
                  </a:txBody>
                  <a:tcPr marL="0" marR="0" marT="20955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CCD1D2"/>
                    </a:solidFill>
                  </a:tcPr>
                </a:tc>
                <a:extLst>
                  <a:ext uri="{0D108BD9-81ED-4DB2-BD59-A6C34878D82A}">
                    <a16:rowId xmlns:a16="http://schemas.microsoft.com/office/drawing/2014/main" val="10001"/>
                  </a:ext>
                </a:extLst>
              </a:tr>
              <a:tr h="2077085">
                <a:tc>
                  <a:txBody>
                    <a:bodyPr/>
                    <a:lstStyle/>
                    <a:p>
                      <a:pPr>
                        <a:lnSpc>
                          <a:spcPct val="100000"/>
                        </a:lnSpc>
                      </a:pPr>
                      <a:endParaRPr sz="1650">
                        <a:latin typeface="Times New Roman"/>
                        <a:cs typeface="Times New Roman"/>
                      </a:endParaRPr>
                    </a:p>
                    <a:p>
                      <a:pPr>
                        <a:lnSpc>
                          <a:spcPct val="100000"/>
                        </a:lnSpc>
                      </a:pPr>
                      <a:endParaRPr sz="1650">
                        <a:latin typeface="Times New Roman"/>
                        <a:cs typeface="Times New Roman"/>
                      </a:endParaRPr>
                    </a:p>
                    <a:p>
                      <a:pPr>
                        <a:lnSpc>
                          <a:spcPct val="100000"/>
                        </a:lnSpc>
                        <a:spcBef>
                          <a:spcPts val="1505"/>
                        </a:spcBef>
                      </a:pPr>
                      <a:endParaRPr sz="1650">
                        <a:latin typeface="Times New Roman"/>
                        <a:cs typeface="Times New Roman"/>
                      </a:endParaRPr>
                    </a:p>
                    <a:p>
                      <a:pPr marL="13970" algn="ctr">
                        <a:lnSpc>
                          <a:spcPct val="100000"/>
                        </a:lnSpc>
                      </a:pPr>
                      <a:r>
                        <a:rPr sz="1650" spc="-20" dirty="0">
                          <a:latin typeface="Century Gothic"/>
                          <a:cs typeface="Century Gothic"/>
                        </a:rPr>
                        <a:t>89,7</a:t>
                      </a:r>
                      <a:endParaRPr sz="1650">
                        <a:latin typeface="Century Gothic"/>
                        <a:cs typeface="Century Gothic"/>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7EAEA"/>
                    </a:solidFill>
                  </a:tcPr>
                </a:tc>
                <a:tc>
                  <a:txBody>
                    <a:bodyPr/>
                    <a:lstStyle/>
                    <a:p>
                      <a:pPr>
                        <a:lnSpc>
                          <a:spcPct val="100000"/>
                        </a:lnSpc>
                      </a:pPr>
                      <a:endParaRPr sz="1650">
                        <a:latin typeface="Times New Roman"/>
                        <a:cs typeface="Times New Roman"/>
                      </a:endParaRPr>
                    </a:p>
                    <a:p>
                      <a:pPr>
                        <a:lnSpc>
                          <a:spcPct val="100000"/>
                        </a:lnSpc>
                      </a:pPr>
                      <a:endParaRPr sz="1650">
                        <a:latin typeface="Times New Roman"/>
                        <a:cs typeface="Times New Roman"/>
                      </a:endParaRPr>
                    </a:p>
                    <a:p>
                      <a:pPr>
                        <a:lnSpc>
                          <a:spcPct val="100000"/>
                        </a:lnSpc>
                        <a:spcBef>
                          <a:spcPts val="1505"/>
                        </a:spcBef>
                      </a:pPr>
                      <a:endParaRPr sz="1650">
                        <a:latin typeface="Times New Roman"/>
                        <a:cs typeface="Times New Roman"/>
                      </a:endParaRPr>
                    </a:p>
                    <a:p>
                      <a:pPr marL="16510" algn="ctr">
                        <a:lnSpc>
                          <a:spcPct val="100000"/>
                        </a:lnSpc>
                      </a:pPr>
                      <a:r>
                        <a:rPr sz="1650" spc="-20" dirty="0">
                          <a:latin typeface="Century Gothic"/>
                          <a:cs typeface="Century Gothic"/>
                        </a:rPr>
                        <a:t>87,3</a:t>
                      </a:r>
                      <a:endParaRPr sz="1650">
                        <a:latin typeface="Century Gothic"/>
                        <a:cs typeface="Century Gothic"/>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7EAEA"/>
                    </a:solidFill>
                  </a:tcPr>
                </a:tc>
                <a:extLst>
                  <a:ext uri="{0D108BD9-81ED-4DB2-BD59-A6C34878D82A}">
                    <a16:rowId xmlns:a16="http://schemas.microsoft.com/office/drawing/2014/main" val="10002"/>
                  </a:ext>
                </a:extLst>
              </a:tr>
              <a:tr h="2077085">
                <a:tc>
                  <a:txBody>
                    <a:bodyPr/>
                    <a:lstStyle/>
                    <a:p>
                      <a:pPr>
                        <a:lnSpc>
                          <a:spcPct val="100000"/>
                        </a:lnSpc>
                      </a:pPr>
                      <a:endParaRPr sz="1650">
                        <a:latin typeface="Times New Roman"/>
                        <a:cs typeface="Times New Roman"/>
                      </a:endParaRPr>
                    </a:p>
                    <a:p>
                      <a:pPr>
                        <a:lnSpc>
                          <a:spcPct val="100000"/>
                        </a:lnSpc>
                      </a:pPr>
                      <a:endParaRPr sz="1650">
                        <a:latin typeface="Times New Roman"/>
                        <a:cs typeface="Times New Roman"/>
                      </a:endParaRPr>
                    </a:p>
                    <a:p>
                      <a:pPr>
                        <a:lnSpc>
                          <a:spcPct val="100000"/>
                        </a:lnSpc>
                        <a:spcBef>
                          <a:spcPts val="1510"/>
                        </a:spcBef>
                      </a:pPr>
                      <a:endParaRPr sz="1650">
                        <a:latin typeface="Times New Roman"/>
                        <a:cs typeface="Times New Roman"/>
                      </a:endParaRPr>
                    </a:p>
                    <a:p>
                      <a:pPr marL="13970" algn="ctr">
                        <a:lnSpc>
                          <a:spcPct val="100000"/>
                        </a:lnSpc>
                        <a:spcBef>
                          <a:spcPts val="5"/>
                        </a:spcBef>
                      </a:pPr>
                      <a:r>
                        <a:rPr sz="1650" spc="-20" dirty="0">
                          <a:latin typeface="Century Gothic"/>
                          <a:cs typeface="Century Gothic"/>
                        </a:rPr>
                        <a:t>92,7</a:t>
                      </a:r>
                      <a:endParaRPr sz="1650">
                        <a:latin typeface="Century Gothic"/>
                        <a:cs typeface="Century Gothic"/>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CD1D2"/>
                    </a:solidFill>
                  </a:tcPr>
                </a:tc>
                <a:tc>
                  <a:txBody>
                    <a:bodyPr/>
                    <a:lstStyle/>
                    <a:p>
                      <a:pPr>
                        <a:lnSpc>
                          <a:spcPct val="100000"/>
                        </a:lnSpc>
                      </a:pPr>
                      <a:endParaRPr sz="1650">
                        <a:latin typeface="Times New Roman"/>
                        <a:cs typeface="Times New Roman"/>
                      </a:endParaRPr>
                    </a:p>
                    <a:p>
                      <a:pPr>
                        <a:lnSpc>
                          <a:spcPct val="100000"/>
                        </a:lnSpc>
                      </a:pPr>
                      <a:endParaRPr sz="1650">
                        <a:latin typeface="Times New Roman"/>
                        <a:cs typeface="Times New Roman"/>
                      </a:endParaRPr>
                    </a:p>
                    <a:p>
                      <a:pPr>
                        <a:lnSpc>
                          <a:spcPct val="100000"/>
                        </a:lnSpc>
                        <a:spcBef>
                          <a:spcPts val="1510"/>
                        </a:spcBef>
                      </a:pPr>
                      <a:endParaRPr sz="1650">
                        <a:latin typeface="Times New Roman"/>
                        <a:cs typeface="Times New Roman"/>
                      </a:endParaRPr>
                    </a:p>
                    <a:p>
                      <a:pPr marL="16510" algn="ctr">
                        <a:lnSpc>
                          <a:spcPct val="100000"/>
                        </a:lnSpc>
                        <a:spcBef>
                          <a:spcPts val="5"/>
                        </a:spcBef>
                      </a:pPr>
                      <a:r>
                        <a:rPr sz="1650" spc="-20" dirty="0">
                          <a:latin typeface="Century Gothic"/>
                          <a:cs typeface="Century Gothic"/>
                        </a:rPr>
                        <a:t>96,0</a:t>
                      </a:r>
                      <a:endParaRPr sz="1650">
                        <a:latin typeface="Century Gothic"/>
                        <a:cs typeface="Century Gothic"/>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CD1D2"/>
                    </a:solidFill>
                  </a:tcPr>
                </a:tc>
                <a:extLst>
                  <a:ext uri="{0D108BD9-81ED-4DB2-BD59-A6C34878D82A}">
                    <a16:rowId xmlns:a16="http://schemas.microsoft.com/office/drawing/2014/main" val="10003"/>
                  </a:ext>
                </a:extLst>
              </a:tr>
            </a:tbl>
          </a:graphicData>
        </a:graphic>
      </p:graphicFrame>
      <p:sp>
        <p:nvSpPr>
          <p:cNvPr id="15" name="object 15"/>
          <p:cNvSpPr txBox="1"/>
          <p:nvPr/>
        </p:nvSpPr>
        <p:spPr>
          <a:xfrm>
            <a:off x="1445816" y="2119062"/>
            <a:ext cx="10631805" cy="324485"/>
          </a:xfrm>
          <a:prstGeom prst="rect">
            <a:avLst/>
          </a:prstGeom>
        </p:spPr>
        <p:txBody>
          <a:bodyPr vert="horz" wrap="square" lIns="0" tIns="13970" rIns="0" bIns="0" rtlCol="0">
            <a:spAutoFit/>
          </a:bodyPr>
          <a:lstStyle/>
          <a:p>
            <a:pPr marL="12700">
              <a:lnSpc>
                <a:spcPct val="100000"/>
              </a:lnSpc>
              <a:spcBef>
                <a:spcPts val="110"/>
              </a:spcBef>
            </a:pPr>
            <a:r>
              <a:rPr sz="1950" dirty="0">
                <a:latin typeface="Century Gothic"/>
                <a:cs typeface="Century Gothic"/>
              </a:rPr>
              <a:t>Wie</a:t>
            </a:r>
            <a:r>
              <a:rPr sz="1950" spc="15" dirty="0">
                <a:latin typeface="Century Gothic"/>
                <a:cs typeface="Century Gothic"/>
              </a:rPr>
              <a:t> </a:t>
            </a:r>
            <a:r>
              <a:rPr sz="1950" dirty="0">
                <a:latin typeface="Century Gothic"/>
                <a:cs typeface="Century Gothic"/>
              </a:rPr>
              <a:t>ausreichend</a:t>
            </a:r>
            <a:r>
              <a:rPr sz="1950" spc="65" dirty="0">
                <a:latin typeface="Century Gothic"/>
                <a:cs typeface="Century Gothic"/>
              </a:rPr>
              <a:t> </a:t>
            </a:r>
            <a:r>
              <a:rPr sz="1950" dirty="0">
                <a:latin typeface="Century Gothic"/>
                <a:cs typeface="Century Gothic"/>
              </a:rPr>
              <a:t>wurden</a:t>
            </a:r>
            <a:r>
              <a:rPr sz="1950" spc="35" dirty="0">
                <a:latin typeface="Century Gothic"/>
                <a:cs typeface="Century Gothic"/>
              </a:rPr>
              <a:t> </a:t>
            </a:r>
            <a:r>
              <a:rPr sz="1950" dirty="0">
                <a:latin typeface="Century Gothic"/>
                <a:cs typeface="Century Gothic"/>
              </a:rPr>
              <a:t>Sie</a:t>
            </a:r>
            <a:r>
              <a:rPr sz="1950" spc="80" dirty="0">
                <a:latin typeface="Century Gothic"/>
                <a:cs typeface="Century Gothic"/>
              </a:rPr>
              <a:t> </a:t>
            </a:r>
            <a:r>
              <a:rPr sz="1950" dirty="0">
                <a:latin typeface="Century Gothic"/>
                <a:cs typeface="Century Gothic"/>
              </a:rPr>
              <a:t>in</a:t>
            </a:r>
            <a:r>
              <a:rPr sz="1950" spc="35" dirty="0">
                <a:latin typeface="Century Gothic"/>
                <a:cs typeface="Century Gothic"/>
              </a:rPr>
              <a:t> </a:t>
            </a:r>
            <a:r>
              <a:rPr sz="1950" dirty="0">
                <a:latin typeface="Century Gothic"/>
                <a:cs typeface="Century Gothic"/>
              </a:rPr>
              <a:t>der</a:t>
            </a:r>
            <a:r>
              <a:rPr sz="1950" spc="55" dirty="0">
                <a:latin typeface="Century Gothic"/>
                <a:cs typeface="Century Gothic"/>
              </a:rPr>
              <a:t> </a:t>
            </a:r>
            <a:r>
              <a:rPr sz="1950" dirty="0">
                <a:latin typeface="Century Gothic"/>
                <a:cs typeface="Century Gothic"/>
              </a:rPr>
              <a:t>Handhabung</a:t>
            </a:r>
            <a:r>
              <a:rPr sz="1950" spc="35" dirty="0">
                <a:latin typeface="Century Gothic"/>
                <a:cs typeface="Century Gothic"/>
              </a:rPr>
              <a:t> </a:t>
            </a:r>
            <a:r>
              <a:rPr sz="1950" dirty="0">
                <a:latin typeface="Century Gothic"/>
                <a:cs typeface="Century Gothic"/>
              </a:rPr>
              <a:t>der</a:t>
            </a:r>
            <a:r>
              <a:rPr sz="1950" spc="55" dirty="0">
                <a:latin typeface="Century Gothic"/>
                <a:cs typeface="Century Gothic"/>
              </a:rPr>
              <a:t> </a:t>
            </a:r>
            <a:r>
              <a:rPr sz="1950" dirty="0">
                <a:latin typeface="Century Gothic"/>
                <a:cs typeface="Century Gothic"/>
              </a:rPr>
              <a:t>jeweiligen</a:t>
            </a:r>
            <a:r>
              <a:rPr sz="1950" spc="35" dirty="0">
                <a:latin typeface="Century Gothic"/>
                <a:cs typeface="Century Gothic"/>
              </a:rPr>
              <a:t> </a:t>
            </a:r>
            <a:r>
              <a:rPr sz="1950" dirty="0">
                <a:latin typeface="Century Gothic"/>
                <a:cs typeface="Century Gothic"/>
              </a:rPr>
              <a:t>Therapieform</a:t>
            </a:r>
            <a:r>
              <a:rPr sz="1950" spc="55" dirty="0">
                <a:latin typeface="Century Gothic"/>
                <a:cs typeface="Century Gothic"/>
              </a:rPr>
              <a:t> </a:t>
            </a:r>
            <a:r>
              <a:rPr sz="1950" spc="-10" dirty="0">
                <a:latin typeface="Century Gothic"/>
                <a:cs typeface="Century Gothic"/>
              </a:rPr>
              <a:t>geschult?</a:t>
            </a:r>
            <a:endParaRPr sz="1950">
              <a:latin typeface="Century Gothic"/>
              <a:cs typeface="Century Gothic"/>
            </a:endParaRPr>
          </a:p>
        </p:txBody>
      </p:sp>
      <p:sp>
        <p:nvSpPr>
          <p:cNvPr id="16" name="object 16"/>
          <p:cNvSpPr txBox="1"/>
          <p:nvPr/>
        </p:nvSpPr>
        <p:spPr>
          <a:xfrm>
            <a:off x="1445816" y="2793513"/>
            <a:ext cx="10652760" cy="224790"/>
          </a:xfrm>
          <a:prstGeom prst="rect">
            <a:avLst/>
          </a:prstGeom>
        </p:spPr>
        <p:txBody>
          <a:bodyPr vert="horz" wrap="square" lIns="0" tIns="13335" rIns="0" bIns="0" rtlCol="0">
            <a:spAutoFit/>
          </a:bodyPr>
          <a:lstStyle/>
          <a:p>
            <a:pPr marL="12700">
              <a:lnSpc>
                <a:spcPct val="100000"/>
              </a:lnSpc>
              <a:spcBef>
                <a:spcPts val="105"/>
              </a:spcBef>
            </a:pPr>
            <a:r>
              <a:rPr sz="1300" dirty="0">
                <a:latin typeface="Century Gothic"/>
                <a:cs typeface="Century Gothic"/>
              </a:rPr>
              <a:t>Frage</a:t>
            </a:r>
            <a:r>
              <a:rPr sz="1300" spc="-25" dirty="0">
                <a:latin typeface="Century Gothic"/>
                <a:cs typeface="Century Gothic"/>
              </a:rPr>
              <a:t> </a:t>
            </a:r>
            <a:r>
              <a:rPr sz="1300" dirty="0">
                <a:latin typeface="Century Gothic"/>
                <a:cs typeface="Century Gothic"/>
              </a:rPr>
              <a:t>wurde</a:t>
            </a:r>
            <a:r>
              <a:rPr sz="1300" spc="50" dirty="0">
                <a:latin typeface="Century Gothic"/>
                <a:cs typeface="Century Gothic"/>
              </a:rPr>
              <a:t> </a:t>
            </a:r>
            <a:r>
              <a:rPr sz="1300" dirty="0">
                <a:latin typeface="Century Gothic"/>
                <a:cs typeface="Century Gothic"/>
              </a:rPr>
              <a:t>nur</a:t>
            </a:r>
            <a:r>
              <a:rPr sz="1300" spc="-30" dirty="0">
                <a:latin typeface="Century Gothic"/>
                <a:cs typeface="Century Gothic"/>
              </a:rPr>
              <a:t> </a:t>
            </a:r>
            <a:r>
              <a:rPr sz="1300" dirty="0">
                <a:latin typeface="Century Gothic"/>
                <a:cs typeface="Century Gothic"/>
              </a:rPr>
              <a:t>Personen</a:t>
            </a:r>
            <a:r>
              <a:rPr sz="1300" spc="45" dirty="0">
                <a:latin typeface="Century Gothic"/>
                <a:cs typeface="Century Gothic"/>
              </a:rPr>
              <a:t> </a:t>
            </a:r>
            <a:r>
              <a:rPr sz="1300" dirty="0">
                <a:latin typeface="Century Gothic"/>
                <a:cs typeface="Century Gothic"/>
              </a:rPr>
              <a:t>gestellt,</a:t>
            </a:r>
            <a:r>
              <a:rPr sz="1300" spc="5" dirty="0">
                <a:latin typeface="Century Gothic"/>
                <a:cs typeface="Century Gothic"/>
              </a:rPr>
              <a:t> </a:t>
            </a:r>
            <a:r>
              <a:rPr sz="1300" dirty="0">
                <a:latin typeface="Century Gothic"/>
                <a:cs typeface="Century Gothic"/>
              </a:rPr>
              <a:t>die</a:t>
            </a:r>
            <a:r>
              <a:rPr sz="1300" spc="50" dirty="0">
                <a:latin typeface="Century Gothic"/>
                <a:cs typeface="Century Gothic"/>
              </a:rPr>
              <a:t> </a:t>
            </a:r>
            <a:r>
              <a:rPr sz="1300" dirty="0">
                <a:latin typeface="Century Gothic"/>
                <a:cs typeface="Century Gothic"/>
              </a:rPr>
              <a:t>aktuell</a:t>
            </a:r>
            <a:r>
              <a:rPr sz="1300" spc="-15" dirty="0">
                <a:latin typeface="Century Gothic"/>
                <a:cs typeface="Century Gothic"/>
              </a:rPr>
              <a:t> </a:t>
            </a:r>
            <a:r>
              <a:rPr sz="1300" dirty="0">
                <a:latin typeface="Century Gothic"/>
                <a:cs typeface="Century Gothic"/>
              </a:rPr>
              <a:t>eine</a:t>
            </a:r>
            <a:r>
              <a:rPr sz="1300" spc="-10" dirty="0">
                <a:latin typeface="Century Gothic"/>
                <a:cs typeface="Century Gothic"/>
              </a:rPr>
              <a:t> </a:t>
            </a:r>
            <a:r>
              <a:rPr sz="1300" dirty="0">
                <a:latin typeface="Century Gothic"/>
                <a:cs typeface="Century Gothic"/>
              </a:rPr>
              <a:t>Inhalative</a:t>
            </a:r>
            <a:r>
              <a:rPr sz="1300" spc="50" dirty="0">
                <a:latin typeface="Century Gothic"/>
                <a:cs typeface="Century Gothic"/>
              </a:rPr>
              <a:t> </a:t>
            </a:r>
            <a:r>
              <a:rPr sz="1300" dirty="0">
                <a:latin typeface="Century Gothic"/>
                <a:cs typeface="Century Gothic"/>
              </a:rPr>
              <a:t>Therapie,</a:t>
            </a:r>
            <a:r>
              <a:rPr sz="1300" spc="5" dirty="0">
                <a:latin typeface="Century Gothic"/>
                <a:cs typeface="Century Gothic"/>
              </a:rPr>
              <a:t> </a:t>
            </a:r>
            <a:r>
              <a:rPr sz="1300" dirty="0">
                <a:latin typeface="Century Gothic"/>
                <a:cs typeface="Century Gothic"/>
              </a:rPr>
              <a:t>eine</a:t>
            </a:r>
            <a:r>
              <a:rPr sz="1300" spc="75" dirty="0">
                <a:latin typeface="Century Gothic"/>
                <a:cs typeface="Century Gothic"/>
              </a:rPr>
              <a:t> </a:t>
            </a:r>
            <a:r>
              <a:rPr sz="1300" dirty="0">
                <a:latin typeface="Century Gothic"/>
                <a:cs typeface="Century Gothic"/>
              </a:rPr>
              <a:t>Biologikatherapie</a:t>
            </a:r>
            <a:r>
              <a:rPr sz="1300" spc="10" dirty="0">
                <a:latin typeface="Century Gothic"/>
                <a:cs typeface="Century Gothic"/>
              </a:rPr>
              <a:t> </a:t>
            </a:r>
            <a:r>
              <a:rPr sz="1300" dirty="0">
                <a:latin typeface="Century Gothic"/>
                <a:cs typeface="Century Gothic"/>
              </a:rPr>
              <a:t>oder</a:t>
            </a:r>
            <a:r>
              <a:rPr sz="1300" spc="30" dirty="0">
                <a:latin typeface="Century Gothic"/>
                <a:cs typeface="Century Gothic"/>
              </a:rPr>
              <a:t> </a:t>
            </a:r>
            <a:r>
              <a:rPr sz="1300" dirty="0">
                <a:latin typeface="Century Gothic"/>
                <a:cs typeface="Century Gothic"/>
              </a:rPr>
              <a:t>beide</a:t>
            </a:r>
            <a:r>
              <a:rPr sz="1300" spc="50" dirty="0">
                <a:latin typeface="Century Gothic"/>
                <a:cs typeface="Century Gothic"/>
              </a:rPr>
              <a:t> </a:t>
            </a:r>
            <a:r>
              <a:rPr sz="1300" dirty="0">
                <a:latin typeface="Century Gothic"/>
                <a:cs typeface="Century Gothic"/>
              </a:rPr>
              <a:t>Therapieformen</a:t>
            </a:r>
            <a:r>
              <a:rPr sz="1300" spc="50" dirty="0">
                <a:latin typeface="Century Gothic"/>
                <a:cs typeface="Century Gothic"/>
              </a:rPr>
              <a:t> </a:t>
            </a:r>
            <a:r>
              <a:rPr sz="1300" spc="-10" dirty="0">
                <a:latin typeface="Century Gothic"/>
                <a:cs typeface="Century Gothic"/>
              </a:rPr>
              <a:t>erhalten.</a:t>
            </a:r>
            <a:endParaRPr sz="1300">
              <a:latin typeface="Century Gothic"/>
              <a:cs typeface="Century Gothic"/>
            </a:endParaRPr>
          </a:p>
        </p:txBody>
      </p:sp>
      <p:sp>
        <p:nvSpPr>
          <p:cNvPr id="21" name="Textfeld 20">
            <a:extLst>
              <a:ext uri="{FF2B5EF4-FFF2-40B4-BE49-F238E27FC236}">
                <a16:creationId xmlns:a16="http://schemas.microsoft.com/office/drawing/2014/main" id="{4213145C-84C1-A69F-36A2-FE3CB06B0721}"/>
              </a:ext>
            </a:extLst>
          </p:cNvPr>
          <p:cNvSpPr txBox="1"/>
          <p:nvPr/>
        </p:nvSpPr>
        <p:spPr>
          <a:xfrm>
            <a:off x="4576268" y="10299156"/>
            <a:ext cx="6193217" cy="646331"/>
          </a:xfrm>
          <a:prstGeom prst="rect">
            <a:avLst/>
          </a:prstGeom>
          <a:noFill/>
        </p:spPr>
        <p:txBody>
          <a:bodyPr wrap="square" rtlCol="0">
            <a:spAutoFit/>
          </a:bodyPr>
          <a:lstStyle/>
          <a:p>
            <a:r>
              <a:rPr lang="de-DE" dirty="0">
                <a:solidFill>
                  <a:srgbClr val="FF0000"/>
                </a:solidFill>
              </a:rPr>
              <a:t>Achtung</a:t>
            </a:r>
            <a:r>
              <a:rPr lang="de-DE" dirty="0"/>
              <a:t>: Biologikatherapie ist zum Zeitpunkt der Befragung für COPD nur eingeschränkt </a:t>
            </a:r>
            <a:r>
              <a:rPr lang="de-DE" dirty="0" err="1"/>
              <a:t>verschreibbar</a:t>
            </a:r>
            <a:r>
              <a:rPr lang="de-DE" dirty="0"/>
              <a:t>.</a:t>
            </a:r>
            <a:endParaRPr lang="de-AT"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descr="$PPTXTitle"/>
          <p:cNvSpPr txBox="1">
            <a:spLocks noGrp="1"/>
          </p:cNvSpPr>
          <p:nvPr>
            <p:ph type="title"/>
          </p:nvPr>
        </p:nvSpPr>
        <p:spPr>
          <a:xfrm>
            <a:off x="1445816" y="735089"/>
            <a:ext cx="16458565" cy="1148080"/>
          </a:xfrm>
          <a:prstGeom prst="rect">
            <a:avLst/>
          </a:prstGeom>
        </p:spPr>
        <p:txBody>
          <a:bodyPr vert="horz" wrap="square" lIns="0" tIns="54610" rIns="0" bIns="0" rtlCol="0">
            <a:spAutoFit/>
          </a:bodyPr>
          <a:lstStyle/>
          <a:p>
            <a:pPr marL="12700" marR="5080" algn="just">
              <a:lnSpc>
                <a:spcPts val="2850"/>
              </a:lnSpc>
              <a:spcBef>
                <a:spcPts val="430"/>
              </a:spcBef>
            </a:pPr>
            <a:r>
              <a:rPr dirty="0"/>
              <a:t>Beide</a:t>
            </a:r>
            <a:r>
              <a:rPr spc="60" dirty="0"/>
              <a:t> </a:t>
            </a:r>
            <a:r>
              <a:rPr dirty="0"/>
              <a:t>Therapieformen</a:t>
            </a:r>
            <a:r>
              <a:rPr spc="50" dirty="0"/>
              <a:t> </a:t>
            </a:r>
            <a:r>
              <a:rPr dirty="0"/>
              <a:t>lassen</a:t>
            </a:r>
            <a:r>
              <a:rPr spc="50" dirty="0"/>
              <a:t> </a:t>
            </a:r>
            <a:r>
              <a:rPr dirty="0"/>
              <a:t>sich</a:t>
            </a:r>
            <a:r>
              <a:rPr spc="45" dirty="0"/>
              <a:t> </a:t>
            </a:r>
            <a:r>
              <a:rPr dirty="0"/>
              <a:t>gut</a:t>
            </a:r>
            <a:r>
              <a:rPr spc="65" dirty="0"/>
              <a:t> </a:t>
            </a:r>
            <a:r>
              <a:rPr dirty="0"/>
              <a:t>in</a:t>
            </a:r>
            <a:r>
              <a:rPr spc="110" dirty="0"/>
              <a:t> </a:t>
            </a:r>
            <a:r>
              <a:rPr dirty="0"/>
              <a:t>den</a:t>
            </a:r>
            <a:r>
              <a:rPr spc="114" dirty="0"/>
              <a:t> </a:t>
            </a:r>
            <a:r>
              <a:rPr dirty="0"/>
              <a:t>Alltag</a:t>
            </a:r>
            <a:r>
              <a:rPr spc="75" dirty="0"/>
              <a:t> </a:t>
            </a:r>
            <a:r>
              <a:rPr dirty="0"/>
              <a:t>der</a:t>
            </a:r>
            <a:r>
              <a:rPr spc="75" dirty="0"/>
              <a:t> </a:t>
            </a:r>
            <a:r>
              <a:rPr dirty="0"/>
              <a:t>Betroffenen</a:t>
            </a:r>
            <a:r>
              <a:rPr spc="50" dirty="0"/>
              <a:t> </a:t>
            </a:r>
            <a:r>
              <a:rPr dirty="0"/>
              <a:t>integrieren.</a:t>
            </a:r>
            <a:r>
              <a:rPr spc="60" dirty="0"/>
              <a:t> </a:t>
            </a:r>
            <a:r>
              <a:rPr dirty="0"/>
              <a:t>Mehr</a:t>
            </a:r>
            <a:r>
              <a:rPr spc="10" dirty="0"/>
              <a:t> </a:t>
            </a:r>
            <a:r>
              <a:rPr dirty="0"/>
              <a:t>als</a:t>
            </a:r>
            <a:r>
              <a:rPr spc="60" dirty="0"/>
              <a:t> </a:t>
            </a:r>
            <a:r>
              <a:rPr dirty="0"/>
              <a:t>die</a:t>
            </a:r>
            <a:r>
              <a:rPr spc="70" dirty="0"/>
              <a:t> </a:t>
            </a:r>
            <a:r>
              <a:rPr dirty="0"/>
              <a:t>Hälfte</a:t>
            </a:r>
            <a:r>
              <a:rPr spc="70" dirty="0"/>
              <a:t> </a:t>
            </a:r>
            <a:r>
              <a:rPr spc="-25" dirty="0"/>
              <a:t>der </a:t>
            </a:r>
            <a:r>
              <a:rPr dirty="0"/>
              <a:t>Patient:innen</a:t>
            </a:r>
            <a:r>
              <a:rPr spc="85" dirty="0"/>
              <a:t> </a:t>
            </a:r>
            <a:r>
              <a:rPr dirty="0"/>
              <a:t>berichteten,</a:t>
            </a:r>
            <a:r>
              <a:rPr spc="70" dirty="0"/>
              <a:t> </a:t>
            </a:r>
            <a:r>
              <a:rPr dirty="0"/>
              <a:t>dass</a:t>
            </a:r>
            <a:r>
              <a:rPr spc="70" dirty="0"/>
              <a:t> </a:t>
            </a:r>
            <a:r>
              <a:rPr dirty="0"/>
              <a:t>die</a:t>
            </a:r>
            <a:r>
              <a:rPr spc="80" dirty="0"/>
              <a:t> </a:t>
            </a:r>
            <a:r>
              <a:rPr dirty="0"/>
              <a:t>inhalative</a:t>
            </a:r>
            <a:r>
              <a:rPr spc="80" dirty="0"/>
              <a:t> </a:t>
            </a:r>
            <a:r>
              <a:rPr dirty="0"/>
              <a:t>Therapie</a:t>
            </a:r>
            <a:r>
              <a:rPr spc="85" dirty="0"/>
              <a:t> </a:t>
            </a:r>
            <a:r>
              <a:rPr dirty="0"/>
              <a:t>sehr</a:t>
            </a:r>
            <a:r>
              <a:rPr spc="85" dirty="0"/>
              <a:t> </a:t>
            </a:r>
            <a:r>
              <a:rPr dirty="0"/>
              <a:t>gut</a:t>
            </a:r>
            <a:r>
              <a:rPr spc="75" dirty="0"/>
              <a:t> </a:t>
            </a:r>
            <a:r>
              <a:rPr dirty="0"/>
              <a:t>in</a:t>
            </a:r>
            <a:r>
              <a:rPr spc="125" dirty="0"/>
              <a:t> </a:t>
            </a:r>
            <a:r>
              <a:rPr dirty="0"/>
              <a:t>ihren</a:t>
            </a:r>
            <a:r>
              <a:rPr spc="65" dirty="0"/>
              <a:t> </a:t>
            </a:r>
            <a:r>
              <a:rPr dirty="0"/>
              <a:t>Alltag</a:t>
            </a:r>
            <a:r>
              <a:rPr spc="30" dirty="0"/>
              <a:t> </a:t>
            </a:r>
            <a:r>
              <a:rPr dirty="0"/>
              <a:t>passt,</a:t>
            </a:r>
            <a:r>
              <a:rPr spc="70" dirty="0"/>
              <a:t> </a:t>
            </a:r>
            <a:r>
              <a:rPr dirty="0"/>
              <a:t>während</a:t>
            </a:r>
            <a:r>
              <a:rPr spc="90" dirty="0"/>
              <a:t> </a:t>
            </a:r>
            <a:r>
              <a:rPr dirty="0"/>
              <a:t>48%</a:t>
            </a:r>
            <a:r>
              <a:rPr spc="105" dirty="0"/>
              <a:t> </a:t>
            </a:r>
            <a:r>
              <a:rPr spc="-25" dirty="0"/>
              <a:t>der </a:t>
            </a:r>
            <a:r>
              <a:rPr dirty="0"/>
              <a:t>Therapie-Nutzer:innen</a:t>
            </a:r>
            <a:r>
              <a:rPr spc="140" dirty="0"/>
              <a:t> </a:t>
            </a:r>
            <a:r>
              <a:rPr dirty="0"/>
              <a:t>dies</a:t>
            </a:r>
            <a:r>
              <a:rPr spc="155" dirty="0"/>
              <a:t> </a:t>
            </a:r>
            <a:r>
              <a:rPr dirty="0"/>
              <a:t>auch</a:t>
            </a:r>
            <a:r>
              <a:rPr spc="95" dirty="0"/>
              <a:t> </a:t>
            </a:r>
            <a:r>
              <a:rPr dirty="0"/>
              <a:t>über</a:t>
            </a:r>
            <a:r>
              <a:rPr spc="110" dirty="0"/>
              <a:t> </a:t>
            </a:r>
            <a:r>
              <a:rPr dirty="0"/>
              <a:t>die</a:t>
            </a:r>
            <a:r>
              <a:rPr spc="114" dirty="0"/>
              <a:t> </a:t>
            </a:r>
            <a:r>
              <a:rPr dirty="0"/>
              <a:t>Biologikatherapie</a:t>
            </a:r>
            <a:r>
              <a:rPr spc="120" dirty="0"/>
              <a:t> </a:t>
            </a:r>
            <a:r>
              <a:rPr spc="-10" dirty="0"/>
              <a:t>sagen.</a:t>
            </a:r>
          </a:p>
        </p:txBody>
      </p:sp>
      <p:graphicFrame>
        <p:nvGraphicFramePr>
          <p:cNvPr id="3" name="object 3"/>
          <p:cNvGraphicFramePr>
            <a:graphicFrameLocks noGrp="1"/>
          </p:cNvGraphicFramePr>
          <p:nvPr/>
        </p:nvGraphicFramePr>
        <p:xfrm>
          <a:off x="3618127" y="4616455"/>
          <a:ext cx="8884914" cy="4226560"/>
        </p:xfrm>
        <a:graphic>
          <a:graphicData uri="http://schemas.openxmlformats.org/drawingml/2006/table">
            <a:tbl>
              <a:tblPr firstRow="1" bandRow="1">
                <a:tableStyleId>{2D5ABB26-0587-4C30-8999-92F81FD0307C}</a:tableStyleId>
              </a:tblPr>
              <a:tblGrid>
                <a:gridCol w="889635">
                  <a:extLst>
                    <a:ext uri="{9D8B030D-6E8A-4147-A177-3AD203B41FA5}">
                      <a16:colId xmlns:a16="http://schemas.microsoft.com/office/drawing/2014/main" val="20000"/>
                    </a:ext>
                  </a:extLst>
                </a:gridCol>
                <a:gridCol w="889635">
                  <a:extLst>
                    <a:ext uri="{9D8B030D-6E8A-4147-A177-3AD203B41FA5}">
                      <a16:colId xmlns:a16="http://schemas.microsoft.com/office/drawing/2014/main" val="20001"/>
                    </a:ext>
                  </a:extLst>
                </a:gridCol>
                <a:gridCol w="889634">
                  <a:extLst>
                    <a:ext uri="{9D8B030D-6E8A-4147-A177-3AD203B41FA5}">
                      <a16:colId xmlns:a16="http://schemas.microsoft.com/office/drawing/2014/main" val="20002"/>
                    </a:ext>
                  </a:extLst>
                </a:gridCol>
                <a:gridCol w="882014">
                  <a:extLst>
                    <a:ext uri="{9D8B030D-6E8A-4147-A177-3AD203B41FA5}">
                      <a16:colId xmlns:a16="http://schemas.microsoft.com/office/drawing/2014/main" val="20003"/>
                    </a:ext>
                  </a:extLst>
                </a:gridCol>
                <a:gridCol w="681989">
                  <a:extLst>
                    <a:ext uri="{9D8B030D-6E8A-4147-A177-3AD203B41FA5}">
                      <a16:colId xmlns:a16="http://schemas.microsoft.com/office/drawing/2014/main" val="20004"/>
                    </a:ext>
                  </a:extLst>
                </a:gridCol>
                <a:gridCol w="207010">
                  <a:extLst>
                    <a:ext uri="{9D8B030D-6E8A-4147-A177-3AD203B41FA5}">
                      <a16:colId xmlns:a16="http://schemas.microsoft.com/office/drawing/2014/main" val="20005"/>
                    </a:ext>
                  </a:extLst>
                </a:gridCol>
                <a:gridCol w="410210">
                  <a:extLst>
                    <a:ext uri="{9D8B030D-6E8A-4147-A177-3AD203B41FA5}">
                      <a16:colId xmlns:a16="http://schemas.microsoft.com/office/drawing/2014/main" val="20006"/>
                    </a:ext>
                  </a:extLst>
                </a:gridCol>
                <a:gridCol w="478154">
                  <a:extLst>
                    <a:ext uri="{9D8B030D-6E8A-4147-A177-3AD203B41FA5}">
                      <a16:colId xmlns:a16="http://schemas.microsoft.com/office/drawing/2014/main" val="20007"/>
                    </a:ext>
                  </a:extLst>
                </a:gridCol>
                <a:gridCol w="889000">
                  <a:extLst>
                    <a:ext uri="{9D8B030D-6E8A-4147-A177-3AD203B41FA5}">
                      <a16:colId xmlns:a16="http://schemas.microsoft.com/office/drawing/2014/main" val="20008"/>
                    </a:ext>
                  </a:extLst>
                </a:gridCol>
                <a:gridCol w="889000">
                  <a:extLst>
                    <a:ext uri="{9D8B030D-6E8A-4147-A177-3AD203B41FA5}">
                      <a16:colId xmlns:a16="http://schemas.microsoft.com/office/drawing/2014/main" val="20009"/>
                    </a:ext>
                  </a:extLst>
                </a:gridCol>
                <a:gridCol w="881379">
                  <a:extLst>
                    <a:ext uri="{9D8B030D-6E8A-4147-A177-3AD203B41FA5}">
                      <a16:colId xmlns:a16="http://schemas.microsoft.com/office/drawing/2014/main" val="20010"/>
                    </a:ext>
                  </a:extLst>
                </a:gridCol>
                <a:gridCol w="372109">
                  <a:extLst>
                    <a:ext uri="{9D8B030D-6E8A-4147-A177-3AD203B41FA5}">
                      <a16:colId xmlns:a16="http://schemas.microsoft.com/office/drawing/2014/main" val="20011"/>
                    </a:ext>
                  </a:extLst>
                </a:gridCol>
                <a:gridCol w="525145">
                  <a:extLst>
                    <a:ext uri="{9D8B030D-6E8A-4147-A177-3AD203B41FA5}">
                      <a16:colId xmlns:a16="http://schemas.microsoft.com/office/drawing/2014/main" val="20012"/>
                    </a:ext>
                  </a:extLst>
                </a:gridCol>
              </a:tblGrid>
              <a:tr h="350520">
                <a:tc>
                  <a:txBody>
                    <a:bodyPr/>
                    <a:lstStyle/>
                    <a:p>
                      <a:pPr>
                        <a:lnSpc>
                          <a:spcPct val="100000"/>
                        </a:lnSpc>
                      </a:pPr>
                      <a:endParaRPr sz="1800">
                        <a:latin typeface="Times New Roman"/>
                        <a:cs typeface="Times New Roman"/>
                      </a:endParaRPr>
                    </a:p>
                  </a:txBody>
                  <a:tcPr marL="0" marR="0" marT="0" marB="0">
                    <a:lnL w="9525">
                      <a:solidFill>
                        <a:srgbClr val="D9D9D9"/>
                      </a:solidFill>
                      <a:prstDash val="solid"/>
                    </a:lnL>
                    <a:lnR w="9525">
                      <a:solidFill>
                        <a:srgbClr val="D9D9D9"/>
                      </a:solidFill>
                      <a:prstDash val="solid"/>
                    </a:lnR>
                  </a:tcPr>
                </a:tc>
                <a:tc>
                  <a:txBody>
                    <a:bodyPr/>
                    <a:lstStyle/>
                    <a:p>
                      <a:pPr>
                        <a:lnSpc>
                          <a:spcPct val="100000"/>
                        </a:lnSpc>
                      </a:pPr>
                      <a:endParaRPr sz="1800">
                        <a:latin typeface="Times New Roman"/>
                        <a:cs typeface="Times New Roman"/>
                      </a:endParaRPr>
                    </a:p>
                  </a:txBody>
                  <a:tcPr marL="0" marR="0" marT="0" marB="0">
                    <a:lnL w="9525">
                      <a:solidFill>
                        <a:srgbClr val="D9D9D9"/>
                      </a:solidFill>
                      <a:prstDash val="solid"/>
                    </a:lnL>
                    <a:lnR w="9525">
                      <a:solidFill>
                        <a:srgbClr val="D9D9D9"/>
                      </a:solidFill>
                      <a:prstDash val="solid"/>
                    </a:lnR>
                  </a:tcPr>
                </a:tc>
                <a:tc>
                  <a:txBody>
                    <a:bodyPr/>
                    <a:lstStyle/>
                    <a:p>
                      <a:pPr>
                        <a:lnSpc>
                          <a:spcPct val="100000"/>
                        </a:lnSpc>
                      </a:pPr>
                      <a:endParaRPr sz="1800">
                        <a:latin typeface="Times New Roman"/>
                        <a:cs typeface="Times New Roman"/>
                      </a:endParaRPr>
                    </a:p>
                  </a:txBody>
                  <a:tcPr marL="0" marR="0" marT="0" marB="0">
                    <a:lnL w="9525">
                      <a:solidFill>
                        <a:srgbClr val="D9D9D9"/>
                      </a:solidFill>
                      <a:prstDash val="solid"/>
                    </a:lnL>
                    <a:lnR w="9525">
                      <a:solidFill>
                        <a:srgbClr val="D9D9D9"/>
                      </a:solidFill>
                      <a:prstDash val="solid"/>
                    </a:lnR>
                  </a:tcPr>
                </a:tc>
                <a:tc>
                  <a:txBody>
                    <a:bodyPr/>
                    <a:lstStyle/>
                    <a:p>
                      <a:pPr>
                        <a:lnSpc>
                          <a:spcPct val="100000"/>
                        </a:lnSpc>
                      </a:pPr>
                      <a:endParaRPr sz="1800">
                        <a:latin typeface="Times New Roman"/>
                        <a:cs typeface="Times New Roman"/>
                      </a:endParaRPr>
                    </a:p>
                  </a:txBody>
                  <a:tcPr marL="0" marR="0" marT="0" marB="0">
                    <a:lnL w="9525">
                      <a:solidFill>
                        <a:srgbClr val="D9D9D9"/>
                      </a:solidFill>
                      <a:prstDash val="solid"/>
                    </a:lnL>
                    <a:lnR w="9525">
                      <a:solidFill>
                        <a:srgbClr val="D9D9D9"/>
                      </a:solidFill>
                      <a:prstDash val="solid"/>
                    </a:lnR>
                  </a:tcPr>
                </a:tc>
                <a:tc gridSpan="2">
                  <a:txBody>
                    <a:bodyPr/>
                    <a:lstStyle/>
                    <a:p>
                      <a:pPr>
                        <a:lnSpc>
                          <a:spcPct val="100000"/>
                        </a:lnSpc>
                      </a:pPr>
                      <a:endParaRPr sz="1800">
                        <a:latin typeface="Times New Roman"/>
                        <a:cs typeface="Times New Roman"/>
                      </a:endParaRPr>
                    </a:p>
                  </a:txBody>
                  <a:tcPr marL="0" marR="0" marT="0" marB="0">
                    <a:lnL w="9525">
                      <a:solidFill>
                        <a:srgbClr val="D9D9D9"/>
                      </a:solidFill>
                      <a:prstDash val="solid"/>
                    </a:lnL>
                    <a:lnR w="9525">
                      <a:solidFill>
                        <a:srgbClr val="D9D9D9"/>
                      </a:solidFill>
                      <a:prstDash val="solid"/>
                    </a:lnR>
                  </a:tcPr>
                </a:tc>
                <a:tc hMerge="1">
                  <a:txBody>
                    <a:bodyPr/>
                    <a:lstStyle/>
                    <a:p>
                      <a:endParaRPr/>
                    </a:p>
                  </a:txBody>
                  <a:tcPr marL="0" marR="0" marT="0" marB="0"/>
                </a:tc>
                <a:tc gridSpan="2">
                  <a:txBody>
                    <a:bodyPr/>
                    <a:lstStyle/>
                    <a:p>
                      <a:pPr>
                        <a:lnSpc>
                          <a:spcPct val="100000"/>
                        </a:lnSpc>
                      </a:pPr>
                      <a:endParaRPr sz="1800">
                        <a:latin typeface="Times New Roman"/>
                        <a:cs typeface="Times New Roman"/>
                      </a:endParaRPr>
                    </a:p>
                  </a:txBody>
                  <a:tcPr marL="0" marR="0" marT="0" marB="0">
                    <a:lnL w="9525">
                      <a:solidFill>
                        <a:srgbClr val="D9D9D9"/>
                      </a:solidFill>
                      <a:prstDash val="solid"/>
                    </a:lnL>
                    <a:lnR w="9525">
                      <a:solidFill>
                        <a:srgbClr val="D9D9D9"/>
                      </a:solidFill>
                      <a:prstDash val="solid"/>
                    </a:lnR>
                  </a:tcPr>
                </a:tc>
                <a:tc hMerge="1">
                  <a:txBody>
                    <a:bodyPr/>
                    <a:lstStyle/>
                    <a:p>
                      <a:endParaRPr/>
                    </a:p>
                  </a:txBody>
                  <a:tcPr marL="0" marR="0" marT="0" marB="0"/>
                </a:tc>
                <a:tc>
                  <a:txBody>
                    <a:bodyPr/>
                    <a:lstStyle/>
                    <a:p>
                      <a:pPr>
                        <a:lnSpc>
                          <a:spcPct val="100000"/>
                        </a:lnSpc>
                      </a:pPr>
                      <a:endParaRPr sz="1800">
                        <a:latin typeface="Times New Roman"/>
                        <a:cs typeface="Times New Roman"/>
                      </a:endParaRPr>
                    </a:p>
                  </a:txBody>
                  <a:tcPr marL="0" marR="0" marT="0" marB="0">
                    <a:lnL w="9525">
                      <a:solidFill>
                        <a:srgbClr val="D9D9D9"/>
                      </a:solidFill>
                      <a:prstDash val="solid"/>
                    </a:lnL>
                    <a:lnR w="9525">
                      <a:solidFill>
                        <a:srgbClr val="D9D9D9"/>
                      </a:solidFill>
                      <a:prstDash val="solid"/>
                    </a:lnR>
                  </a:tcPr>
                </a:tc>
                <a:tc>
                  <a:txBody>
                    <a:bodyPr/>
                    <a:lstStyle/>
                    <a:p>
                      <a:pPr>
                        <a:lnSpc>
                          <a:spcPct val="100000"/>
                        </a:lnSpc>
                      </a:pPr>
                      <a:endParaRPr sz="1800">
                        <a:latin typeface="Times New Roman"/>
                        <a:cs typeface="Times New Roman"/>
                      </a:endParaRPr>
                    </a:p>
                  </a:txBody>
                  <a:tcPr marL="0" marR="0" marT="0" marB="0">
                    <a:lnL w="9525">
                      <a:solidFill>
                        <a:srgbClr val="D9D9D9"/>
                      </a:solidFill>
                      <a:prstDash val="solid"/>
                    </a:lnL>
                    <a:lnR w="9525">
                      <a:solidFill>
                        <a:srgbClr val="D9D9D9"/>
                      </a:solidFill>
                      <a:prstDash val="solid"/>
                    </a:lnR>
                  </a:tcPr>
                </a:tc>
                <a:tc>
                  <a:txBody>
                    <a:bodyPr/>
                    <a:lstStyle/>
                    <a:p>
                      <a:pPr>
                        <a:lnSpc>
                          <a:spcPct val="100000"/>
                        </a:lnSpc>
                      </a:pPr>
                      <a:endParaRPr sz="1800">
                        <a:latin typeface="Times New Roman"/>
                        <a:cs typeface="Times New Roman"/>
                      </a:endParaRPr>
                    </a:p>
                  </a:txBody>
                  <a:tcPr marL="0" marR="0" marT="0" marB="0">
                    <a:lnL w="9525">
                      <a:solidFill>
                        <a:srgbClr val="D9D9D9"/>
                      </a:solidFill>
                      <a:prstDash val="solid"/>
                    </a:lnL>
                    <a:lnR w="9525">
                      <a:solidFill>
                        <a:srgbClr val="D9D9D9"/>
                      </a:solidFill>
                      <a:prstDash val="solid"/>
                    </a:lnR>
                  </a:tcPr>
                </a:tc>
                <a:tc gridSpan="2">
                  <a:txBody>
                    <a:bodyPr/>
                    <a:lstStyle/>
                    <a:p>
                      <a:pPr marR="3175">
                        <a:lnSpc>
                          <a:spcPct val="100000"/>
                        </a:lnSpc>
                      </a:pPr>
                      <a:endParaRPr sz="1800">
                        <a:latin typeface="Times New Roman"/>
                        <a:cs typeface="Times New Roman"/>
                      </a:endParaRPr>
                    </a:p>
                  </a:txBody>
                  <a:tcPr marL="0" marR="0" marT="0" marB="0">
                    <a:lnL w="9525">
                      <a:solidFill>
                        <a:srgbClr val="D9D9D9"/>
                      </a:solidFill>
                      <a:prstDash val="solid"/>
                    </a:lnL>
                    <a:lnR w="9525">
                      <a:solidFill>
                        <a:srgbClr val="D9D9D9"/>
                      </a:solidFill>
                      <a:prstDash val="solid"/>
                    </a:lnR>
                  </a:tcPr>
                </a:tc>
                <a:tc hMerge="1">
                  <a:txBody>
                    <a:bodyPr/>
                    <a:lstStyle/>
                    <a:p>
                      <a:endParaRPr/>
                    </a:p>
                  </a:txBody>
                  <a:tcPr marL="0" marR="0" marT="0" marB="0"/>
                </a:tc>
                <a:extLst>
                  <a:ext uri="{0D108BD9-81ED-4DB2-BD59-A6C34878D82A}">
                    <a16:rowId xmlns:a16="http://schemas.microsoft.com/office/drawing/2014/main" val="10000"/>
                  </a:ext>
                </a:extLst>
              </a:tr>
              <a:tr h="1409065">
                <a:tc gridSpan="7">
                  <a:txBody>
                    <a:bodyPr/>
                    <a:lstStyle/>
                    <a:p>
                      <a:pPr>
                        <a:lnSpc>
                          <a:spcPct val="100000"/>
                        </a:lnSpc>
                      </a:pPr>
                      <a:endParaRPr sz="1650">
                        <a:latin typeface="Times New Roman"/>
                        <a:cs typeface="Times New Roman"/>
                      </a:endParaRPr>
                    </a:p>
                    <a:p>
                      <a:pPr>
                        <a:lnSpc>
                          <a:spcPct val="100000"/>
                        </a:lnSpc>
                        <a:spcBef>
                          <a:spcPts val="745"/>
                        </a:spcBef>
                      </a:pPr>
                      <a:endParaRPr sz="1650">
                        <a:latin typeface="Times New Roman"/>
                        <a:cs typeface="Times New Roman"/>
                      </a:endParaRPr>
                    </a:p>
                    <a:p>
                      <a:pPr marL="12700" algn="ctr">
                        <a:lnSpc>
                          <a:spcPct val="100000"/>
                        </a:lnSpc>
                      </a:pPr>
                      <a:r>
                        <a:rPr sz="1650" spc="-25" dirty="0">
                          <a:solidFill>
                            <a:srgbClr val="FFFFFF"/>
                          </a:solidFill>
                          <a:latin typeface="Century Gothic"/>
                          <a:cs typeface="Century Gothic"/>
                        </a:rPr>
                        <a:t>55</a:t>
                      </a:r>
                      <a:endParaRPr sz="1650">
                        <a:latin typeface="Century Gothic"/>
                        <a:cs typeface="Century Gothic"/>
                      </a:endParaRPr>
                    </a:p>
                  </a:txBody>
                  <a:tcPr marL="0" marR="0" marT="0" marB="0">
                    <a:lnL w="9525">
                      <a:solidFill>
                        <a:srgbClr val="D9D9D9"/>
                      </a:solidFill>
                      <a:prstDash val="solid"/>
                    </a:lnL>
                    <a:solidFill>
                      <a:srgbClr val="1C5864"/>
                    </a:solidFill>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gridSpan="5">
                  <a:txBody>
                    <a:bodyPr/>
                    <a:lstStyle/>
                    <a:p>
                      <a:pPr>
                        <a:lnSpc>
                          <a:spcPct val="100000"/>
                        </a:lnSpc>
                      </a:pPr>
                      <a:endParaRPr sz="1650">
                        <a:latin typeface="Times New Roman"/>
                        <a:cs typeface="Times New Roman"/>
                      </a:endParaRPr>
                    </a:p>
                    <a:p>
                      <a:pPr>
                        <a:lnSpc>
                          <a:spcPct val="100000"/>
                        </a:lnSpc>
                        <a:spcBef>
                          <a:spcPts val="745"/>
                        </a:spcBef>
                      </a:pPr>
                      <a:endParaRPr sz="1650">
                        <a:latin typeface="Times New Roman"/>
                        <a:cs typeface="Times New Roman"/>
                      </a:endParaRPr>
                    </a:p>
                    <a:p>
                      <a:pPr marL="1905" algn="ctr">
                        <a:lnSpc>
                          <a:spcPct val="100000"/>
                        </a:lnSpc>
                      </a:pPr>
                      <a:r>
                        <a:rPr sz="1650" spc="125" dirty="0">
                          <a:solidFill>
                            <a:srgbClr val="FFFFFF"/>
                          </a:solidFill>
                          <a:latin typeface="Century Gothic"/>
                          <a:cs typeface="Century Gothic"/>
                        </a:rPr>
                        <a:t>40</a:t>
                      </a:r>
                      <a:endParaRPr sz="1650">
                        <a:latin typeface="Century Gothic"/>
                        <a:cs typeface="Century Gothic"/>
                      </a:endParaRPr>
                    </a:p>
                  </a:txBody>
                  <a:tcPr marL="0" marR="0" marT="0" marB="0">
                    <a:solidFill>
                      <a:srgbClr val="89ACAC"/>
                    </a:solidFill>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a:txBody>
                    <a:bodyPr/>
                    <a:lstStyle/>
                    <a:p>
                      <a:pPr marR="3175">
                        <a:lnSpc>
                          <a:spcPct val="100000"/>
                        </a:lnSpc>
                      </a:pPr>
                      <a:endParaRPr sz="1650">
                        <a:latin typeface="Times New Roman"/>
                        <a:cs typeface="Times New Roman"/>
                      </a:endParaRPr>
                    </a:p>
                    <a:p>
                      <a:pPr marR="3175">
                        <a:lnSpc>
                          <a:spcPct val="100000"/>
                        </a:lnSpc>
                        <a:spcBef>
                          <a:spcPts val="745"/>
                        </a:spcBef>
                      </a:pPr>
                      <a:endParaRPr sz="1650">
                        <a:latin typeface="Times New Roman"/>
                        <a:cs typeface="Times New Roman"/>
                      </a:endParaRPr>
                    </a:p>
                    <a:p>
                      <a:pPr marL="167005">
                        <a:lnSpc>
                          <a:spcPct val="100000"/>
                        </a:lnSpc>
                        <a:tabLst>
                          <a:tab pos="447675" algn="l"/>
                        </a:tabLst>
                      </a:pPr>
                      <a:r>
                        <a:rPr sz="1650" spc="-50" dirty="0">
                          <a:solidFill>
                            <a:srgbClr val="FFFFFF"/>
                          </a:solidFill>
                          <a:latin typeface="Century Gothic"/>
                          <a:cs typeface="Century Gothic"/>
                        </a:rPr>
                        <a:t>5</a:t>
                      </a:r>
                      <a:r>
                        <a:rPr sz="1650" dirty="0">
                          <a:solidFill>
                            <a:srgbClr val="FFFFFF"/>
                          </a:solidFill>
                          <a:latin typeface="Century Gothic"/>
                          <a:cs typeface="Century Gothic"/>
                        </a:rPr>
                        <a:t>	</a:t>
                      </a:r>
                      <a:r>
                        <a:rPr sz="1650" spc="-380" dirty="0">
                          <a:solidFill>
                            <a:srgbClr val="FFFFFF"/>
                          </a:solidFill>
                          <a:latin typeface="Century Gothic"/>
                          <a:cs typeface="Century Gothic"/>
                        </a:rPr>
                        <a:t>1</a:t>
                      </a:r>
                      <a:endParaRPr sz="1650">
                        <a:latin typeface="Century Gothic"/>
                        <a:cs typeface="Century Gothic"/>
                      </a:endParaRPr>
                    </a:p>
                  </a:txBody>
                  <a:tcPr marL="0" marR="0" marT="0" marB="0">
                    <a:lnR w="9525">
                      <a:solidFill>
                        <a:srgbClr val="991250"/>
                      </a:solidFill>
                      <a:prstDash val="solid"/>
                    </a:lnR>
                    <a:solidFill>
                      <a:srgbClr val="F47B8D"/>
                    </a:solidFill>
                  </a:tcPr>
                </a:tc>
                <a:extLst>
                  <a:ext uri="{0D108BD9-81ED-4DB2-BD59-A6C34878D82A}">
                    <a16:rowId xmlns:a16="http://schemas.microsoft.com/office/drawing/2014/main" val="10001"/>
                  </a:ext>
                </a:extLst>
              </a:tr>
              <a:tr h="708025">
                <a:tc>
                  <a:txBody>
                    <a:bodyPr/>
                    <a:lstStyle/>
                    <a:p>
                      <a:pPr>
                        <a:lnSpc>
                          <a:spcPct val="100000"/>
                        </a:lnSpc>
                      </a:pPr>
                      <a:endParaRPr sz="1800">
                        <a:latin typeface="Times New Roman"/>
                        <a:cs typeface="Times New Roman"/>
                      </a:endParaRPr>
                    </a:p>
                  </a:txBody>
                  <a:tcPr marL="0" marR="0" marT="0" marB="0">
                    <a:lnL w="9525">
                      <a:solidFill>
                        <a:srgbClr val="D9D9D9"/>
                      </a:solidFill>
                      <a:prstDash val="solid"/>
                    </a:lnL>
                    <a:lnR w="9525">
                      <a:solidFill>
                        <a:srgbClr val="D9D9D9"/>
                      </a:solidFill>
                      <a:prstDash val="solid"/>
                    </a:lnR>
                  </a:tcPr>
                </a:tc>
                <a:tc>
                  <a:txBody>
                    <a:bodyPr/>
                    <a:lstStyle/>
                    <a:p>
                      <a:pPr>
                        <a:lnSpc>
                          <a:spcPct val="100000"/>
                        </a:lnSpc>
                      </a:pPr>
                      <a:endParaRPr sz="1800">
                        <a:latin typeface="Times New Roman"/>
                        <a:cs typeface="Times New Roman"/>
                      </a:endParaRPr>
                    </a:p>
                  </a:txBody>
                  <a:tcPr marL="0" marR="0" marT="0" marB="0">
                    <a:lnL w="9525">
                      <a:solidFill>
                        <a:srgbClr val="D9D9D9"/>
                      </a:solidFill>
                      <a:prstDash val="solid"/>
                    </a:lnL>
                    <a:lnR w="9525">
                      <a:solidFill>
                        <a:srgbClr val="D9D9D9"/>
                      </a:solidFill>
                      <a:prstDash val="solid"/>
                    </a:lnR>
                  </a:tcPr>
                </a:tc>
                <a:tc>
                  <a:txBody>
                    <a:bodyPr/>
                    <a:lstStyle/>
                    <a:p>
                      <a:pPr>
                        <a:lnSpc>
                          <a:spcPct val="100000"/>
                        </a:lnSpc>
                      </a:pPr>
                      <a:endParaRPr sz="1800">
                        <a:latin typeface="Times New Roman"/>
                        <a:cs typeface="Times New Roman"/>
                      </a:endParaRPr>
                    </a:p>
                  </a:txBody>
                  <a:tcPr marL="0" marR="0" marT="0" marB="0">
                    <a:lnL w="9525">
                      <a:solidFill>
                        <a:srgbClr val="D9D9D9"/>
                      </a:solidFill>
                      <a:prstDash val="solid"/>
                    </a:lnL>
                    <a:lnR w="9525">
                      <a:solidFill>
                        <a:srgbClr val="D9D9D9"/>
                      </a:solidFill>
                      <a:prstDash val="solid"/>
                    </a:lnR>
                  </a:tcPr>
                </a:tc>
                <a:tc>
                  <a:txBody>
                    <a:bodyPr/>
                    <a:lstStyle/>
                    <a:p>
                      <a:pPr>
                        <a:lnSpc>
                          <a:spcPct val="100000"/>
                        </a:lnSpc>
                      </a:pPr>
                      <a:endParaRPr sz="1800">
                        <a:latin typeface="Times New Roman"/>
                        <a:cs typeface="Times New Roman"/>
                      </a:endParaRPr>
                    </a:p>
                  </a:txBody>
                  <a:tcPr marL="0" marR="0" marT="0" marB="0">
                    <a:lnL w="9525">
                      <a:solidFill>
                        <a:srgbClr val="D9D9D9"/>
                      </a:solidFill>
                      <a:prstDash val="solid"/>
                    </a:lnL>
                    <a:lnR w="9525">
                      <a:solidFill>
                        <a:srgbClr val="D9D9D9"/>
                      </a:solidFill>
                      <a:prstDash val="solid"/>
                    </a:lnR>
                  </a:tcPr>
                </a:tc>
                <a:tc gridSpan="2">
                  <a:txBody>
                    <a:bodyPr/>
                    <a:lstStyle/>
                    <a:p>
                      <a:pPr>
                        <a:lnSpc>
                          <a:spcPct val="100000"/>
                        </a:lnSpc>
                      </a:pPr>
                      <a:endParaRPr sz="1800">
                        <a:latin typeface="Times New Roman"/>
                        <a:cs typeface="Times New Roman"/>
                      </a:endParaRPr>
                    </a:p>
                  </a:txBody>
                  <a:tcPr marL="0" marR="0" marT="0" marB="0">
                    <a:lnL w="9525">
                      <a:solidFill>
                        <a:srgbClr val="D9D9D9"/>
                      </a:solidFill>
                      <a:prstDash val="solid"/>
                    </a:lnL>
                    <a:lnR w="9525">
                      <a:solidFill>
                        <a:srgbClr val="D9D9D9"/>
                      </a:solidFill>
                      <a:prstDash val="solid"/>
                    </a:lnR>
                  </a:tcPr>
                </a:tc>
                <a:tc hMerge="1">
                  <a:txBody>
                    <a:bodyPr/>
                    <a:lstStyle/>
                    <a:p>
                      <a:endParaRPr/>
                    </a:p>
                  </a:txBody>
                  <a:tcPr marL="0" marR="0" marT="0" marB="0"/>
                </a:tc>
                <a:tc gridSpan="2">
                  <a:txBody>
                    <a:bodyPr/>
                    <a:lstStyle/>
                    <a:p>
                      <a:pPr>
                        <a:lnSpc>
                          <a:spcPct val="100000"/>
                        </a:lnSpc>
                      </a:pPr>
                      <a:endParaRPr sz="1800">
                        <a:latin typeface="Times New Roman"/>
                        <a:cs typeface="Times New Roman"/>
                      </a:endParaRPr>
                    </a:p>
                  </a:txBody>
                  <a:tcPr marL="0" marR="0" marT="0" marB="0">
                    <a:lnL w="9525">
                      <a:solidFill>
                        <a:srgbClr val="D9D9D9"/>
                      </a:solidFill>
                      <a:prstDash val="solid"/>
                    </a:lnL>
                    <a:lnR w="9525">
                      <a:solidFill>
                        <a:srgbClr val="D9D9D9"/>
                      </a:solidFill>
                      <a:prstDash val="solid"/>
                    </a:lnR>
                  </a:tcPr>
                </a:tc>
                <a:tc hMerge="1">
                  <a:txBody>
                    <a:bodyPr/>
                    <a:lstStyle/>
                    <a:p>
                      <a:endParaRPr/>
                    </a:p>
                  </a:txBody>
                  <a:tcPr marL="0" marR="0" marT="0" marB="0"/>
                </a:tc>
                <a:tc>
                  <a:txBody>
                    <a:bodyPr/>
                    <a:lstStyle/>
                    <a:p>
                      <a:pPr>
                        <a:lnSpc>
                          <a:spcPct val="100000"/>
                        </a:lnSpc>
                      </a:pPr>
                      <a:endParaRPr sz="1800">
                        <a:latin typeface="Times New Roman"/>
                        <a:cs typeface="Times New Roman"/>
                      </a:endParaRPr>
                    </a:p>
                  </a:txBody>
                  <a:tcPr marL="0" marR="0" marT="0" marB="0">
                    <a:lnL w="9525">
                      <a:solidFill>
                        <a:srgbClr val="D9D9D9"/>
                      </a:solidFill>
                      <a:prstDash val="solid"/>
                    </a:lnL>
                    <a:lnR w="9525">
                      <a:solidFill>
                        <a:srgbClr val="D9D9D9"/>
                      </a:solidFill>
                      <a:prstDash val="solid"/>
                    </a:lnR>
                  </a:tcPr>
                </a:tc>
                <a:tc>
                  <a:txBody>
                    <a:bodyPr/>
                    <a:lstStyle/>
                    <a:p>
                      <a:pPr>
                        <a:lnSpc>
                          <a:spcPct val="100000"/>
                        </a:lnSpc>
                      </a:pPr>
                      <a:endParaRPr sz="1800">
                        <a:latin typeface="Times New Roman"/>
                        <a:cs typeface="Times New Roman"/>
                      </a:endParaRPr>
                    </a:p>
                  </a:txBody>
                  <a:tcPr marL="0" marR="0" marT="0" marB="0">
                    <a:lnL w="9525">
                      <a:solidFill>
                        <a:srgbClr val="D9D9D9"/>
                      </a:solidFill>
                      <a:prstDash val="solid"/>
                    </a:lnL>
                    <a:lnR w="9525">
                      <a:solidFill>
                        <a:srgbClr val="D9D9D9"/>
                      </a:solidFill>
                      <a:prstDash val="solid"/>
                    </a:lnR>
                  </a:tcPr>
                </a:tc>
                <a:tc>
                  <a:txBody>
                    <a:bodyPr/>
                    <a:lstStyle/>
                    <a:p>
                      <a:pPr>
                        <a:lnSpc>
                          <a:spcPct val="100000"/>
                        </a:lnSpc>
                      </a:pPr>
                      <a:endParaRPr sz="1800">
                        <a:latin typeface="Times New Roman"/>
                        <a:cs typeface="Times New Roman"/>
                      </a:endParaRPr>
                    </a:p>
                  </a:txBody>
                  <a:tcPr marL="0" marR="0" marT="0" marB="0">
                    <a:lnL w="9525">
                      <a:solidFill>
                        <a:srgbClr val="D9D9D9"/>
                      </a:solidFill>
                      <a:prstDash val="solid"/>
                    </a:lnL>
                    <a:lnR w="9525">
                      <a:solidFill>
                        <a:srgbClr val="D9D9D9"/>
                      </a:solidFill>
                      <a:prstDash val="solid"/>
                    </a:lnR>
                  </a:tcPr>
                </a:tc>
                <a:tc gridSpan="2">
                  <a:txBody>
                    <a:bodyPr/>
                    <a:lstStyle/>
                    <a:p>
                      <a:pPr marR="3175">
                        <a:lnSpc>
                          <a:spcPct val="100000"/>
                        </a:lnSpc>
                      </a:pPr>
                      <a:endParaRPr sz="1800">
                        <a:latin typeface="Times New Roman"/>
                        <a:cs typeface="Times New Roman"/>
                      </a:endParaRPr>
                    </a:p>
                  </a:txBody>
                  <a:tcPr marL="0" marR="0" marT="0" marB="0">
                    <a:lnL w="9525">
                      <a:solidFill>
                        <a:srgbClr val="D9D9D9"/>
                      </a:solidFill>
                      <a:prstDash val="solid"/>
                    </a:lnL>
                    <a:lnR w="9525">
                      <a:solidFill>
                        <a:srgbClr val="D9D9D9"/>
                      </a:solidFill>
                      <a:prstDash val="solid"/>
                    </a:lnR>
                  </a:tcPr>
                </a:tc>
                <a:tc hMerge="1">
                  <a:txBody>
                    <a:bodyPr/>
                    <a:lstStyle/>
                    <a:p>
                      <a:endParaRPr/>
                    </a:p>
                  </a:txBody>
                  <a:tcPr marL="0" marR="0" marT="0" marB="0"/>
                </a:tc>
                <a:extLst>
                  <a:ext uri="{0D108BD9-81ED-4DB2-BD59-A6C34878D82A}">
                    <a16:rowId xmlns:a16="http://schemas.microsoft.com/office/drawing/2014/main" val="10002"/>
                  </a:ext>
                </a:extLst>
              </a:tr>
              <a:tr h="1409065">
                <a:tc gridSpan="5">
                  <a:txBody>
                    <a:bodyPr/>
                    <a:lstStyle/>
                    <a:p>
                      <a:pPr>
                        <a:lnSpc>
                          <a:spcPct val="100000"/>
                        </a:lnSpc>
                      </a:pPr>
                      <a:endParaRPr sz="1650">
                        <a:latin typeface="Times New Roman"/>
                        <a:cs typeface="Times New Roman"/>
                      </a:endParaRPr>
                    </a:p>
                    <a:p>
                      <a:pPr>
                        <a:lnSpc>
                          <a:spcPct val="100000"/>
                        </a:lnSpc>
                        <a:spcBef>
                          <a:spcPts val="710"/>
                        </a:spcBef>
                      </a:pPr>
                      <a:endParaRPr sz="1650">
                        <a:latin typeface="Times New Roman"/>
                        <a:cs typeface="Times New Roman"/>
                      </a:endParaRPr>
                    </a:p>
                    <a:p>
                      <a:pPr marL="2540" algn="ctr">
                        <a:lnSpc>
                          <a:spcPct val="100000"/>
                        </a:lnSpc>
                      </a:pPr>
                      <a:r>
                        <a:rPr sz="1650" spc="110" dirty="0">
                          <a:solidFill>
                            <a:srgbClr val="FFFFFF"/>
                          </a:solidFill>
                          <a:latin typeface="Century Gothic"/>
                          <a:cs typeface="Century Gothic"/>
                        </a:rPr>
                        <a:t>48</a:t>
                      </a:r>
                      <a:endParaRPr sz="1650">
                        <a:latin typeface="Century Gothic"/>
                        <a:cs typeface="Century Gothic"/>
                      </a:endParaRPr>
                    </a:p>
                  </a:txBody>
                  <a:tcPr marL="0" marR="0" marT="0" marB="0">
                    <a:lnL w="9525">
                      <a:solidFill>
                        <a:srgbClr val="D9D9D9"/>
                      </a:solidFill>
                      <a:prstDash val="solid"/>
                    </a:lnL>
                    <a:solidFill>
                      <a:srgbClr val="1C5864"/>
                    </a:solidFill>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gridSpan="6">
                  <a:txBody>
                    <a:bodyPr/>
                    <a:lstStyle/>
                    <a:p>
                      <a:pPr>
                        <a:lnSpc>
                          <a:spcPct val="100000"/>
                        </a:lnSpc>
                      </a:pPr>
                      <a:endParaRPr sz="1650">
                        <a:latin typeface="Times New Roman"/>
                        <a:cs typeface="Times New Roman"/>
                      </a:endParaRPr>
                    </a:p>
                    <a:p>
                      <a:pPr>
                        <a:lnSpc>
                          <a:spcPct val="100000"/>
                        </a:lnSpc>
                        <a:spcBef>
                          <a:spcPts val="710"/>
                        </a:spcBef>
                      </a:pPr>
                      <a:endParaRPr sz="1650">
                        <a:latin typeface="Times New Roman"/>
                        <a:cs typeface="Times New Roman"/>
                      </a:endParaRPr>
                    </a:p>
                    <a:p>
                      <a:pPr marL="46355" algn="ctr">
                        <a:lnSpc>
                          <a:spcPct val="100000"/>
                        </a:lnSpc>
                      </a:pPr>
                      <a:r>
                        <a:rPr sz="1650" spc="45" dirty="0">
                          <a:solidFill>
                            <a:srgbClr val="FFFFFF"/>
                          </a:solidFill>
                          <a:latin typeface="Century Gothic"/>
                          <a:cs typeface="Century Gothic"/>
                        </a:rPr>
                        <a:t>43</a:t>
                      </a:r>
                      <a:endParaRPr sz="1650">
                        <a:latin typeface="Century Gothic"/>
                        <a:cs typeface="Century Gothic"/>
                      </a:endParaRPr>
                    </a:p>
                  </a:txBody>
                  <a:tcPr marL="0" marR="0" marT="0" marB="0">
                    <a:solidFill>
                      <a:srgbClr val="89ACAC"/>
                    </a:solidFill>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gridSpan="2">
                  <a:txBody>
                    <a:bodyPr/>
                    <a:lstStyle/>
                    <a:p>
                      <a:pPr marR="3175">
                        <a:lnSpc>
                          <a:spcPct val="100000"/>
                        </a:lnSpc>
                      </a:pPr>
                      <a:endParaRPr sz="1650">
                        <a:latin typeface="Times New Roman"/>
                        <a:cs typeface="Times New Roman"/>
                      </a:endParaRPr>
                    </a:p>
                    <a:p>
                      <a:pPr marR="3175">
                        <a:lnSpc>
                          <a:spcPct val="100000"/>
                        </a:lnSpc>
                        <a:spcBef>
                          <a:spcPts val="710"/>
                        </a:spcBef>
                      </a:pPr>
                      <a:endParaRPr sz="1650">
                        <a:latin typeface="Times New Roman"/>
                        <a:cs typeface="Times New Roman"/>
                      </a:endParaRPr>
                    </a:p>
                    <a:p>
                      <a:pPr marL="57785" marR="3175" algn="ctr">
                        <a:lnSpc>
                          <a:spcPct val="100000"/>
                        </a:lnSpc>
                      </a:pPr>
                      <a:r>
                        <a:rPr sz="1650" spc="-25" dirty="0">
                          <a:solidFill>
                            <a:srgbClr val="FFFFFF"/>
                          </a:solidFill>
                          <a:latin typeface="Century Gothic"/>
                          <a:cs typeface="Century Gothic"/>
                        </a:rPr>
                        <a:t>10</a:t>
                      </a:r>
                      <a:endParaRPr sz="1650">
                        <a:latin typeface="Century Gothic"/>
                        <a:cs typeface="Century Gothic"/>
                      </a:endParaRPr>
                    </a:p>
                  </a:txBody>
                  <a:tcPr marL="0" marR="0" marT="0" marB="0">
                    <a:lnR w="9525">
                      <a:solidFill>
                        <a:srgbClr val="D9D9D9"/>
                      </a:solidFill>
                      <a:prstDash val="solid"/>
                    </a:lnR>
                    <a:solidFill>
                      <a:srgbClr val="F47B8D"/>
                    </a:solidFill>
                  </a:tcPr>
                </a:tc>
                <a:tc hMerge="1">
                  <a:txBody>
                    <a:bodyPr/>
                    <a:lstStyle/>
                    <a:p>
                      <a:endParaRPr/>
                    </a:p>
                  </a:txBody>
                  <a:tcPr marL="0" marR="0" marT="0" marB="0"/>
                </a:tc>
                <a:extLst>
                  <a:ext uri="{0D108BD9-81ED-4DB2-BD59-A6C34878D82A}">
                    <a16:rowId xmlns:a16="http://schemas.microsoft.com/office/drawing/2014/main" val="10003"/>
                  </a:ext>
                </a:extLst>
              </a:tr>
              <a:tr h="349885">
                <a:tc>
                  <a:txBody>
                    <a:bodyPr/>
                    <a:lstStyle/>
                    <a:p>
                      <a:pPr>
                        <a:lnSpc>
                          <a:spcPct val="100000"/>
                        </a:lnSpc>
                      </a:pPr>
                      <a:endParaRPr sz="1800">
                        <a:latin typeface="Times New Roman"/>
                        <a:cs typeface="Times New Roman"/>
                      </a:endParaRPr>
                    </a:p>
                  </a:txBody>
                  <a:tcPr marL="0" marR="0" marT="0" marB="0">
                    <a:lnL w="9525">
                      <a:solidFill>
                        <a:srgbClr val="D9D9D9"/>
                      </a:solidFill>
                      <a:prstDash val="solid"/>
                    </a:lnL>
                    <a:lnR w="9525">
                      <a:solidFill>
                        <a:srgbClr val="D9D9D9"/>
                      </a:solidFill>
                      <a:prstDash val="solid"/>
                    </a:lnR>
                  </a:tcPr>
                </a:tc>
                <a:tc>
                  <a:txBody>
                    <a:bodyPr/>
                    <a:lstStyle/>
                    <a:p>
                      <a:pPr>
                        <a:lnSpc>
                          <a:spcPct val="100000"/>
                        </a:lnSpc>
                      </a:pPr>
                      <a:endParaRPr sz="1800">
                        <a:latin typeface="Times New Roman"/>
                        <a:cs typeface="Times New Roman"/>
                      </a:endParaRPr>
                    </a:p>
                  </a:txBody>
                  <a:tcPr marL="0" marR="0" marT="0" marB="0">
                    <a:lnL w="9525">
                      <a:solidFill>
                        <a:srgbClr val="D9D9D9"/>
                      </a:solidFill>
                      <a:prstDash val="solid"/>
                    </a:lnL>
                    <a:lnR w="9525">
                      <a:solidFill>
                        <a:srgbClr val="D9D9D9"/>
                      </a:solidFill>
                      <a:prstDash val="solid"/>
                    </a:lnR>
                  </a:tcPr>
                </a:tc>
                <a:tc>
                  <a:txBody>
                    <a:bodyPr/>
                    <a:lstStyle/>
                    <a:p>
                      <a:pPr>
                        <a:lnSpc>
                          <a:spcPct val="100000"/>
                        </a:lnSpc>
                      </a:pPr>
                      <a:endParaRPr sz="1800">
                        <a:latin typeface="Times New Roman"/>
                        <a:cs typeface="Times New Roman"/>
                      </a:endParaRPr>
                    </a:p>
                  </a:txBody>
                  <a:tcPr marL="0" marR="0" marT="0" marB="0">
                    <a:lnL w="9525">
                      <a:solidFill>
                        <a:srgbClr val="D9D9D9"/>
                      </a:solidFill>
                      <a:prstDash val="solid"/>
                    </a:lnL>
                    <a:lnR w="9525">
                      <a:solidFill>
                        <a:srgbClr val="D9D9D9"/>
                      </a:solidFill>
                      <a:prstDash val="solid"/>
                    </a:lnR>
                  </a:tcPr>
                </a:tc>
                <a:tc>
                  <a:txBody>
                    <a:bodyPr/>
                    <a:lstStyle/>
                    <a:p>
                      <a:pPr>
                        <a:lnSpc>
                          <a:spcPct val="100000"/>
                        </a:lnSpc>
                      </a:pPr>
                      <a:endParaRPr sz="1800">
                        <a:latin typeface="Times New Roman"/>
                        <a:cs typeface="Times New Roman"/>
                      </a:endParaRPr>
                    </a:p>
                  </a:txBody>
                  <a:tcPr marL="0" marR="0" marT="0" marB="0">
                    <a:lnL w="9525">
                      <a:solidFill>
                        <a:srgbClr val="D9D9D9"/>
                      </a:solidFill>
                      <a:prstDash val="solid"/>
                    </a:lnL>
                    <a:lnR w="9525">
                      <a:solidFill>
                        <a:srgbClr val="D9D9D9"/>
                      </a:solidFill>
                      <a:prstDash val="solid"/>
                    </a:lnR>
                  </a:tcPr>
                </a:tc>
                <a:tc gridSpan="2">
                  <a:txBody>
                    <a:bodyPr/>
                    <a:lstStyle/>
                    <a:p>
                      <a:pPr>
                        <a:lnSpc>
                          <a:spcPct val="100000"/>
                        </a:lnSpc>
                      </a:pPr>
                      <a:endParaRPr sz="1800">
                        <a:latin typeface="Times New Roman"/>
                        <a:cs typeface="Times New Roman"/>
                      </a:endParaRPr>
                    </a:p>
                  </a:txBody>
                  <a:tcPr marL="0" marR="0" marT="0" marB="0">
                    <a:lnL w="9525">
                      <a:solidFill>
                        <a:srgbClr val="D9D9D9"/>
                      </a:solidFill>
                      <a:prstDash val="solid"/>
                    </a:lnL>
                    <a:lnR w="9525">
                      <a:solidFill>
                        <a:srgbClr val="D9D9D9"/>
                      </a:solidFill>
                      <a:prstDash val="solid"/>
                    </a:lnR>
                  </a:tcPr>
                </a:tc>
                <a:tc hMerge="1">
                  <a:txBody>
                    <a:bodyPr/>
                    <a:lstStyle/>
                    <a:p>
                      <a:endParaRPr/>
                    </a:p>
                  </a:txBody>
                  <a:tcPr marL="0" marR="0" marT="0" marB="0"/>
                </a:tc>
                <a:tc gridSpan="2">
                  <a:txBody>
                    <a:bodyPr/>
                    <a:lstStyle/>
                    <a:p>
                      <a:pPr>
                        <a:lnSpc>
                          <a:spcPct val="100000"/>
                        </a:lnSpc>
                      </a:pPr>
                      <a:endParaRPr sz="1800">
                        <a:latin typeface="Times New Roman"/>
                        <a:cs typeface="Times New Roman"/>
                      </a:endParaRPr>
                    </a:p>
                  </a:txBody>
                  <a:tcPr marL="0" marR="0" marT="0" marB="0">
                    <a:lnL w="9525">
                      <a:solidFill>
                        <a:srgbClr val="D9D9D9"/>
                      </a:solidFill>
                      <a:prstDash val="solid"/>
                    </a:lnL>
                    <a:lnR w="9525">
                      <a:solidFill>
                        <a:srgbClr val="D9D9D9"/>
                      </a:solidFill>
                      <a:prstDash val="solid"/>
                    </a:lnR>
                  </a:tcPr>
                </a:tc>
                <a:tc hMerge="1">
                  <a:txBody>
                    <a:bodyPr/>
                    <a:lstStyle/>
                    <a:p>
                      <a:endParaRPr/>
                    </a:p>
                  </a:txBody>
                  <a:tcPr marL="0" marR="0" marT="0" marB="0"/>
                </a:tc>
                <a:tc>
                  <a:txBody>
                    <a:bodyPr/>
                    <a:lstStyle/>
                    <a:p>
                      <a:pPr>
                        <a:lnSpc>
                          <a:spcPct val="100000"/>
                        </a:lnSpc>
                      </a:pPr>
                      <a:endParaRPr sz="1800">
                        <a:latin typeface="Times New Roman"/>
                        <a:cs typeface="Times New Roman"/>
                      </a:endParaRPr>
                    </a:p>
                  </a:txBody>
                  <a:tcPr marL="0" marR="0" marT="0" marB="0">
                    <a:lnL w="9525">
                      <a:solidFill>
                        <a:srgbClr val="D9D9D9"/>
                      </a:solidFill>
                      <a:prstDash val="solid"/>
                    </a:lnL>
                    <a:lnR w="9525">
                      <a:solidFill>
                        <a:srgbClr val="D9D9D9"/>
                      </a:solidFill>
                      <a:prstDash val="solid"/>
                    </a:lnR>
                  </a:tcPr>
                </a:tc>
                <a:tc>
                  <a:txBody>
                    <a:bodyPr/>
                    <a:lstStyle/>
                    <a:p>
                      <a:pPr>
                        <a:lnSpc>
                          <a:spcPct val="100000"/>
                        </a:lnSpc>
                      </a:pPr>
                      <a:endParaRPr sz="1800">
                        <a:latin typeface="Times New Roman"/>
                        <a:cs typeface="Times New Roman"/>
                      </a:endParaRPr>
                    </a:p>
                  </a:txBody>
                  <a:tcPr marL="0" marR="0" marT="0" marB="0">
                    <a:lnL w="9525">
                      <a:solidFill>
                        <a:srgbClr val="D9D9D9"/>
                      </a:solidFill>
                      <a:prstDash val="solid"/>
                    </a:lnL>
                    <a:lnR w="9525">
                      <a:solidFill>
                        <a:srgbClr val="D9D9D9"/>
                      </a:solidFill>
                      <a:prstDash val="solid"/>
                    </a:lnR>
                  </a:tcPr>
                </a:tc>
                <a:tc>
                  <a:txBody>
                    <a:bodyPr/>
                    <a:lstStyle/>
                    <a:p>
                      <a:pPr>
                        <a:lnSpc>
                          <a:spcPct val="100000"/>
                        </a:lnSpc>
                      </a:pPr>
                      <a:endParaRPr sz="1800">
                        <a:latin typeface="Times New Roman"/>
                        <a:cs typeface="Times New Roman"/>
                      </a:endParaRPr>
                    </a:p>
                  </a:txBody>
                  <a:tcPr marL="0" marR="0" marT="0" marB="0">
                    <a:lnL w="9525">
                      <a:solidFill>
                        <a:srgbClr val="D9D9D9"/>
                      </a:solidFill>
                      <a:prstDash val="solid"/>
                    </a:lnL>
                    <a:lnR w="9525">
                      <a:solidFill>
                        <a:srgbClr val="D9D9D9"/>
                      </a:solidFill>
                      <a:prstDash val="solid"/>
                    </a:lnR>
                  </a:tcPr>
                </a:tc>
                <a:tc gridSpan="2">
                  <a:txBody>
                    <a:bodyPr/>
                    <a:lstStyle/>
                    <a:p>
                      <a:pPr marR="3175">
                        <a:lnSpc>
                          <a:spcPct val="100000"/>
                        </a:lnSpc>
                      </a:pPr>
                      <a:endParaRPr sz="1800">
                        <a:latin typeface="Times New Roman"/>
                        <a:cs typeface="Times New Roman"/>
                      </a:endParaRPr>
                    </a:p>
                  </a:txBody>
                  <a:tcPr marL="0" marR="0" marT="0" marB="0">
                    <a:lnL w="9525">
                      <a:solidFill>
                        <a:srgbClr val="D9D9D9"/>
                      </a:solidFill>
                      <a:prstDash val="solid"/>
                    </a:lnL>
                    <a:lnR w="9525">
                      <a:solidFill>
                        <a:srgbClr val="D9D9D9"/>
                      </a:solidFill>
                      <a:prstDash val="solid"/>
                    </a:lnR>
                  </a:tcPr>
                </a:tc>
                <a:tc hMerge="1">
                  <a:txBody>
                    <a:bodyPr/>
                    <a:lstStyle/>
                    <a:p>
                      <a:endParaRPr/>
                    </a:p>
                  </a:txBody>
                  <a:tcPr marL="0" marR="0" marT="0" marB="0"/>
                </a:tc>
                <a:extLst>
                  <a:ext uri="{0D108BD9-81ED-4DB2-BD59-A6C34878D82A}">
                    <a16:rowId xmlns:a16="http://schemas.microsoft.com/office/drawing/2014/main" val="10004"/>
                  </a:ext>
                </a:extLst>
              </a:tr>
            </a:tbl>
          </a:graphicData>
        </a:graphic>
      </p:graphicFrame>
      <p:sp>
        <p:nvSpPr>
          <p:cNvPr id="4" name="object 4"/>
          <p:cNvSpPr txBox="1"/>
          <p:nvPr/>
        </p:nvSpPr>
        <p:spPr>
          <a:xfrm>
            <a:off x="1437964" y="5374042"/>
            <a:ext cx="2007870" cy="664210"/>
          </a:xfrm>
          <a:prstGeom prst="rect">
            <a:avLst/>
          </a:prstGeom>
        </p:spPr>
        <p:txBody>
          <a:bodyPr vert="horz" wrap="square" lIns="0" tIns="158115" rIns="0" bIns="0" rtlCol="0">
            <a:spAutoFit/>
          </a:bodyPr>
          <a:lstStyle/>
          <a:p>
            <a:pPr marL="12700">
              <a:lnSpc>
                <a:spcPct val="100000"/>
              </a:lnSpc>
              <a:spcBef>
                <a:spcPts val="1245"/>
              </a:spcBef>
            </a:pPr>
            <a:r>
              <a:rPr sz="1650" dirty="0">
                <a:latin typeface="Century Gothic"/>
                <a:cs typeface="Century Gothic"/>
              </a:rPr>
              <a:t>Inhalative</a:t>
            </a:r>
            <a:r>
              <a:rPr sz="1650" spc="80" dirty="0">
                <a:latin typeface="Century Gothic"/>
                <a:cs typeface="Century Gothic"/>
              </a:rPr>
              <a:t> </a:t>
            </a:r>
            <a:r>
              <a:rPr sz="1650" spc="-10" dirty="0">
                <a:latin typeface="Century Gothic"/>
                <a:cs typeface="Century Gothic"/>
              </a:rPr>
              <a:t>Therapie</a:t>
            </a:r>
            <a:endParaRPr sz="1650">
              <a:latin typeface="Century Gothic"/>
              <a:cs typeface="Century Gothic"/>
            </a:endParaRPr>
          </a:p>
          <a:p>
            <a:pPr marL="240665">
              <a:lnSpc>
                <a:spcPct val="100000"/>
              </a:lnSpc>
              <a:spcBef>
                <a:spcPts val="700"/>
              </a:spcBef>
              <a:tabLst>
                <a:tab pos="1264285" algn="l"/>
              </a:tabLst>
            </a:pPr>
            <a:r>
              <a:rPr sz="1000" dirty="0">
                <a:latin typeface="Century Gothic"/>
                <a:cs typeface="Century Gothic"/>
              </a:rPr>
              <a:t>Asthma</a:t>
            </a:r>
            <a:r>
              <a:rPr sz="1000" spc="-40" dirty="0">
                <a:latin typeface="Century Gothic"/>
                <a:cs typeface="Century Gothic"/>
              </a:rPr>
              <a:t> </a:t>
            </a:r>
            <a:r>
              <a:rPr sz="1000" spc="-10" dirty="0">
                <a:latin typeface="Century Gothic"/>
                <a:cs typeface="Century Gothic"/>
              </a:rPr>
              <a:t>n=174</a:t>
            </a:r>
            <a:r>
              <a:rPr sz="1000" dirty="0">
                <a:latin typeface="Century Gothic"/>
                <a:cs typeface="Century Gothic"/>
              </a:rPr>
              <a:t>	COPD</a:t>
            </a:r>
            <a:r>
              <a:rPr sz="1000" spc="-60" dirty="0">
                <a:latin typeface="Century Gothic"/>
                <a:cs typeface="Century Gothic"/>
              </a:rPr>
              <a:t> </a:t>
            </a:r>
            <a:r>
              <a:rPr sz="1000" spc="-20" dirty="0">
                <a:latin typeface="Century Gothic"/>
                <a:cs typeface="Century Gothic"/>
              </a:rPr>
              <a:t>n=71</a:t>
            </a:r>
            <a:endParaRPr sz="1000">
              <a:latin typeface="Century Gothic"/>
              <a:cs typeface="Century Gothic"/>
            </a:endParaRPr>
          </a:p>
        </p:txBody>
      </p:sp>
      <p:sp>
        <p:nvSpPr>
          <p:cNvPr id="5" name="object 5"/>
          <p:cNvSpPr txBox="1"/>
          <p:nvPr/>
        </p:nvSpPr>
        <p:spPr>
          <a:xfrm>
            <a:off x="1573440" y="7631190"/>
            <a:ext cx="1869439" cy="582930"/>
          </a:xfrm>
          <a:prstGeom prst="rect">
            <a:avLst/>
          </a:prstGeom>
        </p:spPr>
        <p:txBody>
          <a:bodyPr vert="horz" wrap="square" lIns="0" tIns="14605" rIns="0" bIns="0" rtlCol="0">
            <a:spAutoFit/>
          </a:bodyPr>
          <a:lstStyle/>
          <a:p>
            <a:pPr marL="12700">
              <a:lnSpc>
                <a:spcPct val="100000"/>
              </a:lnSpc>
              <a:spcBef>
                <a:spcPts val="115"/>
              </a:spcBef>
            </a:pPr>
            <a:r>
              <a:rPr sz="1650" spc="-10" dirty="0">
                <a:latin typeface="Century Gothic"/>
                <a:cs typeface="Century Gothic"/>
              </a:rPr>
              <a:t>Biologikatherapie</a:t>
            </a:r>
            <a:endParaRPr sz="1650">
              <a:latin typeface="Century Gothic"/>
              <a:cs typeface="Century Gothic"/>
            </a:endParaRPr>
          </a:p>
          <a:p>
            <a:pPr marL="178435">
              <a:lnSpc>
                <a:spcPct val="100000"/>
              </a:lnSpc>
              <a:spcBef>
                <a:spcPts val="1185"/>
              </a:spcBef>
              <a:tabLst>
                <a:tab pos="1128395" algn="l"/>
              </a:tabLst>
            </a:pPr>
            <a:r>
              <a:rPr sz="1000" dirty="0">
                <a:latin typeface="Century Gothic"/>
                <a:cs typeface="Century Gothic"/>
              </a:rPr>
              <a:t>Asthma</a:t>
            </a:r>
            <a:r>
              <a:rPr sz="1000" spc="-40" dirty="0">
                <a:latin typeface="Century Gothic"/>
                <a:cs typeface="Century Gothic"/>
              </a:rPr>
              <a:t> </a:t>
            </a:r>
            <a:r>
              <a:rPr sz="1000" spc="-20" dirty="0">
                <a:latin typeface="Century Gothic"/>
                <a:cs typeface="Century Gothic"/>
              </a:rPr>
              <a:t>n=41</a:t>
            </a:r>
            <a:r>
              <a:rPr sz="1000" dirty="0">
                <a:latin typeface="Century Gothic"/>
                <a:cs typeface="Century Gothic"/>
              </a:rPr>
              <a:t>	COPD</a:t>
            </a:r>
            <a:r>
              <a:rPr sz="1000" spc="-60" dirty="0">
                <a:latin typeface="Century Gothic"/>
                <a:cs typeface="Century Gothic"/>
              </a:rPr>
              <a:t> </a:t>
            </a:r>
            <a:r>
              <a:rPr sz="1000" spc="-20" dirty="0">
                <a:latin typeface="Century Gothic"/>
                <a:cs typeface="Century Gothic"/>
              </a:rPr>
              <a:t>n=25</a:t>
            </a:r>
            <a:endParaRPr sz="1000">
              <a:latin typeface="Century Gothic"/>
              <a:cs typeface="Century Gothic"/>
            </a:endParaRPr>
          </a:p>
        </p:txBody>
      </p:sp>
      <p:sp>
        <p:nvSpPr>
          <p:cNvPr id="6" name="object 6"/>
          <p:cNvSpPr/>
          <p:nvPr/>
        </p:nvSpPr>
        <p:spPr>
          <a:xfrm>
            <a:off x="3957499" y="9059649"/>
            <a:ext cx="113664" cy="113664"/>
          </a:xfrm>
          <a:custGeom>
            <a:avLst/>
            <a:gdLst/>
            <a:ahLst/>
            <a:cxnLst/>
            <a:rect l="l" t="t" r="r" b="b"/>
            <a:pathLst>
              <a:path w="113664" h="113665">
                <a:moveTo>
                  <a:pt x="113071" y="0"/>
                </a:moveTo>
                <a:lnTo>
                  <a:pt x="0" y="0"/>
                </a:lnTo>
                <a:lnTo>
                  <a:pt x="0" y="113060"/>
                </a:lnTo>
                <a:lnTo>
                  <a:pt x="113071" y="113060"/>
                </a:lnTo>
                <a:lnTo>
                  <a:pt x="113071" y="0"/>
                </a:lnTo>
                <a:close/>
              </a:path>
            </a:pathLst>
          </a:custGeom>
          <a:solidFill>
            <a:srgbClr val="1C5864"/>
          </a:solidFill>
        </p:spPr>
        <p:txBody>
          <a:bodyPr wrap="square" lIns="0" tIns="0" rIns="0" bIns="0" rtlCol="0"/>
          <a:lstStyle/>
          <a:p>
            <a:endParaRPr/>
          </a:p>
        </p:txBody>
      </p:sp>
      <p:sp>
        <p:nvSpPr>
          <p:cNvPr id="7" name="object 7"/>
          <p:cNvSpPr txBox="1"/>
          <p:nvPr/>
        </p:nvSpPr>
        <p:spPr>
          <a:xfrm>
            <a:off x="4113988" y="8961035"/>
            <a:ext cx="924560" cy="279400"/>
          </a:xfrm>
          <a:prstGeom prst="rect">
            <a:avLst/>
          </a:prstGeom>
        </p:spPr>
        <p:txBody>
          <a:bodyPr vert="horz" wrap="square" lIns="0" tIns="14605" rIns="0" bIns="0" rtlCol="0">
            <a:spAutoFit/>
          </a:bodyPr>
          <a:lstStyle/>
          <a:p>
            <a:pPr marL="12700">
              <a:lnSpc>
                <a:spcPct val="100000"/>
              </a:lnSpc>
              <a:spcBef>
                <a:spcPts val="115"/>
              </a:spcBef>
            </a:pPr>
            <a:r>
              <a:rPr sz="1650" spc="75" dirty="0">
                <a:solidFill>
                  <a:srgbClr val="585858"/>
                </a:solidFill>
                <a:latin typeface="Century Gothic"/>
                <a:cs typeface="Century Gothic"/>
              </a:rPr>
              <a:t>Sehr</a:t>
            </a:r>
            <a:r>
              <a:rPr sz="1650" spc="-35" dirty="0">
                <a:solidFill>
                  <a:srgbClr val="585858"/>
                </a:solidFill>
                <a:latin typeface="Century Gothic"/>
                <a:cs typeface="Century Gothic"/>
              </a:rPr>
              <a:t> </a:t>
            </a:r>
            <a:r>
              <a:rPr sz="1650" spc="50" dirty="0">
                <a:solidFill>
                  <a:srgbClr val="585858"/>
                </a:solidFill>
                <a:latin typeface="Century Gothic"/>
                <a:cs typeface="Century Gothic"/>
              </a:rPr>
              <a:t>gut</a:t>
            </a:r>
            <a:endParaRPr sz="1650">
              <a:latin typeface="Century Gothic"/>
              <a:cs typeface="Century Gothic"/>
            </a:endParaRPr>
          </a:p>
        </p:txBody>
      </p:sp>
      <p:sp>
        <p:nvSpPr>
          <p:cNvPr id="8" name="object 8"/>
          <p:cNvSpPr/>
          <p:nvPr/>
        </p:nvSpPr>
        <p:spPr>
          <a:xfrm>
            <a:off x="5306819" y="9059649"/>
            <a:ext cx="113664" cy="113664"/>
          </a:xfrm>
          <a:custGeom>
            <a:avLst/>
            <a:gdLst/>
            <a:ahLst/>
            <a:cxnLst/>
            <a:rect l="l" t="t" r="r" b="b"/>
            <a:pathLst>
              <a:path w="113664" h="113665">
                <a:moveTo>
                  <a:pt x="113071" y="0"/>
                </a:moveTo>
                <a:lnTo>
                  <a:pt x="0" y="0"/>
                </a:lnTo>
                <a:lnTo>
                  <a:pt x="0" y="113060"/>
                </a:lnTo>
                <a:lnTo>
                  <a:pt x="113071" y="113060"/>
                </a:lnTo>
                <a:lnTo>
                  <a:pt x="113071" y="0"/>
                </a:lnTo>
                <a:close/>
              </a:path>
            </a:pathLst>
          </a:custGeom>
          <a:solidFill>
            <a:srgbClr val="89ACAC"/>
          </a:solidFill>
        </p:spPr>
        <p:txBody>
          <a:bodyPr wrap="square" lIns="0" tIns="0" rIns="0" bIns="0" rtlCol="0"/>
          <a:lstStyle/>
          <a:p>
            <a:endParaRPr/>
          </a:p>
        </p:txBody>
      </p:sp>
      <p:sp>
        <p:nvSpPr>
          <p:cNvPr id="9" name="object 9"/>
          <p:cNvSpPr txBox="1"/>
          <p:nvPr/>
        </p:nvSpPr>
        <p:spPr>
          <a:xfrm>
            <a:off x="5462574" y="8961035"/>
            <a:ext cx="930910" cy="279400"/>
          </a:xfrm>
          <a:prstGeom prst="rect">
            <a:avLst/>
          </a:prstGeom>
        </p:spPr>
        <p:txBody>
          <a:bodyPr vert="horz" wrap="square" lIns="0" tIns="14605" rIns="0" bIns="0" rtlCol="0">
            <a:spAutoFit/>
          </a:bodyPr>
          <a:lstStyle/>
          <a:p>
            <a:pPr marL="12700">
              <a:lnSpc>
                <a:spcPct val="100000"/>
              </a:lnSpc>
              <a:spcBef>
                <a:spcPts val="115"/>
              </a:spcBef>
            </a:pPr>
            <a:r>
              <a:rPr sz="1650" spc="85" dirty="0">
                <a:solidFill>
                  <a:srgbClr val="585858"/>
                </a:solidFill>
                <a:latin typeface="Century Gothic"/>
                <a:cs typeface="Century Gothic"/>
              </a:rPr>
              <a:t>Eher</a:t>
            </a:r>
            <a:r>
              <a:rPr sz="1650" spc="-30" dirty="0">
                <a:solidFill>
                  <a:srgbClr val="585858"/>
                </a:solidFill>
                <a:latin typeface="Century Gothic"/>
                <a:cs typeface="Century Gothic"/>
              </a:rPr>
              <a:t> </a:t>
            </a:r>
            <a:r>
              <a:rPr sz="1650" spc="30" dirty="0">
                <a:solidFill>
                  <a:srgbClr val="585858"/>
                </a:solidFill>
                <a:latin typeface="Century Gothic"/>
                <a:cs typeface="Century Gothic"/>
              </a:rPr>
              <a:t>gut</a:t>
            </a:r>
            <a:endParaRPr sz="1650">
              <a:latin typeface="Century Gothic"/>
              <a:cs typeface="Century Gothic"/>
            </a:endParaRPr>
          </a:p>
        </p:txBody>
      </p:sp>
      <p:sp>
        <p:nvSpPr>
          <p:cNvPr id="10" name="object 10"/>
          <p:cNvSpPr/>
          <p:nvPr/>
        </p:nvSpPr>
        <p:spPr>
          <a:xfrm>
            <a:off x="6663676" y="9059649"/>
            <a:ext cx="113664" cy="113664"/>
          </a:xfrm>
          <a:custGeom>
            <a:avLst/>
            <a:gdLst/>
            <a:ahLst/>
            <a:cxnLst/>
            <a:rect l="l" t="t" r="r" b="b"/>
            <a:pathLst>
              <a:path w="113665" h="113665">
                <a:moveTo>
                  <a:pt x="113071" y="0"/>
                </a:moveTo>
                <a:lnTo>
                  <a:pt x="0" y="0"/>
                </a:lnTo>
                <a:lnTo>
                  <a:pt x="0" y="113060"/>
                </a:lnTo>
                <a:lnTo>
                  <a:pt x="113071" y="113060"/>
                </a:lnTo>
                <a:lnTo>
                  <a:pt x="113071" y="0"/>
                </a:lnTo>
                <a:close/>
              </a:path>
            </a:pathLst>
          </a:custGeom>
          <a:solidFill>
            <a:srgbClr val="F47B8D"/>
          </a:solidFill>
        </p:spPr>
        <p:txBody>
          <a:bodyPr wrap="square" lIns="0" tIns="0" rIns="0" bIns="0" rtlCol="0"/>
          <a:lstStyle/>
          <a:p>
            <a:endParaRPr/>
          </a:p>
        </p:txBody>
      </p:sp>
      <p:sp>
        <p:nvSpPr>
          <p:cNvPr id="11" name="object 11"/>
          <p:cNvSpPr txBox="1"/>
          <p:nvPr/>
        </p:nvSpPr>
        <p:spPr>
          <a:xfrm>
            <a:off x="6823619" y="8961035"/>
            <a:ext cx="1443355" cy="279400"/>
          </a:xfrm>
          <a:prstGeom prst="rect">
            <a:avLst/>
          </a:prstGeom>
        </p:spPr>
        <p:txBody>
          <a:bodyPr vert="horz" wrap="square" lIns="0" tIns="14605" rIns="0" bIns="0" rtlCol="0">
            <a:spAutoFit/>
          </a:bodyPr>
          <a:lstStyle/>
          <a:p>
            <a:pPr marL="12700">
              <a:lnSpc>
                <a:spcPct val="100000"/>
              </a:lnSpc>
              <a:spcBef>
                <a:spcPts val="115"/>
              </a:spcBef>
            </a:pPr>
            <a:r>
              <a:rPr sz="1650" spc="85" dirty="0">
                <a:solidFill>
                  <a:srgbClr val="585858"/>
                </a:solidFill>
                <a:latin typeface="Century Gothic"/>
                <a:cs typeface="Century Gothic"/>
              </a:rPr>
              <a:t>Eher</a:t>
            </a:r>
            <a:r>
              <a:rPr sz="1650" spc="-30" dirty="0">
                <a:solidFill>
                  <a:srgbClr val="585858"/>
                </a:solidFill>
                <a:latin typeface="Century Gothic"/>
                <a:cs typeface="Century Gothic"/>
              </a:rPr>
              <a:t> </a:t>
            </a:r>
            <a:r>
              <a:rPr sz="1650" spc="-10" dirty="0">
                <a:solidFill>
                  <a:srgbClr val="585858"/>
                </a:solidFill>
                <a:latin typeface="Century Gothic"/>
                <a:cs typeface="Century Gothic"/>
              </a:rPr>
              <a:t>schlecht</a:t>
            </a:r>
            <a:endParaRPr sz="1650">
              <a:latin typeface="Century Gothic"/>
              <a:cs typeface="Century Gothic"/>
            </a:endParaRPr>
          </a:p>
        </p:txBody>
      </p:sp>
      <p:sp>
        <p:nvSpPr>
          <p:cNvPr id="12" name="object 12"/>
          <p:cNvSpPr/>
          <p:nvPr/>
        </p:nvSpPr>
        <p:spPr>
          <a:xfrm>
            <a:off x="8533123" y="9059649"/>
            <a:ext cx="120650" cy="113664"/>
          </a:xfrm>
          <a:custGeom>
            <a:avLst/>
            <a:gdLst/>
            <a:ahLst/>
            <a:cxnLst/>
            <a:rect l="l" t="t" r="r" b="b"/>
            <a:pathLst>
              <a:path w="120650" h="113665">
                <a:moveTo>
                  <a:pt x="120609" y="0"/>
                </a:moveTo>
                <a:lnTo>
                  <a:pt x="0" y="0"/>
                </a:lnTo>
                <a:lnTo>
                  <a:pt x="0" y="113060"/>
                </a:lnTo>
                <a:lnTo>
                  <a:pt x="120609" y="113060"/>
                </a:lnTo>
                <a:lnTo>
                  <a:pt x="120609" y="0"/>
                </a:lnTo>
                <a:close/>
              </a:path>
            </a:pathLst>
          </a:custGeom>
          <a:solidFill>
            <a:srgbClr val="991250"/>
          </a:solidFill>
        </p:spPr>
        <p:txBody>
          <a:bodyPr wrap="square" lIns="0" tIns="0" rIns="0" bIns="0" rtlCol="0"/>
          <a:lstStyle/>
          <a:p>
            <a:endParaRPr/>
          </a:p>
        </p:txBody>
      </p:sp>
      <p:sp>
        <p:nvSpPr>
          <p:cNvPr id="13" name="object 13"/>
          <p:cNvSpPr txBox="1"/>
          <p:nvPr/>
        </p:nvSpPr>
        <p:spPr>
          <a:xfrm>
            <a:off x="8695894" y="8961035"/>
            <a:ext cx="1435735" cy="279400"/>
          </a:xfrm>
          <a:prstGeom prst="rect">
            <a:avLst/>
          </a:prstGeom>
        </p:spPr>
        <p:txBody>
          <a:bodyPr vert="horz" wrap="square" lIns="0" tIns="14605" rIns="0" bIns="0" rtlCol="0">
            <a:spAutoFit/>
          </a:bodyPr>
          <a:lstStyle/>
          <a:p>
            <a:pPr marL="12700">
              <a:lnSpc>
                <a:spcPct val="100000"/>
              </a:lnSpc>
              <a:spcBef>
                <a:spcPts val="115"/>
              </a:spcBef>
            </a:pPr>
            <a:r>
              <a:rPr sz="1650" spc="75" dirty="0">
                <a:solidFill>
                  <a:srgbClr val="585858"/>
                </a:solidFill>
                <a:latin typeface="Century Gothic"/>
                <a:cs typeface="Century Gothic"/>
              </a:rPr>
              <a:t>Sehr</a:t>
            </a:r>
            <a:r>
              <a:rPr sz="1650" spc="-40" dirty="0">
                <a:solidFill>
                  <a:srgbClr val="585858"/>
                </a:solidFill>
                <a:latin typeface="Century Gothic"/>
                <a:cs typeface="Century Gothic"/>
              </a:rPr>
              <a:t> </a:t>
            </a:r>
            <a:r>
              <a:rPr sz="1650" spc="-10" dirty="0">
                <a:solidFill>
                  <a:srgbClr val="585858"/>
                </a:solidFill>
                <a:latin typeface="Century Gothic"/>
                <a:cs typeface="Century Gothic"/>
              </a:rPr>
              <a:t>schlecht</a:t>
            </a:r>
            <a:endParaRPr sz="1650">
              <a:latin typeface="Century Gothic"/>
              <a:cs typeface="Century Gothic"/>
            </a:endParaRPr>
          </a:p>
        </p:txBody>
      </p:sp>
      <p:sp>
        <p:nvSpPr>
          <p:cNvPr id="17" name="object 17"/>
          <p:cNvSpPr txBox="1"/>
          <p:nvPr/>
        </p:nvSpPr>
        <p:spPr>
          <a:xfrm>
            <a:off x="1445816" y="9930907"/>
            <a:ext cx="6849745" cy="223520"/>
          </a:xfrm>
          <a:prstGeom prst="rect">
            <a:avLst/>
          </a:prstGeom>
        </p:spPr>
        <p:txBody>
          <a:bodyPr vert="horz" wrap="square" lIns="0" tIns="8890" rIns="0" bIns="0" rtlCol="0">
            <a:spAutoFit/>
          </a:bodyPr>
          <a:lstStyle/>
          <a:p>
            <a:pPr marL="12700">
              <a:lnSpc>
                <a:spcPct val="100000"/>
              </a:lnSpc>
              <a:spcBef>
                <a:spcPts val="70"/>
              </a:spcBef>
            </a:pPr>
            <a:r>
              <a:rPr sz="1300" dirty="0">
                <a:solidFill>
                  <a:srgbClr val="404040"/>
                </a:solidFill>
                <a:latin typeface="Century Gothic"/>
                <a:cs typeface="Century Gothic"/>
              </a:rPr>
              <a:t>In</a:t>
            </a:r>
            <a:r>
              <a:rPr sz="1300" spc="35" dirty="0">
                <a:solidFill>
                  <a:srgbClr val="404040"/>
                </a:solidFill>
                <a:latin typeface="Century Gothic"/>
                <a:cs typeface="Century Gothic"/>
              </a:rPr>
              <a:t> </a:t>
            </a:r>
            <a:r>
              <a:rPr sz="1300" dirty="0">
                <a:solidFill>
                  <a:srgbClr val="404040"/>
                </a:solidFill>
                <a:latin typeface="Century Gothic"/>
                <a:cs typeface="Century Gothic"/>
              </a:rPr>
              <a:t>%,</a:t>
            </a:r>
            <a:r>
              <a:rPr sz="1300" spc="5" dirty="0">
                <a:solidFill>
                  <a:srgbClr val="404040"/>
                </a:solidFill>
                <a:latin typeface="Century Gothic"/>
                <a:cs typeface="Century Gothic"/>
              </a:rPr>
              <a:t> </a:t>
            </a:r>
            <a:r>
              <a:rPr sz="1300" dirty="0">
                <a:solidFill>
                  <a:srgbClr val="404040"/>
                </a:solidFill>
                <a:latin typeface="Century Gothic"/>
                <a:cs typeface="Century Gothic"/>
              </a:rPr>
              <a:t>Einfachantwort-Matrix</a:t>
            </a:r>
            <a:r>
              <a:rPr sz="1300" spc="35" dirty="0">
                <a:solidFill>
                  <a:srgbClr val="404040"/>
                </a:solidFill>
                <a:latin typeface="Century Gothic"/>
                <a:cs typeface="Century Gothic"/>
              </a:rPr>
              <a:t> </a:t>
            </a:r>
            <a:r>
              <a:rPr sz="1300" dirty="0">
                <a:solidFill>
                  <a:srgbClr val="404040"/>
                </a:solidFill>
                <a:latin typeface="Century Gothic"/>
                <a:cs typeface="Century Gothic"/>
              </a:rPr>
              <a:t>|</a:t>
            </a:r>
            <a:r>
              <a:rPr sz="1300" spc="25" dirty="0">
                <a:solidFill>
                  <a:srgbClr val="404040"/>
                </a:solidFill>
                <a:latin typeface="Century Gothic"/>
                <a:cs typeface="Century Gothic"/>
              </a:rPr>
              <a:t> </a:t>
            </a:r>
            <a:r>
              <a:rPr sz="1300" dirty="0">
                <a:solidFill>
                  <a:srgbClr val="404040"/>
                </a:solidFill>
                <a:latin typeface="Century Gothic"/>
                <a:cs typeface="Century Gothic"/>
              </a:rPr>
              <a:t>n</a:t>
            </a:r>
            <a:r>
              <a:rPr sz="1300" spc="20" dirty="0">
                <a:solidFill>
                  <a:srgbClr val="404040"/>
                </a:solidFill>
                <a:latin typeface="Century Gothic"/>
                <a:cs typeface="Century Gothic"/>
              </a:rPr>
              <a:t> </a:t>
            </a:r>
            <a:r>
              <a:rPr sz="1300" dirty="0">
                <a:solidFill>
                  <a:srgbClr val="404040"/>
                </a:solidFill>
                <a:latin typeface="Century Gothic"/>
                <a:cs typeface="Century Gothic"/>
              </a:rPr>
              <a:t>(Inhalative</a:t>
            </a:r>
            <a:r>
              <a:rPr sz="1300" spc="45" dirty="0">
                <a:solidFill>
                  <a:srgbClr val="404040"/>
                </a:solidFill>
                <a:latin typeface="Century Gothic"/>
                <a:cs typeface="Century Gothic"/>
              </a:rPr>
              <a:t> </a:t>
            </a:r>
            <a:r>
              <a:rPr sz="1300" dirty="0">
                <a:solidFill>
                  <a:srgbClr val="404040"/>
                </a:solidFill>
                <a:latin typeface="Century Gothic"/>
                <a:cs typeface="Century Gothic"/>
              </a:rPr>
              <a:t>Therapie)=240</a:t>
            </a:r>
            <a:r>
              <a:rPr sz="1300" spc="-10" dirty="0">
                <a:solidFill>
                  <a:srgbClr val="404040"/>
                </a:solidFill>
                <a:latin typeface="Century Gothic"/>
                <a:cs typeface="Century Gothic"/>
              </a:rPr>
              <a:t> </a:t>
            </a:r>
            <a:r>
              <a:rPr sz="1300" dirty="0">
                <a:solidFill>
                  <a:srgbClr val="404040"/>
                </a:solidFill>
                <a:latin typeface="Century Gothic"/>
                <a:cs typeface="Century Gothic"/>
              </a:rPr>
              <a:t>|</a:t>
            </a:r>
            <a:r>
              <a:rPr sz="1300" spc="40" dirty="0">
                <a:solidFill>
                  <a:srgbClr val="404040"/>
                </a:solidFill>
                <a:latin typeface="Century Gothic"/>
                <a:cs typeface="Century Gothic"/>
              </a:rPr>
              <a:t> </a:t>
            </a:r>
            <a:r>
              <a:rPr sz="1300" dirty="0">
                <a:solidFill>
                  <a:srgbClr val="404040"/>
                </a:solidFill>
                <a:latin typeface="Century Gothic"/>
                <a:cs typeface="Century Gothic"/>
              </a:rPr>
              <a:t>n</a:t>
            </a:r>
            <a:r>
              <a:rPr sz="1300" spc="20" dirty="0">
                <a:solidFill>
                  <a:srgbClr val="404040"/>
                </a:solidFill>
                <a:latin typeface="Century Gothic"/>
                <a:cs typeface="Century Gothic"/>
              </a:rPr>
              <a:t> </a:t>
            </a:r>
            <a:r>
              <a:rPr sz="1300" spc="-10" dirty="0">
                <a:solidFill>
                  <a:srgbClr val="404040"/>
                </a:solidFill>
                <a:latin typeface="Century Gothic"/>
                <a:cs typeface="Century Gothic"/>
              </a:rPr>
              <a:t>(Biologikattherapie)=63</a:t>
            </a:r>
            <a:endParaRPr sz="1300">
              <a:latin typeface="Century Gothic"/>
              <a:cs typeface="Century Gothic"/>
            </a:endParaRPr>
          </a:p>
        </p:txBody>
      </p:sp>
      <p:sp>
        <p:nvSpPr>
          <p:cNvPr id="18" name="object 18"/>
          <p:cNvSpPr txBox="1"/>
          <p:nvPr/>
        </p:nvSpPr>
        <p:spPr>
          <a:xfrm>
            <a:off x="14427150" y="10255715"/>
            <a:ext cx="4286250" cy="196215"/>
          </a:xfrm>
          <a:prstGeom prst="rect">
            <a:avLst/>
          </a:prstGeom>
        </p:spPr>
        <p:txBody>
          <a:bodyPr vert="horz" wrap="square" lIns="0" tIns="12065" rIns="0" bIns="0" rtlCol="0">
            <a:spAutoFit/>
          </a:bodyPr>
          <a:lstStyle/>
          <a:p>
            <a:pPr marL="12700">
              <a:lnSpc>
                <a:spcPct val="100000"/>
              </a:lnSpc>
              <a:spcBef>
                <a:spcPts val="95"/>
              </a:spcBef>
            </a:pPr>
            <a:r>
              <a:rPr sz="1100" dirty="0">
                <a:latin typeface="Century Gothic"/>
                <a:cs typeface="Century Gothic"/>
              </a:rPr>
              <a:t>Signifikante</a:t>
            </a:r>
            <a:r>
              <a:rPr sz="1100" spc="180" dirty="0">
                <a:latin typeface="Century Gothic"/>
                <a:cs typeface="Century Gothic"/>
              </a:rPr>
              <a:t> </a:t>
            </a:r>
            <a:r>
              <a:rPr sz="1100" dirty="0">
                <a:latin typeface="Century Gothic"/>
                <a:cs typeface="Century Gothic"/>
              </a:rPr>
              <a:t>Unterschiede:</a:t>
            </a:r>
            <a:r>
              <a:rPr sz="1100" spc="170" dirty="0">
                <a:latin typeface="Century Gothic"/>
                <a:cs typeface="Century Gothic"/>
              </a:rPr>
              <a:t> </a:t>
            </a:r>
            <a:r>
              <a:rPr sz="1100" dirty="0">
                <a:solidFill>
                  <a:srgbClr val="008000"/>
                </a:solidFill>
                <a:latin typeface="Century Gothic"/>
                <a:cs typeface="Century Gothic"/>
              </a:rPr>
              <a:t>grün=sig.</a:t>
            </a:r>
            <a:r>
              <a:rPr sz="1100" spc="190" dirty="0">
                <a:solidFill>
                  <a:srgbClr val="008000"/>
                </a:solidFill>
                <a:latin typeface="Century Gothic"/>
                <a:cs typeface="Century Gothic"/>
              </a:rPr>
              <a:t> </a:t>
            </a:r>
            <a:r>
              <a:rPr sz="1100" dirty="0">
                <a:solidFill>
                  <a:srgbClr val="008000"/>
                </a:solidFill>
                <a:latin typeface="Century Gothic"/>
                <a:cs typeface="Century Gothic"/>
              </a:rPr>
              <a:t>höher</a:t>
            </a:r>
            <a:r>
              <a:rPr sz="1100" spc="150" dirty="0">
                <a:solidFill>
                  <a:srgbClr val="008000"/>
                </a:solidFill>
                <a:latin typeface="Century Gothic"/>
                <a:cs typeface="Century Gothic"/>
              </a:rPr>
              <a:t> </a:t>
            </a:r>
            <a:r>
              <a:rPr sz="1100" dirty="0">
                <a:latin typeface="Century Gothic"/>
                <a:cs typeface="Century Gothic"/>
              </a:rPr>
              <a:t>/</a:t>
            </a:r>
            <a:r>
              <a:rPr sz="1100" spc="175" dirty="0">
                <a:latin typeface="Century Gothic"/>
                <a:cs typeface="Century Gothic"/>
              </a:rPr>
              <a:t> </a:t>
            </a:r>
            <a:r>
              <a:rPr sz="1100" dirty="0">
                <a:solidFill>
                  <a:srgbClr val="FF0000"/>
                </a:solidFill>
                <a:latin typeface="Century Gothic"/>
                <a:cs typeface="Century Gothic"/>
              </a:rPr>
              <a:t>rot=sig.</a:t>
            </a:r>
            <a:r>
              <a:rPr sz="1100" spc="190" dirty="0">
                <a:solidFill>
                  <a:srgbClr val="FF0000"/>
                </a:solidFill>
                <a:latin typeface="Century Gothic"/>
                <a:cs typeface="Century Gothic"/>
              </a:rPr>
              <a:t> </a:t>
            </a:r>
            <a:r>
              <a:rPr sz="1100" spc="-10" dirty="0">
                <a:solidFill>
                  <a:srgbClr val="FF0000"/>
                </a:solidFill>
                <a:latin typeface="Century Gothic"/>
                <a:cs typeface="Century Gothic"/>
              </a:rPr>
              <a:t>niedriger</a:t>
            </a:r>
            <a:endParaRPr sz="1100">
              <a:latin typeface="Century Gothic"/>
              <a:cs typeface="Century Gothic"/>
            </a:endParaRPr>
          </a:p>
        </p:txBody>
      </p:sp>
      <p:graphicFrame>
        <p:nvGraphicFramePr>
          <p:cNvPr id="14" name="object 14"/>
          <p:cNvGraphicFramePr>
            <a:graphicFrameLocks noGrp="1"/>
          </p:cNvGraphicFramePr>
          <p:nvPr/>
        </p:nvGraphicFramePr>
        <p:xfrm>
          <a:off x="12950028" y="3212903"/>
          <a:ext cx="5764530" cy="5720715"/>
        </p:xfrm>
        <a:graphic>
          <a:graphicData uri="http://schemas.openxmlformats.org/drawingml/2006/table">
            <a:tbl>
              <a:tblPr firstRow="1" bandRow="1">
                <a:tableStyleId>{2D5ABB26-0587-4C30-8999-92F81FD0307C}</a:tableStyleId>
              </a:tblPr>
              <a:tblGrid>
                <a:gridCol w="2882265">
                  <a:extLst>
                    <a:ext uri="{9D8B030D-6E8A-4147-A177-3AD203B41FA5}">
                      <a16:colId xmlns:a16="http://schemas.microsoft.com/office/drawing/2014/main" val="20000"/>
                    </a:ext>
                  </a:extLst>
                </a:gridCol>
                <a:gridCol w="2882265">
                  <a:extLst>
                    <a:ext uri="{9D8B030D-6E8A-4147-A177-3AD203B41FA5}">
                      <a16:colId xmlns:a16="http://schemas.microsoft.com/office/drawing/2014/main" val="20001"/>
                    </a:ext>
                  </a:extLst>
                </a:gridCol>
              </a:tblGrid>
              <a:tr h="406400">
                <a:tc gridSpan="2">
                  <a:txBody>
                    <a:bodyPr/>
                    <a:lstStyle/>
                    <a:p>
                      <a:pPr marL="144780">
                        <a:lnSpc>
                          <a:spcPct val="100000"/>
                        </a:lnSpc>
                        <a:spcBef>
                          <a:spcPts val="434"/>
                        </a:spcBef>
                      </a:pPr>
                      <a:r>
                        <a:rPr sz="1950" b="1" dirty="0">
                          <a:solidFill>
                            <a:srgbClr val="FFFFFF"/>
                          </a:solidFill>
                          <a:latin typeface="Century Gothic"/>
                          <a:cs typeface="Century Gothic"/>
                        </a:rPr>
                        <a:t>TOP2-</a:t>
                      </a:r>
                      <a:r>
                        <a:rPr sz="1950" b="1" spc="55" dirty="0">
                          <a:solidFill>
                            <a:srgbClr val="FFFFFF"/>
                          </a:solidFill>
                          <a:latin typeface="Century Gothic"/>
                          <a:cs typeface="Century Gothic"/>
                        </a:rPr>
                        <a:t> </a:t>
                      </a:r>
                      <a:r>
                        <a:rPr sz="1950" b="1" dirty="0">
                          <a:solidFill>
                            <a:srgbClr val="FFFFFF"/>
                          </a:solidFill>
                          <a:latin typeface="Century Gothic"/>
                          <a:cs typeface="Century Gothic"/>
                        </a:rPr>
                        <a:t>Lungen-</a:t>
                      </a:r>
                      <a:r>
                        <a:rPr sz="1950" b="1" spc="60" dirty="0">
                          <a:solidFill>
                            <a:srgbClr val="FFFFFF"/>
                          </a:solidFill>
                          <a:latin typeface="Century Gothic"/>
                          <a:cs typeface="Century Gothic"/>
                        </a:rPr>
                        <a:t> </a:t>
                      </a:r>
                      <a:r>
                        <a:rPr sz="1950" b="1" dirty="0">
                          <a:solidFill>
                            <a:srgbClr val="FFFFFF"/>
                          </a:solidFill>
                          <a:latin typeface="Century Gothic"/>
                          <a:cs typeface="Century Gothic"/>
                        </a:rPr>
                        <a:t>oder</a:t>
                      </a:r>
                      <a:r>
                        <a:rPr sz="1950" b="1" spc="50" dirty="0">
                          <a:solidFill>
                            <a:srgbClr val="FFFFFF"/>
                          </a:solidFill>
                          <a:latin typeface="Century Gothic"/>
                          <a:cs typeface="Century Gothic"/>
                        </a:rPr>
                        <a:t> </a:t>
                      </a:r>
                      <a:r>
                        <a:rPr sz="1950" b="1" spc="-10" dirty="0">
                          <a:solidFill>
                            <a:srgbClr val="FFFFFF"/>
                          </a:solidFill>
                          <a:latin typeface="Century Gothic"/>
                          <a:cs typeface="Century Gothic"/>
                        </a:rPr>
                        <a:t>Atemwegserkrankungen</a:t>
                      </a:r>
                      <a:endParaRPr sz="1950">
                        <a:latin typeface="Century Gothic"/>
                        <a:cs typeface="Century Gothic"/>
                      </a:endParaRPr>
                    </a:p>
                  </a:txBody>
                  <a:tcPr marL="0" marR="0" marT="55244"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1C5864"/>
                    </a:solidFill>
                  </a:tcPr>
                </a:tc>
                <a:tc hMerge="1">
                  <a:txBody>
                    <a:bodyPr/>
                    <a:lstStyle/>
                    <a:p>
                      <a:endParaRPr/>
                    </a:p>
                  </a:txBody>
                  <a:tcPr marL="0" marR="0" marT="0" marB="0"/>
                </a:tc>
                <a:extLst>
                  <a:ext uri="{0D108BD9-81ED-4DB2-BD59-A6C34878D82A}">
                    <a16:rowId xmlns:a16="http://schemas.microsoft.com/office/drawing/2014/main" val="10000"/>
                  </a:ext>
                </a:extLst>
              </a:tr>
              <a:tr h="1160145">
                <a:tc>
                  <a:txBody>
                    <a:bodyPr/>
                    <a:lstStyle/>
                    <a:p>
                      <a:pPr>
                        <a:lnSpc>
                          <a:spcPct val="100000"/>
                        </a:lnSpc>
                        <a:spcBef>
                          <a:spcPts val="1650"/>
                        </a:spcBef>
                      </a:pPr>
                      <a:endParaRPr sz="1650">
                        <a:latin typeface="Times New Roman"/>
                        <a:cs typeface="Times New Roman"/>
                      </a:endParaRPr>
                    </a:p>
                    <a:p>
                      <a:pPr marL="12700" algn="ctr">
                        <a:lnSpc>
                          <a:spcPct val="100000"/>
                        </a:lnSpc>
                      </a:pPr>
                      <a:r>
                        <a:rPr sz="1650" b="1" spc="-10" dirty="0">
                          <a:latin typeface="Century Gothic"/>
                          <a:cs typeface="Century Gothic"/>
                        </a:rPr>
                        <a:t>Asthma</a:t>
                      </a:r>
                      <a:endParaRPr sz="1650">
                        <a:latin typeface="Century Gothic"/>
                        <a:cs typeface="Century Gothic"/>
                      </a:endParaRPr>
                    </a:p>
                  </a:txBody>
                  <a:tcPr marL="0" marR="0" marT="20955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CCD1D2"/>
                    </a:solidFill>
                  </a:tcPr>
                </a:tc>
                <a:tc>
                  <a:txBody>
                    <a:bodyPr/>
                    <a:lstStyle/>
                    <a:p>
                      <a:pPr>
                        <a:lnSpc>
                          <a:spcPct val="100000"/>
                        </a:lnSpc>
                        <a:spcBef>
                          <a:spcPts val="1650"/>
                        </a:spcBef>
                      </a:pPr>
                      <a:endParaRPr sz="1650">
                        <a:latin typeface="Times New Roman"/>
                        <a:cs typeface="Times New Roman"/>
                      </a:endParaRPr>
                    </a:p>
                    <a:p>
                      <a:pPr marL="16510" algn="ctr">
                        <a:lnSpc>
                          <a:spcPct val="100000"/>
                        </a:lnSpc>
                      </a:pPr>
                      <a:r>
                        <a:rPr sz="1650" b="1" spc="-20" dirty="0">
                          <a:latin typeface="Century Gothic"/>
                          <a:cs typeface="Century Gothic"/>
                        </a:rPr>
                        <a:t>COPD</a:t>
                      </a:r>
                      <a:endParaRPr sz="1650">
                        <a:latin typeface="Century Gothic"/>
                        <a:cs typeface="Century Gothic"/>
                      </a:endParaRPr>
                    </a:p>
                  </a:txBody>
                  <a:tcPr marL="0" marR="0" marT="20955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CCD1D2"/>
                    </a:solidFill>
                  </a:tcPr>
                </a:tc>
                <a:extLst>
                  <a:ext uri="{0D108BD9-81ED-4DB2-BD59-A6C34878D82A}">
                    <a16:rowId xmlns:a16="http://schemas.microsoft.com/office/drawing/2014/main" val="10001"/>
                  </a:ext>
                </a:extLst>
              </a:tr>
              <a:tr h="2077085">
                <a:tc>
                  <a:txBody>
                    <a:bodyPr/>
                    <a:lstStyle/>
                    <a:p>
                      <a:pPr>
                        <a:lnSpc>
                          <a:spcPct val="100000"/>
                        </a:lnSpc>
                      </a:pPr>
                      <a:endParaRPr sz="1650">
                        <a:latin typeface="Times New Roman"/>
                        <a:cs typeface="Times New Roman"/>
                      </a:endParaRPr>
                    </a:p>
                    <a:p>
                      <a:pPr>
                        <a:lnSpc>
                          <a:spcPct val="100000"/>
                        </a:lnSpc>
                      </a:pPr>
                      <a:endParaRPr sz="1650">
                        <a:latin typeface="Times New Roman"/>
                        <a:cs typeface="Times New Roman"/>
                      </a:endParaRPr>
                    </a:p>
                    <a:p>
                      <a:pPr>
                        <a:lnSpc>
                          <a:spcPct val="100000"/>
                        </a:lnSpc>
                        <a:spcBef>
                          <a:spcPts val="1505"/>
                        </a:spcBef>
                      </a:pPr>
                      <a:endParaRPr sz="1650">
                        <a:latin typeface="Times New Roman"/>
                        <a:cs typeface="Times New Roman"/>
                      </a:endParaRPr>
                    </a:p>
                    <a:p>
                      <a:pPr marL="13970" algn="ctr">
                        <a:lnSpc>
                          <a:spcPct val="100000"/>
                        </a:lnSpc>
                      </a:pPr>
                      <a:r>
                        <a:rPr sz="1650" spc="-20" dirty="0">
                          <a:latin typeface="Century Gothic"/>
                          <a:cs typeface="Century Gothic"/>
                        </a:rPr>
                        <a:t>94,8</a:t>
                      </a:r>
                      <a:endParaRPr sz="1650">
                        <a:latin typeface="Century Gothic"/>
                        <a:cs typeface="Century Gothic"/>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7EAEA"/>
                    </a:solidFill>
                  </a:tcPr>
                </a:tc>
                <a:tc>
                  <a:txBody>
                    <a:bodyPr/>
                    <a:lstStyle/>
                    <a:p>
                      <a:pPr>
                        <a:lnSpc>
                          <a:spcPct val="100000"/>
                        </a:lnSpc>
                      </a:pPr>
                      <a:endParaRPr sz="1650">
                        <a:latin typeface="Times New Roman"/>
                        <a:cs typeface="Times New Roman"/>
                      </a:endParaRPr>
                    </a:p>
                    <a:p>
                      <a:pPr>
                        <a:lnSpc>
                          <a:spcPct val="100000"/>
                        </a:lnSpc>
                      </a:pPr>
                      <a:endParaRPr sz="1650">
                        <a:latin typeface="Times New Roman"/>
                        <a:cs typeface="Times New Roman"/>
                      </a:endParaRPr>
                    </a:p>
                    <a:p>
                      <a:pPr>
                        <a:lnSpc>
                          <a:spcPct val="100000"/>
                        </a:lnSpc>
                        <a:spcBef>
                          <a:spcPts val="1505"/>
                        </a:spcBef>
                      </a:pPr>
                      <a:endParaRPr sz="1650">
                        <a:latin typeface="Times New Roman"/>
                        <a:cs typeface="Times New Roman"/>
                      </a:endParaRPr>
                    </a:p>
                    <a:p>
                      <a:pPr marL="16510" algn="ctr">
                        <a:lnSpc>
                          <a:spcPct val="100000"/>
                        </a:lnSpc>
                      </a:pPr>
                      <a:r>
                        <a:rPr sz="1650" spc="-20" dirty="0">
                          <a:latin typeface="Century Gothic"/>
                          <a:cs typeface="Century Gothic"/>
                        </a:rPr>
                        <a:t>94,4</a:t>
                      </a:r>
                      <a:endParaRPr sz="1650">
                        <a:latin typeface="Century Gothic"/>
                        <a:cs typeface="Century Gothic"/>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7EAEA"/>
                    </a:solidFill>
                  </a:tcPr>
                </a:tc>
                <a:extLst>
                  <a:ext uri="{0D108BD9-81ED-4DB2-BD59-A6C34878D82A}">
                    <a16:rowId xmlns:a16="http://schemas.microsoft.com/office/drawing/2014/main" val="10002"/>
                  </a:ext>
                </a:extLst>
              </a:tr>
              <a:tr h="2077085">
                <a:tc>
                  <a:txBody>
                    <a:bodyPr/>
                    <a:lstStyle/>
                    <a:p>
                      <a:pPr>
                        <a:lnSpc>
                          <a:spcPct val="100000"/>
                        </a:lnSpc>
                      </a:pPr>
                      <a:endParaRPr sz="1650">
                        <a:latin typeface="Times New Roman"/>
                        <a:cs typeface="Times New Roman"/>
                      </a:endParaRPr>
                    </a:p>
                    <a:p>
                      <a:pPr>
                        <a:lnSpc>
                          <a:spcPct val="100000"/>
                        </a:lnSpc>
                      </a:pPr>
                      <a:endParaRPr sz="1650">
                        <a:latin typeface="Times New Roman"/>
                        <a:cs typeface="Times New Roman"/>
                      </a:endParaRPr>
                    </a:p>
                    <a:p>
                      <a:pPr>
                        <a:lnSpc>
                          <a:spcPct val="100000"/>
                        </a:lnSpc>
                        <a:spcBef>
                          <a:spcPts val="1510"/>
                        </a:spcBef>
                      </a:pPr>
                      <a:endParaRPr sz="1650">
                        <a:latin typeface="Times New Roman"/>
                        <a:cs typeface="Times New Roman"/>
                      </a:endParaRPr>
                    </a:p>
                    <a:p>
                      <a:pPr marL="13970" algn="ctr">
                        <a:lnSpc>
                          <a:spcPct val="100000"/>
                        </a:lnSpc>
                        <a:spcBef>
                          <a:spcPts val="5"/>
                        </a:spcBef>
                      </a:pPr>
                      <a:r>
                        <a:rPr sz="1650" spc="-20" dirty="0">
                          <a:latin typeface="Century Gothic"/>
                          <a:cs typeface="Century Gothic"/>
                        </a:rPr>
                        <a:t>95,1</a:t>
                      </a:r>
                      <a:endParaRPr sz="1650">
                        <a:latin typeface="Century Gothic"/>
                        <a:cs typeface="Century Gothic"/>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CD1D2"/>
                    </a:solidFill>
                  </a:tcPr>
                </a:tc>
                <a:tc>
                  <a:txBody>
                    <a:bodyPr/>
                    <a:lstStyle/>
                    <a:p>
                      <a:pPr>
                        <a:lnSpc>
                          <a:spcPct val="100000"/>
                        </a:lnSpc>
                      </a:pPr>
                      <a:endParaRPr sz="1650">
                        <a:latin typeface="Times New Roman"/>
                        <a:cs typeface="Times New Roman"/>
                      </a:endParaRPr>
                    </a:p>
                    <a:p>
                      <a:pPr>
                        <a:lnSpc>
                          <a:spcPct val="100000"/>
                        </a:lnSpc>
                      </a:pPr>
                      <a:endParaRPr sz="1650">
                        <a:latin typeface="Times New Roman"/>
                        <a:cs typeface="Times New Roman"/>
                      </a:endParaRPr>
                    </a:p>
                    <a:p>
                      <a:pPr>
                        <a:lnSpc>
                          <a:spcPct val="100000"/>
                        </a:lnSpc>
                        <a:spcBef>
                          <a:spcPts val="1510"/>
                        </a:spcBef>
                      </a:pPr>
                      <a:endParaRPr sz="1650">
                        <a:latin typeface="Times New Roman"/>
                        <a:cs typeface="Times New Roman"/>
                      </a:endParaRPr>
                    </a:p>
                    <a:p>
                      <a:pPr marL="16510" algn="ctr">
                        <a:lnSpc>
                          <a:spcPct val="100000"/>
                        </a:lnSpc>
                        <a:spcBef>
                          <a:spcPts val="5"/>
                        </a:spcBef>
                      </a:pPr>
                      <a:r>
                        <a:rPr sz="1650" spc="-20" dirty="0">
                          <a:latin typeface="Century Gothic"/>
                          <a:cs typeface="Century Gothic"/>
                        </a:rPr>
                        <a:t>92,0</a:t>
                      </a:r>
                      <a:endParaRPr sz="1650">
                        <a:latin typeface="Century Gothic"/>
                        <a:cs typeface="Century Gothic"/>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CD1D2"/>
                    </a:solidFill>
                  </a:tcPr>
                </a:tc>
                <a:extLst>
                  <a:ext uri="{0D108BD9-81ED-4DB2-BD59-A6C34878D82A}">
                    <a16:rowId xmlns:a16="http://schemas.microsoft.com/office/drawing/2014/main" val="10003"/>
                  </a:ext>
                </a:extLst>
              </a:tr>
            </a:tbl>
          </a:graphicData>
        </a:graphic>
      </p:graphicFrame>
      <p:sp>
        <p:nvSpPr>
          <p:cNvPr id="15" name="object 15"/>
          <p:cNvSpPr txBox="1"/>
          <p:nvPr/>
        </p:nvSpPr>
        <p:spPr>
          <a:xfrm>
            <a:off x="1445816" y="2119062"/>
            <a:ext cx="8569325" cy="324485"/>
          </a:xfrm>
          <a:prstGeom prst="rect">
            <a:avLst/>
          </a:prstGeom>
        </p:spPr>
        <p:txBody>
          <a:bodyPr vert="horz" wrap="square" lIns="0" tIns="13970" rIns="0" bIns="0" rtlCol="0">
            <a:spAutoFit/>
          </a:bodyPr>
          <a:lstStyle/>
          <a:p>
            <a:pPr marL="12700">
              <a:lnSpc>
                <a:spcPct val="100000"/>
              </a:lnSpc>
              <a:spcBef>
                <a:spcPts val="110"/>
              </a:spcBef>
            </a:pPr>
            <a:r>
              <a:rPr sz="1950" dirty="0">
                <a:latin typeface="Century Gothic"/>
                <a:cs typeface="Century Gothic"/>
              </a:rPr>
              <a:t>Wie</a:t>
            </a:r>
            <a:r>
              <a:rPr sz="1950" spc="-25" dirty="0">
                <a:latin typeface="Century Gothic"/>
                <a:cs typeface="Century Gothic"/>
              </a:rPr>
              <a:t> </a:t>
            </a:r>
            <a:r>
              <a:rPr sz="1950" dirty="0">
                <a:latin typeface="Century Gothic"/>
                <a:cs typeface="Century Gothic"/>
              </a:rPr>
              <a:t>gut</a:t>
            </a:r>
            <a:r>
              <a:rPr sz="1950" spc="45" dirty="0">
                <a:latin typeface="Century Gothic"/>
                <a:cs typeface="Century Gothic"/>
              </a:rPr>
              <a:t> </a:t>
            </a:r>
            <a:r>
              <a:rPr sz="1950" dirty="0">
                <a:latin typeface="Century Gothic"/>
                <a:cs typeface="Century Gothic"/>
              </a:rPr>
              <a:t>lässt</a:t>
            </a:r>
            <a:r>
              <a:rPr sz="1950" spc="55" dirty="0">
                <a:latin typeface="Century Gothic"/>
                <a:cs typeface="Century Gothic"/>
              </a:rPr>
              <a:t> </a:t>
            </a:r>
            <a:r>
              <a:rPr sz="1950" dirty="0">
                <a:latin typeface="Century Gothic"/>
                <a:cs typeface="Century Gothic"/>
              </a:rPr>
              <a:t>sich</a:t>
            </a:r>
            <a:r>
              <a:rPr sz="1950" spc="-10" dirty="0">
                <a:latin typeface="Century Gothic"/>
                <a:cs typeface="Century Gothic"/>
              </a:rPr>
              <a:t> </a:t>
            </a:r>
            <a:r>
              <a:rPr sz="1950" dirty="0">
                <a:latin typeface="Century Gothic"/>
                <a:cs typeface="Century Gothic"/>
              </a:rPr>
              <a:t>die</a:t>
            </a:r>
            <a:r>
              <a:rPr sz="1950" spc="40" dirty="0">
                <a:latin typeface="Century Gothic"/>
                <a:cs typeface="Century Gothic"/>
              </a:rPr>
              <a:t> </a:t>
            </a:r>
            <a:r>
              <a:rPr sz="1950" dirty="0">
                <a:latin typeface="Century Gothic"/>
                <a:cs typeface="Century Gothic"/>
              </a:rPr>
              <a:t>jeweilige</a:t>
            </a:r>
            <a:r>
              <a:rPr sz="1950" spc="40" dirty="0">
                <a:latin typeface="Century Gothic"/>
                <a:cs typeface="Century Gothic"/>
              </a:rPr>
              <a:t> </a:t>
            </a:r>
            <a:r>
              <a:rPr sz="1950" dirty="0">
                <a:latin typeface="Century Gothic"/>
                <a:cs typeface="Century Gothic"/>
              </a:rPr>
              <a:t>Therapieform</a:t>
            </a:r>
            <a:r>
              <a:rPr sz="1950" spc="65" dirty="0">
                <a:latin typeface="Century Gothic"/>
                <a:cs typeface="Century Gothic"/>
              </a:rPr>
              <a:t> </a:t>
            </a:r>
            <a:r>
              <a:rPr sz="1950" dirty="0">
                <a:latin typeface="Century Gothic"/>
                <a:cs typeface="Century Gothic"/>
              </a:rPr>
              <a:t>in</a:t>
            </a:r>
            <a:r>
              <a:rPr sz="1950" spc="55" dirty="0">
                <a:latin typeface="Century Gothic"/>
                <a:cs typeface="Century Gothic"/>
              </a:rPr>
              <a:t> </a:t>
            </a:r>
            <a:r>
              <a:rPr sz="1950" dirty="0">
                <a:latin typeface="Century Gothic"/>
                <a:cs typeface="Century Gothic"/>
              </a:rPr>
              <a:t>Ihren</a:t>
            </a:r>
            <a:r>
              <a:rPr sz="1950" spc="55" dirty="0">
                <a:latin typeface="Century Gothic"/>
                <a:cs typeface="Century Gothic"/>
              </a:rPr>
              <a:t> </a:t>
            </a:r>
            <a:r>
              <a:rPr sz="1950" dirty="0">
                <a:latin typeface="Century Gothic"/>
                <a:cs typeface="Century Gothic"/>
              </a:rPr>
              <a:t>Alltag</a:t>
            </a:r>
            <a:r>
              <a:rPr sz="1950" spc="-5" dirty="0">
                <a:latin typeface="Century Gothic"/>
                <a:cs typeface="Century Gothic"/>
              </a:rPr>
              <a:t> </a:t>
            </a:r>
            <a:r>
              <a:rPr sz="1950" spc="-10" dirty="0">
                <a:latin typeface="Century Gothic"/>
                <a:cs typeface="Century Gothic"/>
              </a:rPr>
              <a:t>integrieren?</a:t>
            </a:r>
            <a:endParaRPr sz="1950">
              <a:latin typeface="Century Gothic"/>
              <a:cs typeface="Century Gothic"/>
            </a:endParaRPr>
          </a:p>
        </p:txBody>
      </p:sp>
      <p:sp>
        <p:nvSpPr>
          <p:cNvPr id="16" name="object 16"/>
          <p:cNvSpPr txBox="1"/>
          <p:nvPr/>
        </p:nvSpPr>
        <p:spPr>
          <a:xfrm>
            <a:off x="1445816" y="2793513"/>
            <a:ext cx="10652760" cy="224790"/>
          </a:xfrm>
          <a:prstGeom prst="rect">
            <a:avLst/>
          </a:prstGeom>
        </p:spPr>
        <p:txBody>
          <a:bodyPr vert="horz" wrap="square" lIns="0" tIns="13335" rIns="0" bIns="0" rtlCol="0">
            <a:spAutoFit/>
          </a:bodyPr>
          <a:lstStyle/>
          <a:p>
            <a:pPr marL="12700">
              <a:lnSpc>
                <a:spcPct val="100000"/>
              </a:lnSpc>
              <a:spcBef>
                <a:spcPts val="105"/>
              </a:spcBef>
            </a:pPr>
            <a:r>
              <a:rPr sz="1300" dirty="0">
                <a:latin typeface="Century Gothic"/>
                <a:cs typeface="Century Gothic"/>
              </a:rPr>
              <a:t>Frage</a:t>
            </a:r>
            <a:r>
              <a:rPr sz="1300" spc="-25" dirty="0">
                <a:latin typeface="Century Gothic"/>
                <a:cs typeface="Century Gothic"/>
              </a:rPr>
              <a:t> </a:t>
            </a:r>
            <a:r>
              <a:rPr sz="1300" dirty="0">
                <a:latin typeface="Century Gothic"/>
                <a:cs typeface="Century Gothic"/>
              </a:rPr>
              <a:t>wurde</a:t>
            </a:r>
            <a:r>
              <a:rPr sz="1300" spc="50" dirty="0">
                <a:latin typeface="Century Gothic"/>
                <a:cs typeface="Century Gothic"/>
              </a:rPr>
              <a:t> </a:t>
            </a:r>
            <a:r>
              <a:rPr sz="1300" dirty="0">
                <a:latin typeface="Century Gothic"/>
                <a:cs typeface="Century Gothic"/>
              </a:rPr>
              <a:t>nur</a:t>
            </a:r>
            <a:r>
              <a:rPr sz="1300" spc="-30" dirty="0">
                <a:latin typeface="Century Gothic"/>
                <a:cs typeface="Century Gothic"/>
              </a:rPr>
              <a:t> </a:t>
            </a:r>
            <a:r>
              <a:rPr sz="1300" dirty="0">
                <a:latin typeface="Century Gothic"/>
                <a:cs typeface="Century Gothic"/>
              </a:rPr>
              <a:t>Personen</a:t>
            </a:r>
            <a:r>
              <a:rPr sz="1300" spc="45" dirty="0">
                <a:latin typeface="Century Gothic"/>
                <a:cs typeface="Century Gothic"/>
              </a:rPr>
              <a:t> </a:t>
            </a:r>
            <a:r>
              <a:rPr sz="1300" dirty="0">
                <a:latin typeface="Century Gothic"/>
                <a:cs typeface="Century Gothic"/>
              </a:rPr>
              <a:t>gestellt,</a:t>
            </a:r>
            <a:r>
              <a:rPr sz="1300" spc="5" dirty="0">
                <a:latin typeface="Century Gothic"/>
                <a:cs typeface="Century Gothic"/>
              </a:rPr>
              <a:t> </a:t>
            </a:r>
            <a:r>
              <a:rPr sz="1300" dirty="0">
                <a:latin typeface="Century Gothic"/>
                <a:cs typeface="Century Gothic"/>
              </a:rPr>
              <a:t>die</a:t>
            </a:r>
            <a:r>
              <a:rPr sz="1300" spc="50" dirty="0">
                <a:latin typeface="Century Gothic"/>
                <a:cs typeface="Century Gothic"/>
              </a:rPr>
              <a:t> </a:t>
            </a:r>
            <a:r>
              <a:rPr sz="1300" dirty="0">
                <a:latin typeface="Century Gothic"/>
                <a:cs typeface="Century Gothic"/>
              </a:rPr>
              <a:t>aktuell</a:t>
            </a:r>
            <a:r>
              <a:rPr sz="1300" spc="-15" dirty="0">
                <a:latin typeface="Century Gothic"/>
                <a:cs typeface="Century Gothic"/>
              </a:rPr>
              <a:t> </a:t>
            </a:r>
            <a:r>
              <a:rPr sz="1300" dirty="0">
                <a:latin typeface="Century Gothic"/>
                <a:cs typeface="Century Gothic"/>
              </a:rPr>
              <a:t>eine</a:t>
            </a:r>
            <a:r>
              <a:rPr sz="1300" spc="-10" dirty="0">
                <a:latin typeface="Century Gothic"/>
                <a:cs typeface="Century Gothic"/>
              </a:rPr>
              <a:t> </a:t>
            </a:r>
            <a:r>
              <a:rPr sz="1300" dirty="0">
                <a:latin typeface="Century Gothic"/>
                <a:cs typeface="Century Gothic"/>
              </a:rPr>
              <a:t>Inhalative</a:t>
            </a:r>
            <a:r>
              <a:rPr sz="1300" spc="50" dirty="0">
                <a:latin typeface="Century Gothic"/>
                <a:cs typeface="Century Gothic"/>
              </a:rPr>
              <a:t> </a:t>
            </a:r>
            <a:r>
              <a:rPr sz="1300" dirty="0">
                <a:latin typeface="Century Gothic"/>
                <a:cs typeface="Century Gothic"/>
              </a:rPr>
              <a:t>Therapie,</a:t>
            </a:r>
            <a:r>
              <a:rPr sz="1300" spc="5" dirty="0">
                <a:latin typeface="Century Gothic"/>
                <a:cs typeface="Century Gothic"/>
              </a:rPr>
              <a:t> </a:t>
            </a:r>
            <a:r>
              <a:rPr sz="1300" dirty="0">
                <a:latin typeface="Century Gothic"/>
                <a:cs typeface="Century Gothic"/>
              </a:rPr>
              <a:t>eine</a:t>
            </a:r>
            <a:r>
              <a:rPr sz="1300" spc="75" dirty="0">
                <a:latin typeface="Century Gothic"/>
                <a:cs typeface="Century Gothic"/>
              </a:rPr>
              <a:t> </a:t>
            </a:r>
            <a:r>
              <a:rPr sz="1300" dirty="0">
                <a:latin typeface="Century Gothic"/>
                <a:cs typeface="Century Gothic"/>
              </a:rPr>
              <a:t>Biologikatherapie</a:t>
            </a:r>
            <a:r>
              <a:rPr sz="1300" spc="10" dirty="0">
                <a:latin typeface="Century Gothic"/>
                <a:cs typeface="Century Gothic"/>
              </a:rPr>
              <a:t> </a:t>
            </a:r>
            <a:r>
              <a:rPr sz="1300" dirty="0">
                <a:latin typeface="Century Gothic"/>
                <a:cs typeface="Century Gothic"/>
              </a:rPr>
              <a:t>oder</a:t>
            </a:r>
            <a:r>
              <a:rPr sz="1300" spc="30" dirty="0">
                <a:latin typeface="Century Gothic"/>
                <a:cs typeface="Century Gothic"/>
              </a:rPr>
              <a:t> </a:t>
            </a:r>
            <a:r>
              <a:rPr sz="1300" dirty="0">
                <a:latin typeface="Century Gothic"/>
                <a:cs typeface="Century Gothic"/>
              </a:rPr>
              <a:t>beide</a:t>
            </a:r>
            <a:r>
              <a:rPr sz="1300" spc="50" dirty="0">
                <a:latin typeface="Century Gothic"/>
                <a:cs typeface="Century Gothic"/>
              </a:rPr>
              <a:t> </a:t>
            </a:r>
            <a:r>
              <a:rPr sz="1300" dirty="0">
                <a:latin typeface="Century Gothic"/>
                <a:cs typeface="Century Gothic"/>
              </a:rPr>
              <a:t>Therapieformen</a:t>
            </a:r>
            <a:r>
              <a:rPr sz="1300" spc="50" dirty="0">
                <a:latin typeface="Century Gothic"/>
                <a:cs typeface="Century Gothic"/>
              </a:rPr>
              <a:t> </a:t>
            </a:r>
            <a:r>
              <a:rPr sz="1300" spc="-10" dirty="0">
                <a:latin typeface="Century Gothic"/>
                <a:cs typeface="Century Gothic"/>
              </a:rPr>
              <a:t>erhalten.</a:t>
            </a:r>
            <a:endParaRPr sz="1300">
              <a:latin typeface="Century Gothic"/>
              <a:cs typeface="Century Gothic"/>
            </a:endParaRPr>
          </a:p>
        </p:txBody>
      </p:sp>
      <p:sp>
        <p:nvSpPr>
          <p:cNvPr id="21" name="Textfeld 20">
            <a:extLst>
              <a:ext uri="{FF2B5EF4-FFF2-40B4-BE49-F238E27FC236}">
                <a16:creationId xmlns:a16="http://schemas.microsoft.com/office/drawing/2014/main" id="{FA26AFA1-C485-9880-B10E-D751C51F5367}"/>
              </a:ext>
            </a:extLst>
          </p:cNvPr>
          <p:cNvSpPr txBox="1"/>
          <p:nvPr/>
        </p:nvSpPr>
        <p:spPr>
          <a:xfrm>
            <a:off x="4870688" y="10194574"/>
            <a:ext cx="6193217" cy="646331"/>
          </a:xfrm>
          <a:prstGeom prst="rect">
            <a:avLst/>
          </a:prstGeom>
          <a:noFill/>
        </p:spPr>
        <p:txBody>
          <a:bodyPr wrap="square" rtlCol="0">
            <a:spAutoFit/>
          </a:bodyPr>
          <a:lstStyle/>
          <a:p>
            <a:r>
              <a:rPr lang="de-DE" dirty="0">
                <a:solidFill>
                  <a:srgbClr val="FF0000"/>
                </a:solidFill>
              </a:rPr>
              <a:t>Achtung</a:t>
            </a:r>
            <a:r>
              <a:rPr lang="de-DE" dirty="0"/>
              <a:t>: Biologikatherapie ist zum Zeitpunkt der Befragung für COPD nur eingeschränkt </a:t>
            </a:r>
            <a:r>
              <a:rPr lang="de-DE" dirty="0" err="1"/>
              <a:t>verschreibbar</a:t>
            </a:r>
            <a:r>
              <a:rPr lang="de-DE" dirty="0"/>
              <a:t>.</a:t>
            </a:r>
            <a:endParaRPr lang="de-AT"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descr="$PPTXTitle"/>
          <p:cNvSpPr txBox="1">
            <a:spLocks noGrp="1"/>
          </p:cNvSpPr>
          <p:nvPr>
            <p:ph type="title"/>
          </p:nvPr>
        </p:nvSpPr>
        <p:spPr>
          <a:xfrm>
            <a:off x="1445816" y="554436"/>
            <a:ext cx="16497935" cy="1510030"/>
          </a:xfrm>
          <a:prstGeom prst="rect">
            <a:avLst/>
          </a:prstGeom>
        </p:spPr>
        <p:txBody>
          <a:bodyPr vert="horz" wrap="square" lIns="0" tIns="48260" rIns="0" bIns="0" rtlCol="0">
            <a:spAutoFit/>
          </a:bodyPr>
          <a:lstStyle/>
          <a:p>
            <a:pPr marL="12700" marR="5080">
              <a:lnSpc>
                <a:spcPct val="91400"/>
              </a:lnSpc>
              <a:spcBef>
                <a:spcPts val="380"/>
              </a:spcBef>
            </a:pPr>
            <a:r>
              <a:rPr dirty="0"/>
              <a:t>Etwa</a:t>
            </a:r>
            <a:r>
              <a:rPr spc="80" dirty="0"/>
              <a:t> </a:t>
            </a:r>
            <a:r>
              <a:rPr dirty="0"/>
              <a:t>1/3</a:t>
            </a:r>
            <a:r>
              <a:rPr spc="95" dirty="0"/>
              <a:t> </a:t>
            </a:r>
            <a:r>
              <a:rPr dirty="0"/>
              <a:t>der</a:t>
            </a:r>
            <a:r>
              <a:rPr spc="105" dirty="0"/>
              <a:t> </a:t>
            </a:r>
            <a:r>
              <a:rPr dirty="0"/>
              <a:t>Patient:innen</a:t>
            </a:r>
            <a:r>
              <a:rPr spc="70" dirty="0"/>
              <a:t> </a:t>
            </a:r>
            <a:r>
              <a:rPr dirty="0"/>
              <a:t>geben</a:t>
            </a:r>
            <a:r>
              <a:rPr spc="55" dirty="0"/>
              <a:t> </a:t>
            </a:r>
            <a:r>
              <a:rPr dirty="0"/>
              <a:t>an,</a:t>
            </a:r>
            <a:r>
              <a:rPr spc="60" dirty="0"/>
              <a:t> </a:t>
            </a:r>
            <a:r>
              <a:rPr dirty="0"/>
              <a:t>dass</a:t>
            </a:r>
            <a:r>
              <a:rPr spc="60" dirty="0"/>
              <a:t> </a:t>
            </a:r>
            <a:r>
              <a:rPr dirty="0"/>
              <a:t>die</a:t>
            </a:r>
            <a:r>
              <a:rPr spc="70" dirty="0"/>
              <a:t> </a:t>
            </a:r>
            <a:r>
              <a:rPr dirty="0"/>
              <a:t>jeweilige</a:t>
            </a:r>
            <a:r>
              <a:rPr spc="65" dirty="0"/>
              <a:t> </a:t>
            </a:r>
            <a:r>
              <a:rPr dirty="0"/>
              <a:t>Therapie</a:t>
            </a:r>
            <a:r>
              <a:rPr spc="70" dirty="0"/>
              <a:t> </a:t>
            </a:r>
            <a:r>
              <a:rPr dirty="0"/>
              <a:t>ihren</a:t>
            </a:r>
            <a:r>
              <a:rPr spc="50" dirty="0"/>
              <a:t> </a:t>
            </a:r>
            <a:r>
              <a:rPr dirty="0"/>
              <a:t>Bedarf</a:t>
            </a:r>
            <a:r>
              <a:rPr spc="60" dirty="0"/>
              <a:t> </a:t>
            </a:r>
            <a:r>
              <a:rPr dirty="0"/>
              <a:t>an</a:t>
            </a:r>
            <a:r>
              <a:rPr spc="55" dirty="0"/>
              <a:t> </a:t>
            </a:r>
            <a:r>
              <a:rPr spc="-10" dirty="0"/>
              <a:t>Notfallmedikation </a:t>
            </a:r>
            <a:r>
              <a:rPr dirty="0"/>
              <a:t>verringert</a:t>
            </a:r>
            <a:r>
              <a:rPr spc="75" dirty="0"/>
              <a:t> </a:t>
            </a:r>
            <a:r>
              <a:rPr dirty="0"/>
              <a:t>hat.</a:t>
            </a:r>
            <a:r>
              <a:rPr spc="70" dirty="0"/>
              <a:t> </a:t>
            </a:r>
            <a:r>
              <a:rPr dirty="0"/>
              <a:t>Personen</a:t>
            </a:r>
            <a:r>
              <a:rPr spc="130" dirty="0"/>
              <a:t> </a:t>
            </a:r>
            <a:r>
              <a:rPr dirty="0"/>
              <a:t>mit</a:t>
            </a:r>
            <a:r>
              <a:rPr spc="75" dirty="0"/>
              <a:t> </a:t>
            </a:r>
            <a:r>
              <a:rPr dirty="0"/>
              <a:t>Asthma</a:t>
            </a:r>
            <a:r>
              <a:rPr spc="90" dirty="0"/>
              <a:t> </a:t>
            </a:r>
            <a:r>
              <a:rPr dirty="0"/>
              <a:t>berichteten</a:t>
            </a:r>
            <a:r>
              <a:rPr spc="60" dirty="0"/>
              <a:t> </a:t>
            </a:r>
            <a:r>
              <a:rPr dirty="0"/>
              <a:t>signifikant</a:t>
            </a:r>
            <a:r>
              <a:rPr spc="75" dirty="0"/>
              <a:t> </a:t>
            </a:r>
            <a:r>
              <a:rPr dirty="0"/>
              <a:t>häufiger,</a:t>
            </a:r>
            <a:r>
              <a:rPr spc="75" dirty="0"/>
              <a:t> </a:t>
            </a:r>
            <a:r>
              <a:rPr dirty="0"/>
              <a:t>dass</a:t>
            </a:r>
            <a:r>
              <a:rPr spc="70" dirty="0"/>
              <a:t> </a:t>
            </a:r>
            <a:r>
              <a:rPr dirty="0"/>
              <a:t>die</a:t>
            </a:r>
            <a:r>
              <a:rPr spc="85" dirty="0"/>
              <a:t> </a:t>
            </a:r>
            <a:r>
              <a:rPr dirty="0"/>
              <a:t>inhalative</a:t>
            </a:r>
            <a:r>
              <a:rPr spc="80" dirty="0"/>
              <a:t> </a:t>
            </a:r>
            <a:r>
              <a:rPr dirty="0"/>
              <a:t>Therapie</a:t>
            </a:r>
            <a:r>
              <a:rPr spc="85" dirty="0"/>
              <a:t> </a:t>
            </a:r>
            <a:r>
              <a:rPr spc="-20" dirty="0"/>
              <a:t>ihren </a:t>
            </a:r>
            <a:r>
              <a:rPr dirty="0"/>
              <a:t>Bedarf</a:t>
            </a:r>
            <a:r>
              <a:rPr spc="70" dirty="0"/>
              <a:t> </a:t>
            </a:r>
            <a:r>
              <a:rPr dirty="0"/>
              <a:t>an</a:t>
            </a:r>
            <a:r>
              <a:rPr spc="60" dirty="0"/>
              <a:t> </a:t>
            </a:r>
            <a:r>
              <a:rPr dirty="0"/>
              <a:t>Notfallmedikation</a:t>
            </a:r>
            <a:r>
              <a:rPr spc="125" dirty="0"/>
              <a:t> </a:t>
            </a:r>
            <a:r>
              <a:rPr dirty="0"/>
              <a:t>reduziert</a:t>
            </a:r>
            <a:r>
              <a:rPr spc="80" dirty="0"/>
              <a:t> </a:t>
            </a:r>
            <a:r>
              <a:rPr dirty="0"/>
              <a:t>hat,</a:t>
            </a:r>
            <a:r>
              <a:rPr spc="70" dirty="0"/>
              <a:t> </a:t>
            </a:r>
            <a:r>
              <a:rPr dirty="0" err="1"/>
              <a:t>während</a:t>
            </a:r>
            <a:r>
              <a:rPr spc="90" dirty="0"/>
              <a:t> </a:t>
            </a:r>
            <a:r>
              <a:rPr dirty="0"/>
              <a:t>Patient</a:t>
            </a:r>
            <a:r>
              <a:rPr lang="de-DE" dirty="0"/>
              <a:t>:</a:t>
            </a:r>
            <a:r>
              <a:rPr lang="de-DE" dirty="0" err="1"/>
              <a:t>inn</a:t>
            </a:r>
            <a:r>
              <a:rPr dirty="0" err="1"/>
              <a:t>en</a:t>
            </a:r>
            <a:r>
              <a:rPr spc="65" dirty="0"/>
              <a:t> </a:t>
            </a:r>
            <a:r>
              <a:rPr dirty="0"/>
              <a:t>mit</a:t>
            </a:r>
            <a:r>
              <a:rPr spc="85" dirty="0"/>
              <a:t> </a:t>
            </a:r>
            <a:r>
              <a:rPr dirty="0"/>
              <a:t>COPD</a:t>
            </a:r>
            <a:r>
              <a:rPr spc="100" dirty="0"/>
              <a:t> </a:t>
            </a:r>
            <a:r>
              <a:rPr dirty="0"/>
              <a:t>signifikant</a:t>
            </a:r>
            <a:r>
              <a:rPr spc="75" dirty="0"/>
              <a:t> </a:t>
            </a:r>
            <a:r>
              <a:rPr dirty="0"/>
              <a:t>häufiger</a:t>
            </a:r>
            <a:r>
              <a:rPr spc="90" dirty="0"/>
              <a:t> </a:t>
            </a:r>
            <a:r>
              <a:rPr spc="-10" dirty="0"/>
              <a:t>angeben, </a:t>
            </a:r>
            <a:r>
              <a:rPr dirty="0"/>
              <a:t>dass</a:t>
            </a:r>
            <a:r>
              <a:rPr spc="75" dirty="0"/>
              <a:t> </a:t>
            </a:r>
            <a:r>
              <a:rPr dirty="0"/>
              <a:t>die</a:t>
            </a:r>
            <a:r>
              <a:rPr spc="125" dirty="0"/>
              <a:t> </a:t>
            </a:r>
            <a:r>
              <a:rPr dirty="0"/>
              <a:t>Biologikatherapie</a:t>
            </a:r>
            <a:r>
              <a:rPr spc="140" dirty="0"/>
              <a:t> </a:t>
            </a:r>
            <a:r>
              <a:rPr dirty="0"/>
              <a:t>den</a:t>
            </a:r>
            <a:r>
              <a:rPr spc="70" dirty="0"/>
              <a:t> </a:t>
            </a:r>
            <a:r>
              <a:rPr dirty="0"/>
              <a:t>Bedarf</a:t>
            </a:r>
            <a:r>
              <a:rPr spc="80" dirty="0"/>
              <a:t> </a:t>
            </a:r>
            <a:r>
              <a:rPr dirty="0"/>
              <a:t>an</a:t>
            </a:r>
            <a:r>
              <a:rPr spc="65" dirty="0"/>
              <a:t> </a:t>
            </a:r>
            <a:r>
              <a:rPr dirty="0"/>
              <a:t>Notfallmedikation</a:t>
            </a:r>
            <a:r>
              <a:rPr spc="70" dirty="0"/>
              <a:t> </a:t>
            </a:r>
            <a:r>
              <a:rPr dirty="0"/>
              <a:t>reduziert</a:t>
            </a:r>
            <a:r>
              <a:rPr spc="80" dirty="0"/>
              <a:t> </a:t>
            </a:r>
            <a:r>
              <a:rPr spc="-20" dirty="0"/>
              <a:t>hat.</a:t>
            </a:r>
          </a:p>
        </p:txBody>
      </p:sp>
      <p:graphicFrame>
        <p:nvGraphicFramePr>
          <p:cNvPr id="3" name="object 3"/>
          <p:cNvGraphicFramePr>
            <a:graphicFrameLocks noGrp="1"/>
          </p:cNvGraphicFramePr>
          <p:nvPr/>
        </p:nvGraphicFramePr>
        <p:xfrm>
          <a:off x="3618127" y="4616455"/>
          <a:ext cx="8881739" cy="4226560"/>
        </p:xfrm>
        <a:graphic>
          <a:graphicData uri="http://schemas.openxmlformats.org/drawingml/2006/table">
            <a:tbl>
              <a:tblPr firstRow="1" bandRow="1">
                <a:tableStyleId>{2D5ABB26-0587-4C30-8999-92F81FD0307C}</a:tableStyleId>
              </a:tblPr>
              <a:tblGrid>
                <a:gridCol w="889635">
                  <a:extLst>
                    <a:ext uri="{9D8B030D-6E8A-4147-A177-3AD203B41FA5}">
                      <a16:colId xmlns:a16="http://schemas.microsoft.com/office/drawing/2014/main" val="20000"/>
                    </a:ext>
                  </a:extLst>
                </a:gridCol>
                <a:gridCol w="889635">
                  <a:extLst>
                    <a:ext uri="{9D8B030D-6E8A-4147-A177-3AD203B41FA5}">
                      <a16:colId xmlns:a16="http://schemas.microsoft.com/office/drawing/2014/main" val="20001"/>
                    </a:ext>
                  </a:extLst>
                </a:gridCol>
                <a:gridCol w="889634">
                  <a:extLst>
                    <a:ext uri="{9D8B030D-6E8A-4147-A177-3AD203B41FA5}">
                      <a16:colId xmlns:a16="http://schemas.microsoft.com/office/drawing/2014/main" val="20002"/>
                    </a:ext>
                  </a:extLst>
                </a:gridCol>
                <a:gridCol w="290194">
                  <a:extLst>
                    <a:ext uri="{9D8B030D-6E8A-4147-A177-3AD203B41FA5}">
                      <a16:colId xmlns:a16="http://schemas.microsoft.com/office/drawing/2014/main" val="20003"/>
                    </a:ext>
                  </a:extLst>
                </a:gridCol>
                <a:gridCol w="339090">
                  <a:extLst>
                    <a:ext uri="{9D8B030D-6E8A-4147-A177-3AD203B41FA5}">
                      <a16:colId xmlns:a16="http://schemas.microsoft.com/office/drawing/2014/main" val="20004"/>
                    </a:ext>
                  </a:extLst>
                </a:gridCol>
                <a:gridCol w="252729">
                  <a:extLst>
                    <a:ext uri="{9D8B030D-6E8A-4147-A177-3AD203B41FA5}">
                      <a16:colId xmlns:a16="http://schemas.microsoft.com/office/drawing/2014/main" val="20005"/>
                    </a:ext>
                  </a:extLst>
                </a:gridCol>
                <a:gridCol w="889635">
                  <a:extLst>
                    <a:ext uri="{9D8B030D-6E8A-4147-A177-3AD203B41FA5}">
                      <a16:colId xmlns:a16="http://schemas.microsoft.com/office/drawing/2014/main" val="20006"/>
                    </a:ext>
                  </a:extLst>
                </a:gridCol>
                <a:gridCol w="889635">
                  <a:extLst>
                    <a:ext uri="{9D8B030D-6E8A-4147-A177-3AD203B41FA5}">
                      <a16:colId xmlns:a16="http://schemas.microsoft.com/office/drawing/2014/main" val="20007"/>
                    </a:ext>
                  </a:extLst>
                </a:gridCol>
                <a:gridCol w="889635">
                  <a:extLst>
                    <a:ext uri="{9D8B030D-6E8A-4147-A177-3AD203B41FA5}">
                      <a16:colId xmlns:a16="http://schemas.microsoft.com/office/drawing/2014/main" val="20008"/>
                    </a:ext>
                  </a:extLst>
                </a:gridCol>
                <a:gridCol w="889634">
                  <a:extLst>
                    <a:ext uri="{9D8B030D-6E8A-4147-A177-3AD203B41FA5}">
                      <a16:colId xmlns:a16="http://schemas.microsoft.com/office/drawing/2014/main" val="20009"/>
                    </a:ext>
                  </a:extLst>
                </a:gridCol>
                <a:gridCol w="440690">
                  <a:extLst>
                    <a:ext uri="{9D8B030D-6E8A-4147-A177-3AD203B41FA5}">
                      <a16:colId xmlns:a16="http://schemas.microsoft.com/office/drawing/2014/main" val="20010"/>
                    </a:ext>
                  </a:extLst>
                </a:gridCol>
                <a:gridCol w="346709">
                  <a:extLst>
                    <a:ext uri="{9D8B030D-6E8A-4147-A177-3AD203B41FA5}">
                      <a16:colId xmlns:a16="http://schemas.microsoft.com/office/drawing/2014/main" val="20011"/>
                    </a:ext>
                  </a:extLst>
                </a:gridCol>
                <a:gridCol w="94615">
                  <a:extLst>
                    <a:ext uri="{9D8B030D-6E8A-4147-A177-3AD203B41FA5}">
                      <a16:colId xmlns:a16="http://schemas.microsoft.com/office/drawing/2014/main" val="20012"/>
                    </a:ext>
                  </a:extLst>
                </a:gridCol>
                <a:gridCol w="373379">
                  <a:extLst>
                    <a:ext uri="{9D8B030D-6E8A-4147-A177-3AD203B41FA5}">
                      <a16:colId xmlns:a16="http://schemas.microsoft.com/office/drawing/2014/main" val="20013"/>
                    </a:ext>
                  </a:extLst>
                </a:gridCol>
                <a:gridCol w="377190">
                  <a:extLst>
                    <a:ext uri="{9D8B030D-6E8A-4147-A177-3AD203B41FA5}">
                      <a16:colId xmlns:a16="http://schemas.microsoft.com/office/drawing/2014/main" val="20014"/>
                    </a:ext>
                  </a:extLst>
                </a:gridCol>
                <a:gridCol w="139700">
                  <a:extLst>
                    <a:ext uri="{9D8B030D-6E8A-4147-A177-3AD203B41FA5}">
                      <a16:colId xmlns:a16="http://schemas.microsoft.com/office/drawing/2014/main" val="20015"/>
                    </a:ext>
                  </a:extLst>
                </a:gridCol>
              </a:tblGrid>
              <a:tr h="350520">
                <a:tc>
                  <a:txBody>
                    <a:bodyPr/>
                    <a:lstStyle/>
                    <a:p>
                      <a:pPr>
                        <a:lnSpc>
                          <a:spcPct val="100000"/>
                        </a:lnSpc>
                      </a:pPr>
                      <a:endParaRPr sz="1900">
                        <a:latin typeface="Times New Roman"/>
                        <a:cs typeface="Times New Roman"/>
                      </a:endParaRPr>
                    </a:p>
                  </a:txBody>
                  <a:tcPr marL="0" marR="0" marT="0" marB="0">
                    <a:lnL w="9525">
                      <a:solidFill>
                        <a:srgbClr val="D9D9D9"/>
                      </a:solidFill>
                      <a:prstDash val="solid"/>
                    </a:lnL>
                    <a:lnR w="9525">
                      <a:solidFill>
                        <a:srgbClr val="D9D9D9"/>
                      </a:solidFill>
                      <a:prstDash val="solid"/>
                    </a:lnR>
                  </a:tcPr>
                </a:tc>
                <a:tc>
                  <a:txBody>
                    <a:bodyPr/>
                    <a:lstStyle/>
                    <a:p>
                      <a:pPr>
                        <a:lnSpc>
                          <a:spcPct val="100000"/>
                        </a:lnSpc>
                      </a:pPr>
                      <a:endParaRPr sz="1900">
                        <a:latin typeface="Times New Roman"/>
                        <a:cs typeface="Times New Roman"/>
                      </a:endParaRPr>
                    </a:p>
                  </a:txBody>
                  <a:tcPr marL="0" marR="0" marT="0" marB="0">
                    <a:lnL w="9525">
                      <a:solidFill>
                        <a:srgbClr val="D9D9D9"/>
                      </a:solidFill>
                      <a:prstDash val="solid"/>
                    </a:lnL>
                    <a:lnR w="9525">
                      <a:solidFill>
                        <a:srgbClr val="D9D9D9"/>
                      </a:solidFill>
                      <a:prstDash val="solid"/>
                    </a:lnR>
                  </a:tcPr>
                </a:tc>
                <a:tc>
                  <a:txBody>
                    <a:bodyPr/>
                    <a:lstStyle/>
                    <a:p>
                      <a:pPr>
                        <a:lnSpc>
                          <a:spcPct val="100000"/>
                        </a:lnSpc>
                      </a:pPr>
                      <a:endParaRPr sz="1900">
                        <a:latin typeface="Times New Roman"/>
                        <a:cs typeface="Times New Roman"/>
                      </a:endParaRPr>
                    </a:p>
                  </a:txBody>
                  <a:tcPr marL="0" marR="0" marT="0" marB="0">
                    <a:lnL w="9525">
                      <a:solidFill>
                        <a:srgbClr val="D9D9D9"/>
                      </a:solidFill>
                      <a:prstDash val="solid"/>
                    </a:lnL>
                    <a:lnR w="9525">
                      <a:solidFill>
                        <a:srgbClr val="D9D9D9"/>
                      </a:solidFill>
                      <a:prstDash val="solid"/>
                    </a:lnR>
                  </a:tcPr>
                </a:tc>
                <a:tc gridSpan="3">
                  <a:txBody>
                    <a:bodyPr/>
                    <a:lstStyle/>
                    <a:p>
                      <a:pPr>
                        <a:lnSpc>
                          <a:spcPct val="100000"/>
                        </a:lnSpc>
                      </a:pPr>
                      <a:endParaRPr sz="1900">
                        <a:latin typeface="Times New Roman"/>
                        <a:cs typeface="Times New Roman"/>
                      </a:endParaRPr>
                    </a:p>
                  </a:txBody>
                  <a:tcPr marL="0" marR="0" marT="0" marB="0">
                    <a:lnL w="9525">
                      <a:solidFill>
                        <a:srgbClr val="D9D9D9"/>
                      </a:solidFill>
                      <a:prstDash val="solid"/>
                    </a:lnL>
                    <a:lnR w="9525">
                      <a:solidFill>
                        <a:srgbClr val="D9D9D9"/>
                      </a:solidFill>
                      <a:prstDash val="solid"/>
                    </a:lnR>
                  </a:tcPr>
                </a:tc>
                <a:tc hMerge="1">
                  <a:txBody>
                    <a:bodyPr/>
                    <a:lstStyle/>
                    <a:p>
                      <a:endParaRPr/>
                    </a:p>
                  </a:txBody>
                  <a:tcPr marL="0" marR="0" marT="0" marB="0"/>
                </a:tc>
                <a:tc hMerge="1">
                  <a:txBody>
                    <a:bodyPr/>
                    <a:lstStyle/>
                    <a:p>
                      <a:endParaRPr/>
                    </a:p>
                  </a:txBody>
                  <a:tcPr marL="0" marR="0" marT="0" marB="0"/>
                </a:tc>
                <a:tc>
                  <a:txBody>
                    <a:bodyPr/>
                    <a:lstStyle/>
                    <a:p>
                      <a:pPr>
                        <a:lnSpc>
                          <a:spcPct val="100000"/>
                        </a:lnSpc>
                      </a:pPr>
                      <a:endParaRPr sz="1900">
                        <a:latin typeface="Times New Roman"/>
                        <a:cs typeface="Times New Roman"/>
                      </a:endParaRPr>
                    </a:p>
                  </a:txBody>
                  <a:tcPr marL="0" marR="0" marT="0" marB="0">
                    <a:lnL w="9525">
                      <a:solidFill>
                        <a:srgbClr val="D9D9D9"/>
                      </a:solidFill>
                      <a:prstDash val="solid"/>
                    </a:lnL>
                    <a:lnR w="9525">
                      <a:solidFill>
                        <a:srgbClr val="D9D9D9"/>
                      </a:solidFill>
                      <a:prstDash val="solid"/>
                    </a:lnR>
                  </a:tcPr>
                </a:tc>
                <a:tc>
                  <a:txBody>
                    <a:bodyPr/>
                    <a:lstStyle/>
                    <a:p>
                      <a:pPr>
                        <a:lnSpc>
                          <a:spcPct val="100000"/>
                        </a:lnSpc>
                      </a:pPr>
                      <a:endParaRPr sz="1900">
                        <a:latin typeface="Times New Roman"/>
                        <a:cs typeface="Times New Roman"/>
                      </a:endParaRPr>
                    </a:p>
                  </a:txBody>
                  <a:tcPr marL="0" marR="0" marT="0" marB="0">
                    <a:lnL w="9525">
                      <a:solidFill>
                        <a:srgbClr val="D9D9D9"/>
                      </a:solidFill>
                      <a:prstDash val="solid"/>
                    </a:lnL>
                    <a:lnR w="9525">
                      <a:solidFill>
                        <a:srgbClr val="D9D9D9"/>
                      </a:solidFill>
                      <a:prstDash val="solid"/>
                    </a:lnR>
                  </a:tcPr>
                </a:tc>
                <a:tc>
                  <a:txBody>
                    <a:bodyPr/>
                    <a:lstStyle/>
                    <a:p>
                      <a:pPr>
                        <a:lnSpc>
                          <a:spcPct val="100000"/>
                        </a:lnSpc>
                      </a:pPr>
                      <a:endParaRPr sz="1900">
                        <a:latin typeface="Times New Roman"/>
                        <a:cs typeface="Times New Roman"/>
                      </a:endParaRPr>
                    </a:p>
                  </a:txBody>
                  <a:tcPr marL="0" marR="0" marT="0" marB="0">
                    <a:lnL w="9525">
                      <a:solidFill>
                        <a:srgbClr val="D9D9D9"/>
                      </a:solidFill>
                      <a:prstDash val="solid"/>
                    </a:lnL>
                    <a:lnR w="9525">
                      <a:solidFill>
                        <a:srgbClr val="D9D9D9"/>
                      </a:solidFill>
                      <a:prstDash val="solid"/>
                    </a:lnR>
                  </a:tcPr>
                </a:tc>
                <a:tc>
                  <a:txBody>
                    <a:bodyPr/>
                    <a:lstStyle/>
                    <a:p>
                      <a:pPr>
                        <a:lnSpc>
                          <a:spcPct val="100000"/>
                        </a:lnSpc>
                      </a:pPr>
                      <a:endParaRPr sz="1900">
                        <a:latin typeface="Times New Roman"/>
                        <a:cs typeface="Times New Roman"/>
                      </a:endParaRPr>
                    </a:p>
                  </a:txBody>
                  <a:tcPr marL="0" marR="0" marT="0" marB="0">
                    <a:lnL w="9525">
                      <a:solidFill>
                        <a:srgbClr val="D9D9D9"/>
                      </a:solidFill>
                      <a:prstDash val="solid"/>
                    </a:lnL>
                    <a:lnR w="9525">
                      <a:solidFill>
                        <a:srgbClr val="D9D9D9"/>
                      </a:solidFill>
                      <a:prstDash val="solid"/>
                    </a:lnR>
                  </a:tcPr>
                </a:tc>
                <a:tc gridSpan="3">
                  <a:txBody>
                    <a:bodyPr/>
                    <a:lstStyle/>
                    <a:p>
                      <a:pPr>
                        <a:lnSpc>
                          <a:spcPct val="100000"/>
                        </a:lnSpc>
                      </a:pPr>
                      <a:endParaRPr sz="1900">
                        <a:latin typeface="Times New Roman"/>
                        <a:cs typeface="Times New Roman"/>
                      </a:endParaRPr>
                    </a:p>
                  </a:txBody>
                  <a:tcPr marL="0" marR="0" marT="0" marB="0">
                    <a:lnL w="9525">
                      <a:solidFill>
                        <a:srgbClr val="D9D9D9"/>
                      </a:solidFill>
                      <a:prstDash val="solid"/>
                    </a:lnL>
                    <a:lnR w="9525">
                      <a:solidFill>
                        <a:srgbClr val="D9D9D9"/>
                      </a:solidFill>
                      <a:prstDash val="solid"/>
                    </a:lnR>
                  </a:tcPr>
                </a:tc>
                <a:tc hMerge="1">
                  <a:txBody>
                    <a:bodyPr/>
                    <a:lstStyle/>
                    <a:p>
                      <a:endParaRPr/>
                    </a:p>
                  </a:txBody>
                  <a:tcPr marL="0" marR="0" marT="0" marB="0"/>
                </a:tc>
                <a:tc hMerge="1">
                  <a:txBody>
                    <a:bodyPr/>
                    <a:lstStyle/>
                    <a:p>
                      <a:endParaRPr/>
                    </a:p>
                  </a:txBody>
                  <a:tcPr marL="0" marR="0" marT="0" marB="0"/>
                </a:tc>
                <a:tc gridSpan="3">
                  <a:txBody>
                    <a:bodyPr/>
                    <a:lstStyle/>
                    <a:p>
                      <a:pPr>
                        <a:lnSpc>
                          <a:spcPct val="100000"/>
                        </a:lnSpc>
                      </a:pPr>
                      <a:endParaRPr sz="1900">
                        <a:latin typeface="Times New Roman"/>
                        <a:cs typeface="Times New Roman"/>
                      </a:endParaRPr>
                    </a:p>
                  </a:txBody>
                  <a:tcPr marL="0" marR="0" marT="0" marB="0">
                    <a:lnL w="9525">
                      <a:solidFill>
                        <a:srgbClr val="D9D9D9"/>
                      </a:solidFill>
                      <a:prstDash val="solid"/>
                    </a:lnL>
                    <a:lnR w="9525">
                      <a:solidFill>
                        <a:srgbClr val="D9D9D9"/>
                      </a:solidFill>
                      <a:prstDash val="solid"/>
                    </a:lnR>
                  </a:tcPr>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0"/>
                  </a:ext>
                </a:extLst>
              </a:tr>
              <a:tr h="1409065">
                <a:tc gridSpan="5">
                  <a:txBody>
                    <a:bodyPr/>
                    <a:lstStyle/>
                    <a:p>
                      <a:pPr>
                        <a:lnSpc>
                          <a:spcPct val="100000"/>
                        </a:lnSpc>
                      </a:pPr>
                      <a:endParaRPr sz="1650">
                        <a:latin typeface="Times New Roman"/>
                        <a:cs typeface="Times New Roman"/>
                      </a:endParaRPr>
                    </a:p>
                    <a:p>
                      <a:pPr>
                        <a:lnSpc>
                          <a:spcPct val="100000"/>
                        </a:lnSpc>
                        <a:spcBef>
                          <a:spcPts val="745"/>
                        </a:spcBef>
                      </a:pPr>
                      <a:endParaRPr sz="1650">
                        <a:latin typeface="Times New Roman"/>
                        <a:cs typeface="Times New Roman"/>
                      </a:endParaRPr>
                    </a:p>
                    <a:p>
                      <a:pPr marL="11430" algn="ctr">
                        <a:lnSpc>
                          <a:spcPct val="100000"/>
                        </a:lnSpc>
                      </a:pPr>
                      <a:r>
                        <a:rPr sz="1650" spc="-25" dirty="0">
                          <a:solidFill>
                            <a:srgbClr val="FFFFFF"/>
                          </a:solidFill>
                          <a:latin typeface="Century Gothic"/>
                          <a:cs typeface="Century Gothic"/>
                        </a:rPr>
                        <a:t>37</a:t>
                      </a:r>
                      <a:endParaRPr sz="1650">
                        <a:latin typeface="Century Gothic"/>
                        <a:cs typeface="Century Gothic"/>
                      </a:endParaRPr>
                    </a:p>
                  </a:txBody>
                  <a:tcPr marL="0" marR="0" marT="0" marB="0">
                    <a:lnL w="9525">
                      <a:solidFill>
                        <a:srgbClr val="D9D9D9"/>
                      </a:solidFill>
                      <a:prstDash val="solid"/>
                    </a:lnL>
                    <a:solidFill>
                      <a:srgbClr val="1C5864"/>
                    </a:solidFill>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gridSpan="6">
                  <a:txBody>
                    <a:bodyPr/>
                    <a:lstStyle/>
                    <a:p>
                      <a:pPr>
                        <a:lnSpc>
                          <a:spcPct val="100000"/>
                        </a:lnSpc>
                      </a:pPr>
                      <a:endParaRPr sz="1650">
                        <a:latin typeface="Times New Roman"/>
                        <a:cs typeface="Times New Roman"/>
                      </a:endParaRPr>
                    </a:p>
                    <a:p>
                      <a:pPr>
                        <a:lnSpc>
                          <a:spcPct val="100000"/>
                        </a:lnSpc>
                        <a:spcBef>
                          <a:spcPts val="745"/>
                        </a:spcBef>
                      </a:pPr>
                      <a:endParaRPr sz="1650">
                        <a:latin typeface="Times New Roman"/>
                        <a:cs typeface="Times New Roman"/>
                      </a:endParaRPr>
                    </a:p>
                    <a:p>
                      <a:pPr marL="635" algn="ctr">
                        <a:lnSpc>
                          <a:spcPct val="100000"/>
                        </a:lnSpc>
                      </a:pPr>
                      <a:r>
                        <a:rPr sz="1650" spc="110" dirty="0">
                          <a:solidFill>
                            <a:srgbClr val="FFFFFF"/>
                          </a:solidFill>
                          <a:latin typeface="Century Gothic"/>
                          <a:cs typeface="Century Gothic"/>
                        </a:rPr>
                        <a:t>48</a:t>
                      </a:r>
                      <a:endParaRPr sz="1650">
                        <a:latin typeface="Century Gothic"/>
                        <a:cs typeface="Century Gothic"/>
                      </a:endParaRPr>
                    </a:p>
                  </a:txBody>
                  <a:tcPr marL="0" marR="0" marT="0" marB="0">
                    <a:solidFill>
                      <a:srgbClr val="89ACAC"/>
                    </a:solidFill>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gridSpan="3">
                  <a:txBody>
                    <a:bodyPr/>
                    <a:lstStyle/>
                    <a:p>
                      <a:pPr>
                        <a:lnSpc>
                          <a:spcPct val="100000"/>
                        </a:lnSpc>
                      </a:pPr>
                      <a:endParaRPr sz="1650">
                        <a:latin typeface="Times New Roman"/>
                        <a:cs typeface="Times New Roman"/>
                      </a:endParaRPr>
                    </a:p>
                    <a:p>
                      <a:pPr>
                        <a:lnSpc>
                          <a:spcPct val="100000"/>
                        </a:lnSpc>
                        <a:spcBef>
                          <a:spcPts val="745"/>
                        </a:spcBef>
                      </a:pPr>
                      <a:endParaRPr sz="1650">
                        <a:latin typeface="Times New Roman"/>
                        <a:cs typeface="Times New Roman"/>
                      </a:endParaRPr>
                    </a:p>
                    <a:p>
                      <a:pPr marL="8255" algn="ctr">
                        <a:lnSpc>
                          <a:spcPct val="100000"/>
                        </a:lnSpc>
                      </a:pPr>
                      <a:r>
                        <a:rPr sz="1650" spc="30" dirty="0">
                          <a:solidFill>
                            <a:srgbClr val="FFFFFF"/>
                          </a:solidFill>
                          <a:latin typeface="Century Gothic"/>
                          <a:cs typeface="Century Gothic"/>
                        </a:rPr>
                        <a:t>9</a:t>
                      </a:r>
                      <a:endParaRPr sz="1650">
                        <a:latin typeface="Century Gothic"/>
                        <a:cs typeface="Century Gothic"/>
                      </a:endParaRPr>
                    </a:p>
                  </a:txBody>
                  <a:tcPr marL="0" marR="0" marT="0" marB="0">
                    <a:solidFill>
                      <a:srgbClr val="F47B8D"/>
                    </a:solidFill>
                  </a:tcPr>
                </a:tc>
                <a:tc hMerge="1">
                  <a:txBody>
                    <a:bodyPr/>
                    <a:lstStyle/>
                    <a:p>
                      <a:endParaRPr/>
                    </a:p>
                  </a:txBody>
                  <a:tcPr marL="0" marR="0" marT="0" marB="0"/>
                </a:tc>
                <a:tc hMerge="1">
                  <a:txBody>
                    <a:bodyPr/>
                    <a:lstStyle/>
                    <a:p>
                      <a:endParaRPr/>
                    </a:p>
                  </a:txBody>
                  <a:tcPr marL="0" marR="0" marT="0" marB="0"/>
                </a:tc>
                <a:tc gridSpan="2">
                  <a:txBody>
                    <a:bodyPr/>
                    <a:lstStyle/>
                    <a:p>
                      <a:pPr>
                        <a:lnSpc>
                          <a:spcPct val="100000"/>
                        </a:lnSpc>
                      </a:pPr>
                      <a:endParaRPr sz="1650">
                        <a:latin typeface="Times New Roman"/>
                        <a:cs typeface="Times New Roman"/>
                      </a:endParaRPr>
                    </a:p>
                    <a:p>
                      <a:pPr>
                        <a:lnSpc>
                          <a:spcPct val="100000"/>
                        </a:lnSpc>
                        <a:spcBef>
                          <a:spcPts val="745"/>
                        </a:spcBef>
                      </a:pPr>
                      <a:endParaRPr sz="1650">
                        <a:latin typeface="Times New Roman"/>
                        <a:cs typeface="Times New Roman"/>
                      </a:endParaRPr>
                    </a:p>
                    <a:p>
                      <a:pPr marL="10160" algn="ctr">
                        <a:lnSpc>
                          <a:spcPct val="100000"/>
                        </a:lnSpc>
                      </a:pPr>
                      <a:r>
                        <a:rPr sz="1650" spc="30" dirty="0">
                          <a:solidFill>
                            <a:srgbClr val="FFFFFF"/>
                          </a:solidFill>
                          <a:latin typeface="Century Gothic"/>
                          <a:cs typeface="Century Gothic"/>
                        </a:rPr>
                        <a:t>6</a:t>
                      </a:r>
                      <a:endParaRPr sz="1650">
                        <a:latin typeface="Century Gothic"/>
                        <a:cs typeface="Century Gothic"/>
                      </a:endParaRPr>
                    </a:p>
                  </a:txBody>
                  <a:tcPr marL="0" marR="0" marT="0" marB="0">
                    <a:lnR w="9525">
                      <a:solidFill>
                        <a:srgbClr val="D9D9D9"/>
                      </a:solidFill>
                      <a:prstDash val="solid"/>
                    </a:lnR>
                    <a:solidFill>
                      <a:srgbClr val="991250"/>
                    </a:solidFill>
                  </a:tcPr>
                </a:tc>
                <a:tc hMerge="1">
                  <a:txBody>
                    <a:bodyPr/>
                    <a:lstStyle/>
                    <a:p>
                      <a:endParaRPr/>
                    </a:p>
                  </a:txBody>
                  <a:tcPr marL="0" marR="0" marT="0" marB="0"/>
                </a:tc>
                <a:extLst>
                  <a:ext uri="{0D108BD9-81ED-4DB2-BD59-A6C34878D82A}">
                    <a16:rowId xmlns:a16="http://schemas.microsoft.com/office/drawing/2014/main" val="10001"/>
                  </a:ext>
                </a:extLst>
              </a:tr>
              <a:tr h="708025">
                <a:tc>
                  <a:txBody>
                    <a:bodyPr/>
                    <a:lstStyle/>
                    <a:p>
                      <a:pPr>
                        <a:lnSpc>
                          <a:spcPct val="100000"/>
                        </a:lnSpc>
                      </a:pPr>
                      <a:endParaRPr sz="1900">
                        <a:latin typeface="Times New Roman"/>
                        <a:cs typeface="Times New Roman"/>
                      </a:endParaRPr>
                    </a:p>
                  </a:txBody>
                  <a:tcPr marL="0" marR="0" marT="0" marB="0">
                    <a:lnL w="9525">
                      <a:solidFill>
                        <a:srgbClr val="D9D9D9"/>
                      </a:solidFill>
                      <a:prstDash val="solid"/>
                    </a:lnL>
                    <a:lnR w="9525">
                      <a:solidFill>
                        <a:srgbClr val="D9D9D9"/>
                      </a:solidFill>
                      <a:prstDash val="solid"/>
                    </a:lnR>
                  </a:tcPr>
                </a:tc>
                <a:tc>
                  <a:txBody>
                    <a:bodyPr/>
                    <a:lstStyle/>
                    <a:p>
                      <a:pPr>
                        <a:lnSpc>
                          <a:spcPct val="100000"/>
                        </a:lnSpc>
                      </a:pPr>
                      <a:endParaRPr sz="1900">
                        <a:latin typeface="Times New Roman"/>
                        <a:cs typeface="Times New Roman"/>
                      </a:endParaRPr>
                    </a:p>
                  </a:txBody>
                  <a:tcPr marL="0" marR="0" marT="0" marB="0">
                    <a:lnL w="9525">
                      <a:solidFill>
                        <a:srgbClr val="D9D9D9"/>
                      </a:solidFill>
                      <a:prstDash val="solid"/>
                    </a:lnL>
                    <a:lnR w="9525">
                      <a:solidFill>
                        <a:srgbClr val="D9D9D9"/>
                      </a:solidFill>
                      <a:prstDash val="solid"/>
                    </a:lnR>
                  </a:tcPr>
                </a:tc>
                <a:tc>
                  <a:txBody>
                    <a:bodyPr/>
                    <a:lstStyle/>
                    <a:p>
                      <a:pPr>
                        <a:lnSpc>
                          <a:spcPct val="100000"/>
                        </a:lnSpc>
                      </a:pPr>
                      <a:endParaRPr sz="1900">
                        <a:latin typeface="Times New Roman"/>
                        <a:cs typeface="Times New Roman"/>
                      </a:endParaRPr>
                    </a:p>
                  </a:txBody>
                  <a:tcPr marL="0" marR="0" marT="0" marB="0">
                    <a:lnL w="9525">
                      <a:solidFill>
                        <a:srgbClr val="D9D9D9"/>
                      </a:solidFill>
                      <a:prstDash val="solid"/>
                    </a:lnL>
                    <a:lnR w="9525">
                      <a:solidFill>
                        <a:srgbClr val="D9D9D9"/>
                      </a:solidFill>
                      <a:prstDash val="solid"/>
                    </a:lnR>
                  </a:tcPr>
                </a:tc>
                <a:tc gridSpan="3">
                  <a:txBody>
                    <a:bodyPr/>
                    <a:lstStyle/>
                    <a:p>
                      <a:pPr>
                        <a:lnSpc>
                          <a:spcPct val="100000"/>
                        </a:lnSpc>
                      </a:pPr>
                      <a:endParaRPr sz="1900">
                        <a:latin typeface="Times New Roman"/>
                        <a:cs typeface="Times New Roman"/>
                      </a:endParaRPr>
                    </a:p>
                  </a:txBody>
                  <a:tcPr marL="0" marR="0" marT="0" marB="0">
                    <a:lnL w="9525">
                      <a:solidFill>
                        <a:srgbClr val="D9D9D9"/>
                      </a:solidFill>
                      <a:prstDash val="solid"/>
                    </a:lnL>
                    <a:lnR w="9525">
                      <a:solidFill>
                        <a:srgbClr val="D9D9D9"/>
                      </a:solidFill>
                      <a:prstDash val="solid"/>
                    </a:lnR>
                  </a:tcPr>
                </a:tc>
                <a:tc hMerge="1">
                  <a:txBody>
                    <a:bodyPr/>
                    <a:lstStyle/>
                    <a:p>
                      <a:endParaRPr/>
                    </a:p>
                  </a:txBody>
                  <a:tcPr marL="0" marR="0" marT="0" marB="0"/>
                </a:tc>
                <a:tc hMerge="1">
                  <a:txBody>
                    <a:bodyPr/>
                    <a:lstStyle/>
                    <a:p>
                      <a:endParaRPr/>
                    </a:p>
                  </a:txBody>
                  <a:tcPr marL="0" marR="0" marT="0" marB="0"/>
                </a:tc>
                <a:tc>
                  <a:txBody>
                    <a:bodyPr/>
                    <a:lstStyle/>
                    <a:p>
                      <a:pPr>
                        <a:lnSpc>
                          <a:spcPct val="100000"/>
                        </a:lnSpc>
                      </a:pPr>
                      <a:endParaRPr sz="1900">
                        <a:latin typeface="Times New Roman"/>
                        <a:cs typeface="Times New Roman"/>
                      </a:endParaRPr>
                    </a:p>
                  </a:txBody>
                  <a:tcPr marL="0" marR="0" marT="0" marB="0">
                    <a:lnL w="9525">
                      <a:solidFill>
                        <a:srgbClr val="D9D9D9"/>
                      </a:solidFill>
                      <a:prstDash val="solid"/>
                    </a:lnL>
                    <a:lnR w="9525">
                      <a:solidFill>
                        <a:srgbClr val="D9D9D9"/>
                      </a:solidFill>
                      <a:prstDash val="solid"/>
                    </a:lnR>
                  </a:tcPr>
                </a:tc>
                <a:tc>
                  <a:txBody>
                    <a:bodyPr/>
                    <a:lstStyle/>
                    <a:p>
                      <a:pPr>
                        <a:lnSpc>
                          <a:spcPct val="100000"/>
                        </a:lnSpc>
                      </a:pPr>
                      <a:endParaRPr sz="1900">
                        <a:latin typeface="Times New Roman"/>
                        <a:cs typeface="Times New Roman"/>
                      </a:endParaRPr>
                    </a:p>
                  </a:txBody>
                  <a:tcPr marL="0" marR="0" marT="0" marB="0">
                    <a:lnL w="9525">
                      <a:solidFill>
                        <a:srgbClr val="D9D9D9"/>
                      </a:solidFill>
                      <a:prstDash val="solid"/>
                    </a:lnL>
                    <a:lnR w="9525">
                      <a:solidFill>
                        <a:srgbClr val="D9D9D9"/>
                      </a:solidFill>
                      <a:prstDash val="solid"/>
                    </a:lnR>
                  </a:tcPr>
                </a:tc>
                <a:tc>
                  <a:txBody>
                    <a:bodyPr/>
                    <a:lstStyle/>
                    <a:p>
                      <a:pPr>
                        <a:lnSpc>
                          <a:spcPct val="100000"/>
                        </a:lnSpc>
                      </a:pPr>
                      <a:endParaRPr sz="1900">
                        <a:latin typeface="Times New Roman"/>
                        <a:cs typeface="Times New Roman"/>
                      </a:endParaRPr>
                    </a:p>
                  </a:txBody>
                  <a:tcPr marL="0" marR="0" marT="0" marB="0">
                    <a:lnL w="9525">
                      <a:solidFill>
                        <a:srgbClr val="D9D9D9"/>
                      </a:solidFill>
                      <a:prstDash val="solid"/>
                    </a:lnL>
                    <a:lnR w="9525">
                      <a:solidFill>
                        <a:srgbClr val="D9D9D9"/>
                      </a:solidFill>
                      <a:prstDash val="solid"/>
                    </a:lnR>
                  </a:tcPr>
                </a:tc>
                <a:tc>
                  <a:txBody>
                    <a:bodyPr/>
                    <a:lstStyle/>
                    <a:p>
                      <a:pPr>
                        <a:lnSpc>
                          <a:spcPct val="100000"/>
                        </a:lnSpc>
                      </a:pPr>
                      <a:endParaRPr sz="1900">
                        <a:latin typeface="Times New Roman"/>
                        <a:cs typeface="Times New Roman"/>
                      </a:endParaRPr>
                    </a:p>
                  </a:txBody>
                  <a:tcPr marL="0" marR="0" marT="0" marB="0">
                    <a:lnL w="9525">
                      <a:solidFill>
                        <a:srgbClr val="D9D9D9"/>
                      </a:solidFill>
                      <a:prstDash val="solid"/>
                    </a:lnL>
                    <a:lnR w="9525">
                      <a:solidFill>
                        <a:srgbClr val="D9D9D9"/>
                      </a:solidFill>
                      <a:prstDash val="solid"/>
                    </a:lnR>
                  </a:tcPr>
                </a:tc>
                <a:tc gridSpan="3">
                  <a:txBody>
                    <a:bodyPr/>
                    <a:lstStyle/>
                    <a:p>
                      <a:pPr>
                        <a:lnSpc>
                          <a:spcPct val="100000"/>
                        </a:lnSpc>
                      </a:pPr>
                      <a:endParaRPr sz="1900">
                        <a:latin typeface="Times New Roman"/>
                        <a:cs typeface="Times New Roman"/>
                      </a:endParaRPr>
                    </a:p>
                  </a:txBody>
                  <a:tcPr marL="0" marR="0" marT="0" marB="0">
                    <a:lnL w="9525">
                      <a:solidFill>
                        <a:srgbClr val="D9D9D9"/>
                      </a:solidFill>
                      <a:prstDash val="solid"/>
                    </a:lnL>
                    <a:lnR w="9525">
                      <a:solidFill>
                        <a:srgbClr val="D9D9D9"/>
                      </a:solidFill>
                      <a:prstDash val="solid"/>
                    </a:lnR>
                  </a:tcPr>
                </a:tc>
                <a:tc hMerge="1">
                  <a:txBody>
                    <a:bodyPr/>
                    <a:lstStyle/>
                    <a:p>
                      <a:endParaRPr/>
                    </a:p>
                  </a:txBody>
                  <a:tcPr marL="0" marR="0" marT="0" marB="0"/>
                </a:tc>
                <a:tc hMerge="1">
                  <a:txBody>
                    <a:bodyPr/>
                    <a:lstStyle/>
                    <a:p>
                      <a:endParaRPr/>
                    </a:p>
                  </a:txBody>
                  <a:tcPr marL="0" marR="0" marT="0" marB="0"/>
                </a:tc>
                <a:tc gridSpan="3">
                  <a:txBody>
                    <a:bodyPr/>
                    <a:lstStyle/>
                    <a:p>
                      <a:pPr>
                        <a:lnSpc>
                          <a:spcPct val="100000"/>
                        </a:lnSpc>
                      </a:pPr>
                      <a:endParaRPr sz="1900">
                        <a:latin typeface="Times New Roman"/>
                        <a:cs typeface="Times New Roman"/>
                      </a:endParaRPr>
                    </a:p>
                  </a:txBody>
                  <a:tcPr marL="0" marR="0" marT="0" marB="0">
                    <a:lnL w="9525">
                      <a:solidFill>
                        <a:srgbClr val="D9D9D9"/>
                      </a:solidFill>
                      <a:prstDash val="solid"/>
                    </a:lnL>
                    <a:lnR w="9525">
                      <a:solidFill>
                        <a:srgbClr val="D9D9D9"/>
                      </a:solidFill>
                      <a:prstDash val="solid"/>
                    </a:lnR>
                  </a:tcPr>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2"/>
                  </a:ext>
                </a:extLst>
              </a:tr>
              <a:tr h="1409065">
                <a:tc gridSpan="4">
                  <a:txBody>
                    <a:bodyPr/>
                    <a:lstStyle/>
                    <a:p>
                      <a:pPr>
                        <a:lnSpc>
                          <a:spcPct val="100000"/>
                        </a:lnSpc>
                      </a:pPr>
                      <a:endParaRPr sz="1650">
                        <a:latin typeface="Times New Roman"/>
                        <a:cs typeface="Times New Roman"/>
                      </a:endParaRPr>
                    </a:p>
                    <a:p>
                      <a:pPr>
                        <a:lnSpc>
                          <a:spcPct val="100000"/>
                        </a:lnSpc>
                        <a:spcBef>
                          <a:spcPts val="710"/>
                        </a:spcBef>
                      </a:pPr>
                      <a:endParaRPr sz="1650">
                        <a:latin typeface="Times New Roman"/>
                        <a:cs typeface="Times New Roman"/>
                      </a:endParaRPr>
                    </a:p>
                    <a:p>
                      <a:pPr marL="17780" algn="ctr">
                        <a:lnSpc>
                          <a:spcPct val="100000"/>
                        </a:lnSpc>
                      </a:pPr>
                      <a:r>
                        <a:rPr sz="1650" spc="-25" dirty="0">
                          <a:solidFill>
                            <a:srgbClr val="FFFFFF"/>
                          </a:solidFill>
                          <a:latin typeface="Century Gothic"/>
                          <a:cs typeface="Century Gothic"/>
                        </a:rPr>
                        <a:t>33</a:t>
                      </a:r>
                      <a:endParaRPr sz="1650">
                        <a:latin typeface="Century Gothic"/>
                        <a:cs typeface="Century Gothic"/>
                      </a:endParaRPr>
                    </a:p>
                  </a:txBody>
                  <a:tcPr marL="0" marR="0" marT="0" marB="0">
                    <a:lnL w="9525">
                      <a:solidFill>
                        <a:srgbClr val="D9D9D9"/>
                      </a:solidFill>
                      <a:prstDash val="solid"/>
                    </a:lnL>
                    <a:solidFill>
                      <a:srgbClr val="1C5864"/>
                    </a:solidFill>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gridSpan="8">
                  <a:txBody>
                    <a:bodyPr/>
                    <a:lstStyle/>
                    <a:p>
                      <a:pPr>
                        <a:lnSpc>
                          <a:spcPct val="100000"/>
                        </a:lnSpc>
                      </a:pPr>
                      <a:endParaRPr sz="1650">
                        <a:latin typeface="Times New Roman"/>
                        <a:cs typeface="Times New Roman"/>
                      </a:endParaRPr>
                    </a:p>
                    <a:p>
                      <a:pPr>
                        <a:lnSpc>
                          <a:spcPct val="100000"/>
                        </a:lnSpc>
                        <a:spcBef>
                          <a:spcPts val="710"/>
                        </a:spcBef>
                      </a:pPr>
                      <a:endParaRPr sz="1650">
                        <a:latin typeface="Times New Roman"/>
                        <a:cs typeface="Times New Roman"/>
                      </a:endParaRPr>
                    </a:p>
                    <a:p>
                      <a:pPr marL="15240" algn="ctr">
                        <a:lnSpc>
                          <a:spcPct val="100000"/>
                        </a:lnSpc>
                      </a:pPr>
                      <a:r>
                        <a:rPr sz="1650" spc="40" dirty="0">
                          <a:solidFill>
                            <a:srgbClr val="FFFFFF"/>
                          </a:solidFill>
                          <a:latin typeface="Century Gothic"/>
                          <a:cs typeface="Century Gothic"/>
                        </a:rPr>
                        <a:t>56</a:t>
                      </a:r>
                      <a:endParaRPr sz="1650">
                        <a:latin typeface="Century Gothic"/>
                        <a:cs typeface="Century Gothic"/>
                      </a:endParaRPr>
                    </a:p>
                  </a:txBody>
                  <a:tcPr marL="0" marR="0" marT="0" marB="0">
                    <a:solidFill>
                      <a:srgbClr val="89ACAC"/>
                    </a:solidFill>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gridSpan="3">
                  <a:txBody>
                    <a:bodyPr/>
                    <a:lstStyle/>
                    <a:p>
                      <a:pPr>
                        <a:lnSpc>
                          <a:spcPct val="100000"/>
                        </a:lnSpc>
                      </a:pPr>
                      <a:endParaRPr sz="1650">
                        <a:latin typeface="Times New Roman"/>
                        <a:cs typeface="Times New Roman"/>
                      </a:endParaRPr>
                    </a:p>
                    <a:p>
                      <a:pPr>
                        <a:lnSpc>
                          <a:spcPct val="100000"/>
                        </a:lnSpc>
                        <a:spcBef>
                          <a:spcPts val="710"/>
                        </a:spcBef>
                      </a:pPr>
                      <a:endParaRPr sz="1650">
                        <a:latin typeface="Times New Roman"/>
                        <a:cs typeface="Times New Roman"/>
                      </a:endParaRPr>
                    </a:p>
                    <a:p>
                      <a:pPr marL="9525" algn="ctr">
                        <a:lnSpc>
                          <a:spcPct val="100000"/>
                        </a:lnSpc>
                      </a:pPr>
                      <a:r>
                        <a:rPr sz="1650" spc="-25" dirty="0">
                          <a:solidFill>
                            <a:srgbClr val="FFFFFF"/>
                          </a:solidFill>
                          <a:latin typeface="Century Gothic"/>
                          <a:cs typeface="Century Gothic"/>
                        </a:rPr>
                        <a:t>10</a:t>
                      </a:r>
                      <a:endParaRPr sz="1650">
                        <a:latin typeface="Century Gothic"/>
                        <a:cs typeface="Century Gothic"/>
                      </a:endParaRPr>
                    </a:p>
                  </a:txBody>
                  <a:tcPr marL="0" marR="0" marT="0" marB="0">
                    <a:solidFill>
                      <a:srgbClr val="F47B8D"/>
                    </a:solidFill>
                  </a:tcPr>
                </a:tc>
                <a:tc hMerge="1">
                  <a:txBody>
                    <a:bodyPr/>
                    <a:lstStyle/>
                    <a:p>
                      <a:endParaRPr/>
                    </a:p>
                  </a:txBody>
                  <a:tcPr marL="0" marR="0" marT="0" marB="0"/>
                </a:tc>
                <a:tc hMerge="1">
                  <a:txBody>
                    <a:bodyPr/>
                    <a:lstStyle/>
                    <a:p>
                      <a:endParaRPr/>
                    </a:p>
                  </a:txBody>
                  <a:tcPr marL="0" marR="0" marT="0" marB="0"/>
                </a:tc>
                <a:tc>
                  <a:txBody>
                    <a:bodyPr/>
                    <a:lstStyle/>
                    <a:p>
                      <a:pPr>
                        <a:lnSpc>
                          <a:spcPct val="100000"/>
                        </a:lnSpc>
                      </a:pPr>
                      <a:endParaRPr sz="1650">
                        <a:latin typeface="Times New Roman"/>
                        <a:cs typeface="Times New Roman"/>
                      </a:endParaRPr>
                    </a:p>
                    <a:p>
                      <a:pPr>
                        <a:lnSpc>
                          <a:spcPct val="100000"/>
                        </a:lnSpc>
                        <a:spcBef>
                          <a:spcPts val="710"/>
                        </a:spcBef>
                      </a:pPr>
                      <a:endParaRPr sz="1650">
                        <a:latin typeface="Times New Roman"/>
                        <a:cs typeface="Times New Roman"/>
                      </a:endParaRPr>
                    </a:p>
                    <a:p>
                      <a:pPr marL="15240">
                        <a:lnSpc>
                          <a:spcPct val="100000"/>
                        </a:lnSpc>
                      </a:pPr>
                      <a:r>
                        <a:rPr sz="1650" spc="-50" dirty="0">
                          <a:solidFill>
                            <a:srgbClr val="FFFFFF"/>
                          </a:solidFill>
                          <a:latin typeface="Century Gothic"/>
                          <a:cs typeface="Century Gothic"/>
                        </a:rPr>
                        <a:t>2</a:t>
                      </a:r>
                      <a:endParaRPr sz="1650">
                        <a:latin typeface="Century Gothic"/>
                        <a:cs typeface="Century Gothic"/>
                      </a:endParaRPr>
                    </a:p>
                  </a:txBody>
                  <a:tcPr marL="0" marR="0" marT="0" marB="0">
                    <a:lnR w="9525">
                      <a:solidFill>
                        <a:srgbClr val="D9D9D9"/>
                      </a:solidFill>
                      <a:prstDash val="solid"/>
                    </a:lnR>
                    <a:solidFill>
                      <a:srgbClr val="991250"/>
                    </a:solidFill>
                  </a:tcPr>
                </a:tc>
                <a:extLst>
                  <a:ext uri="{0D108BD9-81ED-4DB2-BD59-A6C34878D82A}">
                    <a16:rowId xmlns:a16="http://schemas.microsoft.com/office/drawing/2014/main" val="10003"/>
                  </a:ext>
                </a:extLst>
              </a:tr>
              <a:tr h="349885">
                <a:tc>
                  <a:txBody>
                    <a:bodyPr/>
                    <a:lstStyle/>
                    <a:p>
                      <a:pPr>
                        <a:lnSpc>
                          <a:spcPct val="100000"/>
                        </a:lnSpc>
                      </a:pPr>
                      <a:endParaRPr sz="1900">
                        <a:latin typeface="Times New Roman"/>
                        <a:cs typeface="Times New Roman"/>
                      </a:endParaRPr>
                    </a:p>
                  </a:txBody>
                  <a:tcPr marL="0" marR="0" marT="0" marB="0">
                    <a:lnL w="9525">
                      <a:solidFill>
                        <a:srgbClr val="D9D9D9"/>
                      </a:solidFill>
                      <a:prstDash val="solid"/>
                    </a:lnL>
                    <a:lnR w="9525">
                      <a:solidFill>
                        <a:srgbClr val="D9D9D9"/>
                      </a:solidFill>
                      <a:prstDash val="solid"/>
                    </a:lnR>
                  </a:tcPr>
                </a:tc>
                <a:tc>
                  <a:txBody>
                    <a:bodyPr/>
                    <a:lstStyle/>
                    <a:p>
                      <a:pPr>
                        <a:lnSpc>
                          <a:spcPct val="100000"/>
                        </a:lnSpc>
                      </a:pPr>
                      <a:endParaRPr sz="1900">
                        <a:latin typeface="Times New Roman"/>
                        <a:cs typeface="Times New Roman"/>
                      </a:endParaRPr>
                    </a:p>
                  </a:txBody>
                  <a:tcPr marL="0" marR="0" marT="0" marB="0">
                    <a:lnL w="9525">
                      <a:solidFill>
                        <a:srgbClr val="D9D9D9"/>
                      </a:solidFill>
                      <a:prstDash val="solid"/>
                    </a:lnL>
                    <a:lnR w="9525">
                      <a:solidFill>
                        <a:srgbClr val="D9D9D9"/>
                      </a:solidFill>
                      <a:prstDash val="solid"/>
                    </a:lnR>
                  </a:tcPr>
                </a:tc>
                <a:tc>
                  <a:txBody>
                    <a:bodyPr/>
                    <a:lstStyle/>
                    <a:p>
                      <a:pPr>
                        <a:lnSpc>
                          <a:spcPct val="100000"/>
                        </a:lnSpc>
                      </a:pPr>
                      <a:endParaRPr sz="1900">
                        <a:latin typeface="Times New Roman"/>
                        <a:cs typeface="Times New Roman"/>
                      </a:endParaRPr>
                    </a:p>
                  </a:txBody>
                  <a:tcPr marL="0" marR="0" marT="0" marB="0">
                    <a:lnL w="9525">
                      <a:solidFill>
                        <a:srgbClr val="D9D9D9"/>
                      </a:solidFill>
                      <a:prstDash val="solid"/>
                    </a:lnL>
                    <a:lnR w="9525">
                      <a:solidFill>
                        <a:srgbClr val="D9D9D9"/>
                      </a:solidFill>
                      <a:prstDash val="solid"/>
                    </a:lnR>
                  </a:tcPr>
                </a:tc>
                <a:tc gridSpan="3">
                  <a:txBody>
                    <a:bodyPr/>
                    <a:lstStyle/>
                    <a:p>
                      <a:pPr>
                        <a:lnSpc>
                          <a:spcPct val="100000"/>
                        </a:lnSpc>
                      </a:pPr>
                      <a:endParaRPr sz="1900">
                        <a:latin typeface="Times New Roman"/>
                        <a:cs typeface="Times New Roman"/>
                      </a:endParaRPr>
                    </a:p>
                  </a:txBody>
                  <a:tcPr marL="0" marR="0" marT="0" marB="0">
                    <a:lnL w="9525">
                      <a:solidFill>
                        <a:srgbClr val="D9D9D9"/>
                      </a:solidFill>
                      <a:prstDash val="solid"/>
                    </a:lnL>
                    <a:lnR w="9525">
                      <a:solidFill>
                        <a:srgbClr val="D9D9D9"/>
                      </a:solidFill>
                      <a:prstDash val="solid"/>
                    </a:lnR>
                  </a:tcPr>
                </a:tc>
                <a:tc hMerge="1">
                  <a:txBody>
                    <a:bodyPr/>
                    <a:lstStyle/>
                    <a:p>
                      <a:endParaRPr/>
                    </a:p>
                  </a:txBody>
                  <a:tcPr marL="0" marR="0" marT="0" marB="0"/>
                </a:tc>
                <a:tc hMerge="1">
                  <a:txBody>
                    <a:bodyPr/>
                    <a:lstStyle/>
                    <a:p>
                      <a:endParaRPr/>
                    </a:p>
                  </a:txBody>
                  <a:tcPr marL="0" marR="0" marT="0" marB="0"/>
                </a:tc>
                <a:tc>
                  <a:txBody>
                    <a:bodyPr/>
                    <a:lstStyle/>
                    <a:p>
                      <a:pPr>
                        <a:lnSpc>
                          <a:spcPct val="100000"/>
                        </a:lnSpc>
                      </a:pPr>
                      <a:endParaRPr sz="1900">
                        <a:latin typeface="Times New Roman"/>
                        <a:cs typeface="Times New Roman"/>
                      </a:endParaRPr>
                    </a:p>
                  </a:txBody>
                  <a:tcPr marL="0" marR="0" marT="0" marB="0">
                    <a:lnL w="9525">
                      <a:solidFill>
                        <a:srgbClr val="D9D9D9"/>
                      </a:solidFill>
                      <a:prstDash val="solid"/>
                    </a:lnL>
                    <a:lnR w="9525">
                      <a:solidFill>
                        <a:srgbClr val="D9D9D9"/>
                      </a:solidFill>
                      <a:prstDash val="solid"/>
                    </a:lnR>
                  </a:tcPr>
                </a:tc>
                <a:tc>
                  <a:txBody>
                    <a:bodyPr/>
                    <a:lstStyle/>
                    <a:p>
                      <a:pPr>
                        <a:lnSpc>
                          <a:spcPct val="100000"/>
                        </a:lnSpc>
                      </a:pPr>
                      <a:endParaRPr sz="1900">
                        <a:latin typeface="Times New Roman"/>
                        <a:cs typeface="Times New Roman"/>
                      </a:endParaRPr>
                    </a:p>
                  </a:txBody>
                  <a:tcPr marL="0" marR="0" marT="0" marB="0">
                    <a:lnL w="9525">
                      <a:solidFill>
                        <a:srgbClr val="D9D9D9"/>
                      </a:solidFill>
                      <a:prstDash val="solid"/>
                    </a:lnL>
                    <a:lnR w="9525">
                      <a:solidFill>
                        <a:srgbClr val="D9D9D9"/>
                      </a:solidFill>
                      <a:prstDash val="solid"/>
                    </a:lnR>
                  </a:tcPr>
                </a:tc>
                <a:tc>
                  <a:txBody>
                    <a:bodyPr/>
                    <a:lstStyle/>
                    <a:p>
                      <a:pPr>
                        <a:lnSpc>
                          <a:spcPct val="100000"/>
                        </a:lnSpc>
                      </a:pPr>
                      <a:endParaRPr sz="1900">
                        <a:latin typeface="Times New Roman"/>
                        <a:cs typeface="Times New Roman"/>
                      </a:endParaRPr>
                    </a:p>
                  </a:txBody>
                  <a:tcPr marL="0" marR="0" marT="0" marB="0">
                    <a:lnL w="9525">
                      <a:solidFill>
                        <a:srgbClr val="D9D9D9"/>
                      </a:solidFill>
                      <a:prstDash val="solid"/>
                    </a:lnL>
                    <a:lnR w="9525">
                      <a:solidFill>
                        <a:srgbClr val="D9D9D9"/>
                      </a:solidFill>
                      <a:prstDash val="solid"/>
                    </a:lnR>
                  </a:tcPr>
                </a:tc>
                <a:tc>
                  <a:txBody>
                    <a:bodyPr/>
                    <a:lstStyle/>
                    <a:p>
                      <a:pPr>
                        <a:lnSpc>
                          <a:spcPct val="100000"/>
                        </a:lnSpc>
                      </a:pPr>
                      <a:endParaRPr sz="1900">
                        <a:latin typeface="Times New Roman"/>
                        <a:cs typeface="Times New Roman"/>
                      </a:endParaRPr>
                    </a:p>
                  </a:txBody>
                  <a:tcPr marL="0" marR="0" marT="0" marB="0">
                    <a:lnL w="9525">
                      <a:solidFill>
                        <a:srgbClr val="D9D9D9"/>
                      </a:solidFill>
                      <a:prstDash val="solid"/>
                    </a:lnL>
                    <a:lnR w="9525">
                      <a:solidFill>
                        <a:srgbClr val="D9D9D9"/>
                      </a:solidFill>
                      <a:prstDash val="solid"/>
                    </a:lnR>
                  </a:tcPr>
                </a:tc>
                <a:tc gridSpan="3">
                  <a:txBody>
                    <a:bodyPr/>
                    <a:lstStyle/>
                    <a:p>
                      <a:pPr>
                        <a:lnSpc>
                          <a:spcPct val="100000"/>
                        </a:lnSpc>
                      </a:pPr>
                      <a:endParaRPr sz="1900">
                        <a:latin typeface="Times New Roman"/>
                        <a:cs typeface="Times New Roman"/>
                      </a:endParaRPr>
                    </a:p>
                  </a:txBody>
                  <a:tcPr marL="0" marR="0" marT="0" marB="0">
                    <a:lnL w="9525">
                      <a:solidFill>
                        <a:srgbClr val="D9D9D9"/>
                      </a:solidFill>
                      <a:prstDash val="solid"/>
                    </a:lnL>
                    <a:lnR w="9525">
                      <a:solidFill>
                        <a:srgbClr val="D9D9D9"/>
                      </a:solidFill>
                      <a:prstDash val="solid"/>
                    </a:lnR>
                  </a:tcPr>
                </a:tc>
                <a:tc hMerge="1">
                  <a:txBody>
                    <a:bodyPr/>
                    <a:lstStyle/>
                    <a:p>
                      <a:endParaRPr/>
                    </a:p>
                  </a:txBody>
                  <a:tcPr marL="0" marR="0" marT="0" marB="0"/>
                </a:tc>
                <a:tc hMerge="1">
                  <a:txBody>
                    <a:bodyPr/>
                    <a:lstStyle/>
                    <a:p>
                      <a:endParaRPr/>
                    </a:p>
                  </a:txBody>
                  <a:tcPr marL="0" marR="0" marT="0" marB="0"/>
                </a:tc>
                <a:tc gridSpan="3">
                  <a:txBody>
                    <a:bodyPr/>
                    <a:lstStyle/>
                    <a:p>
                      <a:pPr>
                        <a:lnSpc>
                          <a:spcPct val="100000"/>
                        </a:lnSpc>
                      </a:pPr>
                      <a:endParaRPr sz="1900">
                        <a:latin typeface="Times New Roman"/>
                        <a:cs typeface="Times New Roman"/>
                      </a:endParaRPr>
                    </a:p>
                  </a:txBody>
                  <a:tcPr marL="0" marR="0" marT="0" marB="0">
                    <a:lnL w="9525">
                      <a:solidFill>
                        <a:srgbClr val="D9D9D9"/>
                      </a:solidFill>
                      <a:prstDash val="solid"/>
                    </a:lnL>
                    <a:lnR w="9525">
                      <a:solidFill>
                        <a:srgbClr val="D9D9D9"/>
                      </a:solidFill>
                      <a:prstDash val="solid"/>
                    </a:lnR>
                  </a:tcPr>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4"/>
                  </a:ext>
                </a:extLst>
              </a:tr>
            </a:tbl>
          </a:graphicData>
        </a:graphic>
      </p:graphicFrame>
      <p:sp>
        <p:nvSpPr>
          <p:cNvPr id="4" name="object 4"/>
          <p:cNvSpPr txBox="1"/>
          <p:nvPr/>
        </p:nvSpPr>
        <p:spPr>
          <a:xfrm>
            <a:off x="1437964" y="5374042"/>
            <a:ext cx="2007870" cy="664210"/>
          </a:xfrm>
          <a:prstGeom prst="rect">
            <a:avLst/>
          </a:prstGeom>
        </p:spPr>
        <p:txBody>
          <a:bodyPr vert="horz" wrap="square" lIns="0" tIns="158115" rIns="0" bIns="0" rtlCol="0">
            <a:spAutoFit/>
          </a:bodyPr>
          <a:lstStyle/>
          <a:p>
            <a:pPr marL="12700">
              <a:lnSpc>
                <a:spcPct val="100000"/>
              </a:lnSpc>
              <a:spcBef>
                <a:spcPts val="1245"/>
              </a:spcBef>
            </a:pPr>
            <a:r>
              <a:rPr sz="1650" dirty="0">
                <a:latin typeface="Century Gothic"/>
                <a:cs typeface="Century Gothic"/>
              </a:rPr>
              <a:t>Inhalative</a:t>
            </a:r>
            <a:r>
              <a:rPr sz="1650" spc="80" dirty="0">
                <a:latin typeface="Century Gothic"/>
                <a:cs typeface="Century Gothic"/>
              </a:rPr>
              <a:t> </a:t>
            </a:r>
            <a:r>
              <a:rPr sz="1650" spc="-10" dirty="0">
                <a:latin typeface="Century Gothic"/>
                <a:cs typeface="Century Gothic"/>
              </a:rPr>
              <a:t>Therapie</a:t>
            </a:r>
            <a:endParaRPr sz="1650">
              <a:latin typeface="Century Gothic"/>
              <a:cs typeface="Century Gothic"/>
            </a:endParaRPr>
          </a:p>
          <a:p>
            <a:pPr marL="240665">
              <a:lnSpc>
                <a:spcPct val="100000"/>
              </a:lnSpc>
              <a:spcBef>
                <a:spcPts val="700"/>
              </a:spcBef>
              <a:tabLst>
                <a:tab pos="1264285" algn="l"/>
              </a:tabLst>
            </a:pPr>
            <a:r>
              <a:rPr sz="1000" dirty="0">
                <a:latin typeface="Century Gothic"/>
                <a:cs typeface="Century Gothic"/>
              </a:rPr>
              <a:t>Asthma</a:t>
            </a:r>
            <a:r>
              <a:rPr sz="1000" spc="-40" dirty="0">
                <a:latin typeface="Century Gothic"/>
                <a:cs typeface="Century Gothic"/>
              </a:rPr>
              <a:t> </a:t>
            </a:r>
            <a:r>
              <a:rPr sz="1000" spc="-10" dirty="0">
                <a:latin typeface="Century Gothic"/>
                <a:cs typeface="Century Gothic"/>
              </a:rPr>
              <a:t>n=174</a:t>
            </a:r>
            <a:r>
              <a:rPr sz="1000" dirty="0">
                <a:latin typeface="Century Gothic"/>
                <a:cs typeface="Century Gothic"/>
              </a:rPr>
              <a:t>	COPD</a:t>
            </a:r>
            <a:r>
              <a:rPr sz="1000" spc="-60" dirty="0">
                <a:latin typeface="Century Gothic"/>
                <a:cs typeface="Century Gothic"/>
              </a:rPr>
              <a:t> </a:t>
            </a:r>
            <a:r>
              <a:rPr sz="1000" spc="-20" dirty="0">
                <a:latin typeface="Century Gothic"/>
                <a:cs typeface="Century Gothic"/>
              </a:rPr>
              <a:t>n=71</a:t>
            </a:r>
            <a:endParaRPr sz="1000">
              <a:latin typeface="Century Gothic"/>
              <a:cs typeface="Century Gothic"/>
            </a:endParaRPr>
          </a:p>
        </p:txBody>
      </p:sp>
      <p:sp>
        <p:nvSpPr>
          <p:cNvPr id="5" name="object 5"/>
          <p:cNvSpPr txBox="1"/>
          <p:nvPr/>
        </p:nvSpPr>
        <p:spPr>
          <a:xfrm>
            <a:off x="1573440" y="7631190"/>
            <a:ext cx="1869439" cy="582930"/>
          </a:xfrm>
          <a:prstGeom prst="rect">
            <a:avLst/>
          </a:prstGeom>
        </p:spPr>
        <p:txBody>
          <a:bodyPr vert="horz" wrap="square" lIns="0" tIns="14605" rIns="0" bIns="0" rtlCol="0">
            <a:spAutoFit/>
          </a:bodyPr>
          <a:lstStyle/>
          <a:p>
            <a:pPr marL="12700">
              <a:lnSpc>
                <a:spcPct val="100000"/>
              </a:lnSpc>
              <a:spcBef>
                <a:spcPts val="115"/>
              </a:spcBef>
            </a:pPr>
            <a:r>
              <a:rPr sz="1650" spc="-10" dirty="0">
                <a:latin typeface="Century Gothic"/>
                <a:cs typeface="Century Gothic"/>
              </a:rPr>
              <a:t>Biologikatherapie</a:t>
            </a:r>
            <a:endParaRPr sz="1650">
              <a:latin typeface="Century Gothic"/>
              <a:cs typeface="Century Gothic"/>
            </a:endParaRPr>
          </a:p>
          <a:p>
            <a:pPr marL="178435">
              <a:lnSpc>
                <a:spcPct val="100000"/>
              </a:lnSpc>
              <a:spcBef>
                <a:spcPts val="1185"/>
              </a:spcBef>
              <a:tabLst>
                <a:tab pos="1128395" algn="l"/>
              </a:tabLst>
            </a:pPr>
            <a:r>
              <a:rPr sz="1000" dirty="0">
                <a:latin typeface="Century Gothic"/>
                <a:cs typeface="Century Gothic"/>
              </a:rPr>
              <a:t>Asthma</a:t>
            </a:r>
            <a:r>
              <a:rPr sz="1000" spc="-40" dirty="0">
                <a:latin typeface="Century Gothic"/>
                <a:cs typeface="Century Gothic"/>
              </a:rPr>
              <a:t> </a:t>
            </a:r>
            <a:r>
              <a:rPr sz="1000" spc="-20" dirty="0">
                <a:latin typeface="Century Gothic"/>
                <a:cs typeface="Century Gothic"/>
              </a:rPr>
              <a:t>n=41</a:t>
            </a:r>
            <a:r>
              <a:rPr sz="1000" dirty="0">
                <a:latin typeface="Century Gothic"/>
                <a:cs typeface="Century Gothic"/>
              </a:rPr>
              <a:t>	COPD</a:t>
            </a:r>
            <a:r>
              <a:rPr sz="1000" spc="-60" dirty="0">
                <a:latin typeface="Century Gothic"/>
                <a:cs typeface="Century Gothic"/>
              </a:rPr>
              <a:t> </a:t>
            </a:r>
            <a:r>
              <a:rPr sz="1000" spc="-20" dirty="0">
                <a:latin typeface="Century Gothic"/>
                <a:cs typeface="Century Gothic"/>
              </a:rPr>
              <a:t>n=25</a:t>
            </a:r>
            <a:endParaRPr sz="1000">
              <a:latin typeface="Century Gothic"/>
              <a:cs typeface="Century Gothic"/>
            </a:endParaRPr>
          </a:p>
        </p:txBody>
      </p:sp>
      <p:sp>
        <p:nvSpPr>
          <p:cNvPr id="6" name="object 6"/>
          <p:cNvSpPr/>
          <p:nvPr/>
        </p:nvSpPr>
        <p:spPr>
          <a:xfrm>
            <a:off x="5020371" y="9089801"/>
            <a:ext cx="120650" cy="113664"/>
          </a:xfrm>
          <a:custGeom>
            <a:avLst/>
            <a:gdLst/>
            <a:ahLst/>
            <a:cxnLst/>
            <a:rect l="l" t="t" r="r" b="b"/>
            <a:pathLst>
              <a:path w="120650" h="113665">
                <a:moveTo>
                  <a:pt x="120609" y="0"/>
                </a:moveTo>
                <a:lnTo>
                  <a:pt x="0" y="0"/>
                </a:lnTo>
                <a:lnTo>
                  <a:pt x="0" y="113060"/>
                </a:lnTo>
                <a:lnTo>
                  <a:pt x="120609" y="113060"/>
                </a:lnTo>
                <a:lnTo>
                  <a:pt x="120609" y="0"/>
                </a:lnTo>
                <a:close/>
              </a:path>
            </a:pathLst>
          </a:custGeom>
          <a:solidFill>
            <a:srgbClr val="1C5864"/>
          </a:solidFill>
        </p:spPr>
        <p:txBody>
          <a:bodyPr wrap="square" lIns="0" tIns="0" rIns="0" bIns="0" rtlCol="0"/>
          <a:lstStyle/>
          <a:p>
            <a:endParaRPr/>
          </a:p>
        </p:txBody>
      </p:sp>
      <p:sp>
        <p:nvSpPr>
          <p:cNvPr id="7" name="object 7"/>
          <p:cNvSpPr txBox="1"/>
          <p:nvPr/>
        </p:nvSpPr>
        <p:spPr>
          <a:xfrm>
            <a:off x="5181047" y="8992444"/>
            <a:ext cx="1069340" cy="279400"/>
          </a:xfrm>
          <a:prstGeom prst="rect">
            <a:avLst/>
          </a:prstGeom>
        </p:spPr>
        <p:txBody>
          <a:bodyPr vert="horz" wrap="square" lIns="0" tIns="14605" rIns="0" bIns="0" rtlCol="0">
            <a:spAutoFit/>
          </a:bodyPr>
          <a:lstStyle/>
          <a:p>
            <a:pPr marL="12700">
              <a:lnSpc>
                <a:spcPct val="100000"/>
              </a:lnSpc>
              <a:spcBef>
                <a:spcPts val="115"/>
              </a:spcBef>
            </a:pPr>
            <a:r>
              <a:rPr sz="1650" spc="75" dirty="0">
                <a:solidFill>
                  <a:srgbClr val="585858"/>
                </a:solidFill>
                <a:latin typeface="Century Gothic"/>
                <a:cs typeface="Century Gothic"/>
              </a:rPr>
              <a:t>Sehr</a:t>
            </a:r>
            <a:r>
              <a:rPr sz="1650" spc="-40" dirty="0">
                <a:solidFill>
                  <a:srgbClr val="585858"/>
                </a:solidFill>
                <a:latin typeface="Century Gothic"/>
                <a:cs typeface="Century Gothic"/>
              </a:rPr>
              <a:t> </a:t>
            </a:r>
            <a:r>
              <a:rPr sz="1650" spc="65" dirty="0">
                <a:solidFill>
                  <a:srgbClr val="585858"/>
                </a:solidFill>
                <a:latin typeface="Century Gothic"/>
                <a:cs typeface="Century Gothic"/>
              </a:rPr>
              <a:t>stark</a:t>
            </a:r>
            <a:endParaRPr sz="1650">
              <a:latin typeface="Century Gothic"/>
              <a:cs typeface="Century Gothic"/>
            </a:endParaRPr>
          </a:p>
        </p:txBody>
      </p:sp>
      <p:sp>
        <p:nvSpPr>
          <p:cNvPr id="8" name="object 8"/>
          <p:cNvSpPr/>
          <p:nvPr/>
        </p:nvSpPr>
        <p:spPr>
          <a:xfrm>
            <a:off x="6497837" y="9089801"/>
            <a:ext cx="120650" cy="113664"/>
          </a:xfrm>
          <a:custGeom>
            <a:avLst/>
            <a:gdLst/>
            <a:ahLst/>
            <a:cxnLst/>
            <a:rect l="l" t="t" r="r" b="b"/>
            <a:pathLst>
              <a:path w="120650" h="113665">
                <a:moveTo>
                  <a:pt x="120609" y="0"/>
                </a:moveTo>
                <a:lnTo>
                  <a:pt x="0" y="0"/>
                </a:lnTo>
                <a:lnTo>
                  <a:pt x="0" y="113060"/>
                </a:lnTo>
                <a:lnTo>
                  <a:pt x="120609" y="113060"/>
                </a:lnTo>
                <a:lnTo>
                  <a:pt x="120609" y="0"/>
                </a:lnTo>
                <a:close/>
              </a:path>
            </a:pathLst>
          </a:custGeom>
          <a:solidFill>
            <a:srgbClr val="89ACAC"/>
          </a:solidFill>
        </p:spPr>
        <p:txBody>
          <a:bodyPr wrap="square" lIns="0" tIns="0" rIns="0" bIns="0" rtlCol="0"/>
          <a:lstStyle/>
          <a:p>
            <a:endParaRPr/>
          </a:p>
        </p:txBody>
      </p:sp>
      <p:sp>
        <p:nvSpPr>
          <p:cNvPr id="9" name="object 9"/>
          <p:cNvSpPr txBox="1"/>
          <p:nvPr/>
        </p:nvSpPr>
        <p:spPr>
          <a:xfrm>
            <a:off x="6658514" y="8992444"/>
            <a:ext cx="1076960" cy="279400"/>
          </a:xfrm>
          <a:prstGeom prst="rect">
            <a:avLst/>
          </a:prstGeom>
        </p:spPr>
        <p:txBody>
          <a:bodyPr vert="horz" wrap="square" lIns="0" tIns="14605" rIns="0" bIns="0" rtlCol="0">
            <a:spAutoFit/>
          </a:bodyPr>
          <a:lstStyle/>
          <a:p>
            <a:pPr marL="12700">
              <a:lnSpc>
                <a:spcPct val="100000"/>
              </a:lnSpc>
              <a:spcBef>
                <a:spcPts val="115"/>
              </a:spcBef>
            </a:pPr>
            <a:r>
              <a:rPr sz="1650" spc="85" dirty="0">
                <a:solidFill>
                  <a:srgbClr val="585858"/>
                </a:solidFill>
                <a:latin typeface="Century Gothic"/>
                <a:cs typeface="Century Gothic"/>
              </a:rPr>
              <a:t>Eher</a:t>
            </a:r>
            <a:r>
              <a:rPr sz="1650" spc="-30" dirty="0">
                <a:solidFill>
                  <a:srgbClr val="585858"/>
                </a:solidFill>
                <a:latin typeface="Century Gothic"/>
                <a:cs typeface="Century Gothic"/>
              </a:rPr>
              <a:t> </a:t>
            </a:r>
            <a:r>
              <a:rPr sz="1650" spc="55" dirty="0">
                <a:solidFill>
                  <a:srgbClr val="585858"/>
                </a:solidFill>
                <a:latin typeface="Century Gothic"/>
                <a:cs typeface="Century Gothic"/>
              </a:rPr>
              <a:t>stark</a:t>
            </a:r>
            <a:endParaRPr sz="1650">
              <a:latin typeface="Century Gothic"/>
              <a:cs typeface="Century Gothic"/>
            </a:endParaRPr>
          </a:p>
        </p:txBody>
      </p:sp>
      <p:sp>
        <p:nvSpPr>
          <p:cNvPr id="10" name="object 10"/>
          <p:cNvSpPr/>
          <p:nvPr/>
        </p:nvSpPr>
        <p:spPr>
          <a:xfrm>
            <a:off x="7990380" y="9089801"/>
            <a:ext cx="113664" cy="113664"/>
          </a:xfrm>
          <a:custGeom>
            <a:avLst/>
            <a:gdLst/>
            <a:ahLst/>
            <a:cxnLst/>
            <a:rect l="l" t="t" r="r" b="b"/>
            <a:pathLst>
              <a:path w="113665" h="113665">
                <a:moveTo>
                  <a:pt x="113071" y="0"/>
                </a:moveTo>
                <a:lnTo>
                  <a:pt x="0" y="0"/>
                </a:lnTo>
                <a:lnTo>
                  <a:pt x="0" y="113060"/>
                </a:lnTo>
                <a:lnTo>
                  <a:pt x="113071" y="113060"/>
                </a:lnTo>
                <a:lnTo>
                  <a:pt x="113071" y="0"/>
                </a:lnTo>
                <a:close/>
              </a:path>
            </a:pathLst>
          </a:custGeom>
          <a:solidFill>
            <a:srgbClr val="F47B8D"/>
          </a:solidFill>
        </p:spPr>
        <p:txBody>
          <a:bodyPr wrap="square" lIns="0" tIns="0" rIns="0" bIns="0" rtlCol="0"/>
          <a:lstStyle/>
          <a:p>
            <a:endParaRPr/>
          </a:p>
        </p:txBody>
      </p:sp>
      <p:sp>
        <p:nvSpPr>
          <p:cNvPr id="11" name="object 11"/>
          <p:cNvSpPr txBox="1"/>
          <p:nvPr/>
        </p:nvSpPr>
        <p:spPr>
          <a:xfrm>
            <a:off x="8148753" y="8992444"/>
            <a:ext cx="1209675" cy="279400"/>
          </a:xfrm>
          <a:prstGeom prst="rect">
            <a:avLst/>
          </a:prstGeom>
        </p:spPr>
        <p:txBody>
          <a:bodyPr vert="horz" wrap="square" lIns="0" tIns="14605" rIns="0" bIns="0" rtlCol="0">
            <a:spAutoFit/>
          </a:bodyPr>
          <a:lstStyle/>
          <a:p>
            <a:pPr marL="12700">
              <a:lnSpc>
                <a:spcPct val="100000"/>
              </a:lnSpc>
              <a:spcBef>
                <a:spcPts val="115"/>
              </a:spcBef>
            </a:pPr>
            <a:r>
              <a:rPr sz="1650" spc="85" dirty="0">
                <a:solidFill>
                  <a:srgbClr val="585858"/>
                </a:solidFill>
                <a:latin typeface="Century Gothic"/>
                <a:cs typeface="Century Gothic"/>
              </a:rPr>
              <a:t>Eher</a:t>
            </a:r>
            <a:r>
              <a:rPr sz="1650" spc="-30" dirty="0">
                <a:solidFill>
                  <a:srgbClr val="585858"/>
                </a:solidFill>
                <a:latin typeface="Century Gothic"/>
                <a:cs typeface="Century Gothic"/>
              </a:rPr>
              <a:t> </a:t>
            </a:r>
            <a:r>
              <a:rPr sz="1650" spc="-20" dirty="0">
                <a:solidFill>
                  <a:srgbClr val="585858"/>
                </a:solidFill>
                <a:latin typeface="Century Gothic"/>
                <a:cs typeface="Century Gothic"/>
              </a:rPr>
              <a:t>wenig</a:t>
            </a:r>
            <a:endParaRPr sz="1650">
              <a:latin typeface="Century Gothic"/>
              <a:cs typeface="Century Gothic"/>
            </a:endParaRPr>
          </a:p>
        </p:txBody>
      </p:sp>
      <p:sp>
        <p:nvSpPr>
          <p:cNvPr id="12" name="object 12"/>
          <p:cNvSpPr/>
          <p:nvPr/>
        </p:nvSpPr>
        <p:spPr>
          <a:xfrm>
            <a:off x="9611071" y="9089801"/>
            <a:ext cx="113664" cy="113664"/>
          </a:xfrm>
          <a:custGeom>
            <a:avLst/>
            <a:gdLst/>
            <a:ahLst/>
            <a:cxnLst/>
            <a:rect l="l" t="t" r="r" b="b"/>
            <a:pathLst>
              <a:path w="113665" h="113665">
                <a:moveTo>
                  <a:pt x="113071" y="0"/>
                </a:moveTo>
                <a:lnTo>
                  <a:pt x="0" y="0"/>
                </a:lnTo>
                <a:lnTo>
                  <a:pt x="0" y="113060"/>
                </a:lnTo>
                <a:lnTo>
                  <a:pt x="113071" y="113060"/>
                </a:lnTo>
                <a:lnTo>
                  <a:pt x="113071" y="0"/>
                </a:lnTo>
                <a:close/>
              </a:path>
            </a:pathLst>
          </a:custGeom>
          <a:solidFill>
            <a:srgbClr val="991250"/>
          </a:solidFill>
        </p:spPr>
        <p:txBody>
          <a:bodyPr wrap="square" lIns="0" tIns="0" rIns="0" bIns="0" rtlCol="0"/>
          <a:lstStyle/>
          <a:p>
            <a:endParaRPr/>
          </a:p>
        </p:txBody>
      </p:sp>
      <p:sp>
        <p:nvSpPr>
          <p:cNvPr id="13" name="object 13"/>
          <p:cNvSpPr txBox="1"/>
          <p:nvPr/>
        </p:nvSpPr>
        <p:spPr>
          <a:xfrm>
            <a:off x="9771747" y="8992444"/>
            <a:ext cx="983615" cy="279400"/>
          </a:xfrm>
          <a:prstGeom prst="rect">
            <a:avLst/>
          </a:prstGeom>
        </p:spPr>
        <p:txBody>
          <a:bodyPr vert="horz" wrap="square" lIns="0" tIns="14605" rIns="0" bIns="0" rtlCol="0">
            <a:spAutoFit/>
          </a:bodyPr>
          <a:lstStyle/>
          <a:p>
            <a:pPr marL="12700">
              <a:lnSpc>
                <a:spcPct val="100000"/>
              </a:lnSpc>
              <a:spcBef>
                <a:spcPts val="115"/>
              </a:spcBef>
            </a:pPr>
            <a:r>
              <a:rPr sz="1650" spc="-50" dirty="0">
                <a:solidFill>
                  <a:srgbClr val="585858"/>
                </a:solidFill>
                <a:latin typeface="Century Gothic"/>
                <a:cs typeface="Century Gothic"/>
              </a:rPr>
              <a:t>Gar</a:t>
            </a:r>
            <a:r>
              <a:rPr sz="1650" spc="-65" dirty="0">
                <a:solidFill>
                  <a:srgbClr val="585858"/>
                </a:solidFill>
                <a:latin typeface="Century Gothic"/>
                <a:cs typeface="Century Gothic"/>
              </a:rPr>
              <a:t> </a:t>
            </a:r>
            <a:r>
              <a:rPr sz="1650" spc="-20" dirty="0">
                <a:solidFill>
                  <a:srgbClr val="585858"/>
                </a:solidFill>
                <a:latin typeface="Century Gothic"/>
                <a:cs typeface="Century Gothic"/>
              </a:rPr>
              <a:t>nicht</a:t>
            </a:r>
            <a:endParaRPr sz="1650">
              <a:latin typeface="Century Gothic"/>
              <a:cs typeface="Century Gothic"/>
            </a:endParaRPr>
          </a:p>
        </p:txBody>
      </p:sp>
      <p:sp>
        <p:nvSpPr>
          <p:cNvPr id="17" name="object 17"/>
          <p:cNvSpPr txBox="1"/>
          <p:nvPr/>
        </p:nvSpPr>
        <p:spPr>
          <a:xfrm>
            <a:off x="1445816" y="9930907"/>
            <a:ext cx="6849745" cy="223520"/>
          </a:xfrm>
          <a:prstGeom prst="rect">
            <a:avLst/>
          </a:prstGeom>
        </p:spPr>
        <p:txBody>
          <a:bodyPr vert="horz" wrap="square" lIns="0" tIns="8890" rIns="0" bIns="0" rtlCol="0">
            <a:spAutoFit/>
          </a:bodyPr>
          <a:lstStyle/>
          <a:p>
            <a:pPr marL="12700">
              <a:lnSpc>
                <a:spcPct val="100000"/>
              </a:lnSpc>
              <a:spcBef>
                <a:spcPts val="70"/>
              </a:spcBef>
            </a:pPr>
            <a:r>
              <a:rPr sz="1300" dirty="0">
                <a:solidFill>
                  <a:srgbClr val="404040"/>
                </a:solidFill>
                <a:latin typeface="Century Gothic"/>
                <a:cs typeface="Century Gothic"/>
              </a:rPr>
              <a:t>In</a:t>
            </a:r>
            <a:r>
              <a:rPr sz="1300" spc="35" dirty="0">
                <a:solidFill>
                  <a:srgbClr val="404040"/>
                </a:solidFill>
                <a:latin typeface="Century Gothic"/>
                <a:cs typeface="Century Gothic"/>
              </a:rPr>
              <a:t> </a:t>
            </a:r>
            <a:r>
              <a:rPr sz="1300" dirty="0">
                <a:solidFill>
                  <a:srgbClr val="404040"/>
                </a:solidFill>
                <a:latin typeface="Century Gothic"/>
                <a:cs typeface="Century Gothic"/>
              </a:rPr>
              <a:t>%,</a:t>
            </a:r>
            <a:r>
              <a:rPr sz="1300" spc="5" dirty="0">
                <a:solidFill>
                  <a:srgbClr val="404040"/>
                </a:solidFill>
                <a:latin typeface="Century Gothic"/>
                <a:cs typeface="Century Gothic"/>
              </a:rPr>
              <a:t> </a:t>
            </a:r>
            <a:r>
              <a:rPr sz="1300" dirty="0">
                <a:solidFill>
                  <a:srgbClr val="404040"/>
                </a:solidFill>
                <a:latin typeface="Century Gothic"/>
                <a:cs typeface="Century Gothic"/>
              </a:rPr>
              <a:t>Einfachantwort-Matrix</a:t>
            </a:r>
            <a:r>
              <a:rPr sz="1300" spc="35" dirty="0">
                <a:solidFill>
                  <a:srgbClr val="404040"/>
                </a:solidFill>
                <a:latin typeface="Century Gothic"/>
                <a:cs typeface="Century Gothic"/>
              </a:rPr>
              <a:t> </a:t>
            </a:r>
            <a:r>
              <a:rPr sz="1300" dirty="0">
                <a:solidFill>
                  <a:srgbClr val="404040"/>
                </a:solidFill>
                <a:latin typeface="Century Gothic"/>
                <a:cs typeface="Century Gothic"/>
              </a:rPr>
              <a:t>|</a:t>
            </a:r>
            <a:r>
              <a:rPr sz="1300" spc="25" dirty="0">
                <a:solidFill>
                  <a:srgbClr val="404040"/>
                </a:solidFill>
                <a:latin typeface="Century Gothic"/>
                <a:cs typeface="Century Gothic"/>
              </a:rPr>
              <a:t> </a:t>
            </a:r>
            <a:r>
              <a:rPr sz="1300" dirty="0">
                <a:solidFill>
                  <a:srgbClr val="404040"/>
                </a:solidFill>
                <a:latin typeface="Century Gothic"/>
                <a:cs typeface="Century Gothic"/>
              </a:rPr>
              <a:t>n</a:t>
            </a:r>
            <a:r>
              <a:rPr sz="1300" spc="20" dirty="0">
                <a:solidFill>
                  <a:srgbClr val="404040"/>
                </a:solidFill>
                <a:latin typeface="Century Gothic"/>
                <a:cs typeface="Century Gothic"/>
              </a:rPr>
              <a:t> </a:t>
            </a:r>
            <a:r>
              <a:rPr sz="1300" dirty="0">
                <a:solidFill>
                  <a:srgbClr val="404040"/>
                </a:solidFill>
                <a:latin typeface="Century Gothic"/>
                <a:cs typeface="Century Gothic"/>
              </a:rPr>
              <a:t>(Inhalative</a:t>
            </a:r>
            <a:r>
              <a:rPr sz="1300" spc="45" dirty="0">
                <a:solidFill>
                  <a:srgbClr val="404040"/>
                </a:solidFill>
                <a:latin typeface="Century Gothic"/>
                <a:cs typeface="Century Gothic"/>
              </a:rPr>
              <a:t> </a:t>
            </a:r>
            <a:r>
              <a:rPr sz="1300" dirty="0">
                <a:solidFill>
                  <a:srgbClr val="404040"/>
                </a:solidFill>
                <a:latin typeface="Century Gothic"/>
                <a:cs typeface="Century Gothic"/>
              </a:rPr>
              <a:t>Therapie)=240</a:t>
            </a:r>
            <a:r>
              <a:rPr sz="1300" spc="-10" dirty="0">
                <a:solidFill>
                  <a:srgbClr val="404040"/>
                </a:solidFill>
                <a:latin typeface="Century Gothic"/>
                <a:cs typeface="Century Gothic"/>
              </a:rPr>
              <a:t> </a:t>
            </a:r>
            <a:r>
              <a:rPr sz="1300" dirty="0">
                <a:solidFill>
                  <a:srgbClr val="404040"/>
                </a:solidFill>
                <a:latin typeface="Century Gothic"/>
                <a:cs typeface="Century Gothic"/>
              </a:rPr>
              <a:t>|</a:t>
            </a:r>
            <a:r>
              <a:rPr sz="1300" spc="40" dirty="0">
                <a:solidFill>
                  <a:srgbClr val="404040"/>
                </a:solidFill>
                <a:latin typeface="Century Gothic"/>
                <a:cs typeface="Century Gothic"/>
              </a:rPr>
              <a:t> </a:t>
            </a:r>
            <a:r>
              <a:rPr sz="1300" dirty="0">
                <a:solidFill>
                  <a:srgbClr val="404040"/>
                </a:solidFill>
                <a:latin typeface="Century Gothic"/>
                <a:cs typeface="Century Gothic"/>
              </a:rPr>
              <a:t>n</a:t>
            </a:r>
            <a:r>
              <a:rPr sz="1300" spc="20" dirty="0">
                <a:solidFill>
                  <a:srgbClr val="404040"/>
                </a:solidFill>
                <a:latin typeface="Century Gothic"/>
                <a:cs typeface="Century Gothic"/>
              </a:rPr>
              <a:t> </a:t>
            </a:r>
            <a:r>
              <a:rPr sz="1300" spc="-10" dirty="0">
                <a:solidFill>
                  <a:srgbClr val="404040"/>
                </a:solidFill>
                <a:latin typeface="Century Gothic"/>
                <a:cs typeface="Century Gothic"/>
              </a:rPr>
              <a:t>(Biologikattherapie)=63</a:t>
            </a:r>
            <a:endParaRPr sz="1300">
              <a:latin typeface="Century Gothic"/>
              <a:cs typeface="Century Gothic"/>
            </a:endParaRPr>
          </a:p>
        </p:txBody>
      </p:sp>
      <p:sp>
        <p:nvSpPr>
          <p:cNvPr id="18" name="object 18"/>
          <p:cNvSpPr txBox="1"/>
          <p:nvPr/>
        </p:nvSpPr>
        <p:spPr>
          <a:xfrm>
            <a:off x="14427150" y="10255715"/>
            <a:ext cx="4286250" cy="196215"/>
          </a:xfrm>
          <a:prstGeom prst="rect">
            <a:avLst/>
          </a:prstGeom>
        </p:spPr>
        <p:txBody>
          <a:bodyPr vert="horz" wrap="square" lIns="0" tIns="12065" rIns="0" bIns="0" rtlCol="0">
            <a:spAutoFit/>
          </a:bodyPr>
          <a:lstStyle/>
          <a:p>
            <a:pPr marL="12700">
              <a:lnSpc>
                <a:spcPct val="100000"/>
              </a:lnSpc>
              <a:spcBef>
                <a:spcPts val="95"/>
              </a:spcBef>
            </a:pPr>
            <a:r>
              <a:rPr sz="1100" dirty="0">
                <a:latin typeface="Century Gothic"/>
                <a:cs typeface="Century Gothic"/>
              </a:rPr>
              <a:t>Signifikante</a:t>
            </a:r>
            <a:r>
              <a:rPr sz="1100" spc="180" dirty="0">
                <a:latin typeface="Century Gothic"/>
                <a:cs typeface="Century Gothic"/>
              </a:rPr>
              <a:t> </a:t>
            </a:r>
            <a:r>
              <a:rPr sz="1100" dirty="0">
                <a:latin typeface="Century Gothic"/>
                <a:cs typeface="Century Gothic"/>
              </a:rPr>
              <a:t>Unterschiede:</a:t>
            </a:r>
            <a:r>
              <a:rPr sz="1100" spc="170" dirty="0">
                <a:latin typeface="Century Gothic"/>
                <a:cs typeface="Century Gothic"/>
              </a:rPr>
              <a:t> </a:t>
            </a:r>
            <a:r>
              <a:rPr sz="1100" dirty="0">
                <a:solidFill>
                  <a:srgbClr val="008000"/>
                </a:solidFill>
                <a:latin typeface="Century Gothic"/>
                <a:cs typeface="Century Gothic"/>
              </a:rPr>
              <a:t>grün=sig.</a:t>
            </a:r>
            <a:r>
              <a:rPr sz="1100" spc="190" dirty="0">
                <a:solidFill>
                  <a:srgbClr val="008000"/>
                </a:solidFill>
                <a:latin typeface="Century Gothic"/>
                <a:cs typeface="Century Gothic"/>
              </a:rPr>
              <a:t> </a:t>
            </a:r>
            <a:r>
              <a:rPr sz="1100" dirty="0">
                <a:solidFill>
                  <a:srgbClr val="008000"/>
                </a:solidFill>
                <a:latin typeface="Century Gothic"/>
                <a:cs typeface="Century Gothic"/>
              </a:rPr>
              <a:t>höher</a:t>
            </a:r>
            <a:r>
              <a:rPr sz="1100" spc="150" dirty="0">
                <a:solidFill>
                  <a:srgbClr val="008000"/>
                </a:solidFill>
                <a:latin typeface="Century Gothic"/>
                <a:cs typeface="Century Gothic"/>
              </a:rPr>
              <a:t> </a:t>
            </a:r>
            <a:r>
              <a:rPr sz="1100" dirty="0">
                <a:latin typeface="Century Gothic"/>
                <a:cs typeface="Century Gothic"/>
              </a:rPr>
              <a:t>/</a:t>
            </a:r>
            <a:r>
              <a:rPr sz="1100" spc="175" dirty="0">
                <a:latin typeface="Century Gothic"/>
                <a:cs typeface="Century Gothic"/>
              </a:rPr>
              <a:t> </a:t>
            </a:r>
            <a:r>
              <a:rPr sz="1100" dirty="0">
                <a:solidFill>
                  <a:srgbClr val="FF0000"/>
                </a:solidFill>
                <a:latin typeface="Century Gothic"/>
                <a:cs typeface="Century Gothic"/>
              </a:rPr>
              <a:t>rot=sig.</a:t>
            </a:r>
            <a:r>
              <a:rPr sz="1100" spc="190" dirty="0">
                <a:solidFill>
                  <a:srgbClr val="FF0000"/>
                </a:solidFill>
                <a:latin typeface="Century Gothic"/>
                <a:cs typeface="Century Gothic"/>
              </a:rPr>
              <a:t> </a:t>
            </a:r>
            <a:r>
              <a:rPr sz="1100" spc="-10" dirty="0">
                <a:solidFill>
                  <a:srgbClr val="FF0000"/>
                </a:solidFill>
                <a:latin typeface="Century Gothic"/>
                <a:cs typeface="Century Gothic"/>
              </a:rPr>
              <a:t>niedriger</a:t>
            </a:r>
            <a:endParaRPr sz="1100">
              <a:latin typeface="Century Gothic"/>
              <a:cs typeface="Century Gothic"/>
            </a:endParaRPr>
          </a:p>
        </p:txBody>
      </p:sp>
      <p:graphicFrame>
        <p:nvGraphicFramePr>
          <p:cNvPr id="14" name="object 14"/>
          <p:cNvGraphicFramePr>
            <a:graphicFrameLocks noGrp="1"/>
          </p:cNvGraphicFramePr>
          <p:nvPr/>
        </p:nvGraphicFramePr>
        <p:xfrm>
          <a:off x="12950028" y="3212903"/>
          <a:ext cx="5764530" cy="5720715"/>
        </p:xfrm>
        <a:graphic>
          <a:graphicData uri="http://schemas.openxmlformats.org/drawingml/2006/table">
            <a:tbl>
              <a:tblPr firstRow="1" bandRow="1">
                <a:tableStyleId>{2D5ABB26-0587-4C30-8999-92F81FD0307C}</a:tableStyleId>
              </a:tblPr>
              <a:tblGrid>
                <a:gridCol w="2882265">
                  <a:extLst>
                    <a:ext uri="{9D8B030D-6E8A-4147-A177-3AD203B41FA5}">
                      <a16:colId xmlns:a16="http://schemas.microsoft.com/office/drawing/2014/main" val="20000"/>
                    </a:ext>
                  </a:extLst>
                </a:gridCol>
                <a:gridCol w="2882265">
                  <a:extLst>
                    <a:ext uri="{9D8B030D-6E8A-4147-A177-3AD203B41FA5}">
                      <a16:colId xmlns:a16="http://schemas.microsoft.com/office/drawing/2014/main" val="20001"/>
                    </a:ext>
                  </a:extLst>
                </a:gridCol>
              </a:tblGrid>
              <a:tr h="406400">
                <a:tc gridSpan="2">
                  <a:txBody>
                    <a:bodyPr/>
                    <a:lstStyle/>
                    <a:p>
                      <a:pPr marL="144780">
                        <a:lnSpc>
                          <a:spcPct val="100000"/>
                        </a:lnSpc>
                        <a:spcBef>
                          <a:spcPts val="434"/>
                        </a:spcBef>
                      </a:pPr>
                      <a:r>
                        <a:rPr sz="1950" b="1" dirty="0">
                          <a:solidFill>
                            <a:srgbClr val="FFFFFF"/>
                          </a:solidFill>
                          <a:latin typeface="Century Gothic"/>
                          <a:cs typeface="Century Gothic"/>
                        </a:rPr>
                        <a:t>TOP2-</a:t>
                      </a:r>
                      <a:r>
                        <a:rPr sz="1950" b="1" spc="55" dirty="0">
                          <a:solidFill>
                            <a:srgbClr val="FFFFFF"/>
                          </a:solidFill>
                          <a:latin typeface="Century Gothic"/>
                          <a:cs typeface="Century Gothic"/>
                        </a:rPr>
                        <a:t> </a:t>
                      </a:r>
                      <a:r>
                        <a:rPr sz="1950" b="1" dirty="0">
                          <a:solidFill>
                            <a:srgbClr val="FFFFFF"/>
                          </a:solidFill>
                          <a:latin typeface="Century Gothic"/>
                          <a:cs typeface="Century Gothic"/>
                        </a:rPr>
                        <a:t>Lungen-</a:t>
                      </a:r>
                      <a:r>
                        <a:rPr sz="1950" b="1" spc="60" dirty="0">
                          <a:solidFill>
                            <a:srgbClr val="FFFFFF"/>
                          </a:solidFill>
                          <a:latin typeface="Century Gothic"/>
                          <a:cs typeface="Century Gothic"/>
                        </a:rPr>
                        <a:t> </a:t>
                      </a:r>
                      <a:r>
                        <a:rPr sz="1950" b="1" dirty="0">
                          <a:solidFill>
                            <a:srgbClr val="FFFFFF"/>
                          </a:solidFill>
                          <a:latin typeface="Century Gothic"/>
                          <a:cs typeface="Century Gothic"/>
                        </a:rPr>
                        <a:t>oder</a:t>
                      </a:r>
                      <a:r>
                        <a:rPr sz="1950" b="1" spc="50" dirty="0">
                          <a:solidFill>
                            <a:srgbClr val="FFFFFF"/>
                          </a:solidFill>
                          <a:latin typeface="Century Gothic"/>
                          <a:cs typeface="Century Gothic"/>
                        </a:rPr>
                        <a:t> </a:t>
                      </a:r>
                      <a:r>
                        <a:rPr sz="1950" b="1" spc="-10" dirty="0">
                          <a:solidFill>
                            <a:srgbClr val="FFFFFF"/>
                          </a:solidFill>
                          <a:latin typeface="Century Gothic"/>
                          <a:cs typeface="Century Gothic"/>
                        </a:rPr>
                        <a:t>Atemwegserkrankungen</a:t>
                      </a:r>
                      <a:endParaRPr sz="1950">
                        <a:latin typeface="Century Gothic"/>
                        <a:cs typeface="Century Gothic"/>
                      </a:endParaRPr>
                    </a:p>
                  </a:txBody>
                  <a:tcPr marL="0" marR="0" marT="55244"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1C5864"/>
                    </a:solidFill>
                  </a:tcPr>
                </a:tc>
                <a:tc hMerge="1">
                  <a:txBody>
                    <a:bodyPr/>
                    <a:lstStyle/>
                    <a:p>
                      <a:endParaRPr/>
                    </a:p>
                  </a:txBody>
                  <a:tcPr marL="0" marR="0" marT="0" marB="0"/>
                </a:tc>
                <a:extLst>
                  <a:ext uri="{0D108BD9-81ED-4DB2-BD59-A6C34878D82A}">
                    <a16:rowId xmlns:a16="http://schemas.microsoft.com/office/drawing/2014/main" val="10000"/>
                  </a:ext>
                </a:extLst>
              </a:tr>
              <a:tr h="1160145">
                <a:tc>
                  <a:txBody>
                    <a:bodyPr/>
                    <a:lstStyle/>
                    <a:p>
                      <a:pPr>
                        <a:lnSpc>
                          <a:spcPct val="100000"/>
                        </a:lnSpc>
                        <a:spcBef>
                          <a:spcPts val="1650"/>
                        </a:spcBef>
                      </a:pPr>
                      <a:endParaRPr sz="1650">
                        <a:latin typeface="Times New Roman"/>
                        <a:cs typeface="Times New Roman"/>
                      </a:endParaRPr>
                    </a:p>
                    <a:p>
                      <a:pPr marL="12700" algn="ctr">
                        <a:lnSpc>
                          <a:spcPct val="100000"/>
                        </a:lnSpc>
                      </a:pPr>
                      <a:r>
                        <a:rPr sz="1650" b="1" spc="-10" dirty="0">
                          <a:latin typeface="Century Gothic"/>
                          <a:cs typeface="Century Gothic"/>
                        </a:rPr>
                        <a:t>Asthma</a:t>
                      </a:r>
                      <a:endParaRPr sz="1650">
                        <a:latin typeface="Century Gothic"/>
                        <a:cs typeface="Century Gothic"/>
                      </a:endParaRPr>
                    </a:p>
                  </a:txBody>
                  <a:tcPr marL="0" marR="0" marT="20955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CCD1D2"/>
                    </a:solidFill>
                  </a:tcPr>
                </a:tc>
                <a:tc>
                  <a:txBody>
                    <a:bodyPr/>
                    <a:lstStyle/>
                    <a:p>
                      <a:pPr>
                        <a:lnSpc>
                          <a:spcPct val="100000"/>
                        </a:lnSpc>
                        <a:spcBef>
                          <a:spcPts val="1650"/>
                        </a:spcBef>
                      </a:pPr>
                      <a:endParaRPr sz="1650">
                        <a:latin typeface="Times New Roman"/>
                        <a:cs typeface="Times New Roman"/>
                      </a:endParaRPr>
                    </a:p>
                    <a:p>
                      <a:pPr marL="16510" algn="ctr">
                        <a:lnSpc>
                          <a:spcPct val="100000"/>
                        </a:lnSpc>
                      </a:pPr>
                      <a:r>
                        <a:rPr sz="1650" b="1" spc="-20" dirty="0">
                          <a:latin typeface="Century Gothic"/>
                          <a:cs typeface="Century Gothic"/>
                        </a:rPr>
                        <a:t>COPD</a:t>
                      </a:r>
                      <a:endParaRPr sz="1650">
                        <a:latin typeface="Century Gothic"/>
                        <a:cs typeface="Century Gothic"/>
                      </a:endParaRPr>
                    </a:p>
                  </a:txBody>
                  <a:tcPr marL="0" marR="0" marT="20955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CCD1D2"/>
                    </a:solidFill>
                  </a:tcPr>
                </a:tc>
                <a:extLst>
                  <a:ext uri="{0D108BD9-81ED-4DB2-BD59-A6C34878D82A}">
                    <a16:rowId xmlns:a16="http://schemas.microsoft.com/office/drawing/2014/main" val="10001"/>
                  </a:ext>
                </a:extLst>
              </a:tr>
              <a:tr h="2077085">
                <a:tc>
                  <a:txBody>
                    <a:bodyPr/>
                    <a:lstStyle/>
                    <a:p>
                      <a:pPr>
                        <a:lnSpc>
                          <a:spcPct val="100000"/>
                        </a:lnSpc>
                      </a:pPr>
                      <a:endParaRPr sz="1650">
                        <a:latin typeface="Times New Roman"/>
                        <a:cs typeface="Times New Roman"/>
                      </a:endParaRPr>
                    </a:p>
                    <a:p>
                      <a:pPr>
                        <a:lnSpc>
                          <a:spcPct val="100000"/>
                        </a:lnSpc>
                      </a:pPr>
                      <a:endParaRPr sz="1650">
                        <a:latin typeface="Times New Roman"/>
                        <a:cs typeface="Times New Roman"/>
                      </a:endParaRPr>
                    </a:p>
                    <a:p>
                      <a:pPr>
                        <a:lnSpc>
                          <a:spcPct val="100000"/>
                        </a:lnSpc>
                        <a:spcBef>
                          <a:spcPts val="1505"/>
                        </a:spcBef>
                      </a:pPr>
                      <a:endParaRPr sz="1650">
                        <a:latin typeface="Times New Roman"/>
                        <a:cs typeface="Times New Roman"/>
                      </a:endParaRPr>
                    </a:p>
                    <a:p>
                      <a:pPr marL="13970" algn="ctr">
                        <a:lnSpc>
                          <a:spcPct val="100000"/>
                        </a:lnSpc>
                      </a:pPr>
                      <a:r>
                        <a:rPr sz="1650" spc="-20" dirty="0">
                          <a:solidFill>
                            <a:srgbClr val="008000"/>
                          </a:solidFill>
                          <a:latin typeface="Century Gothic"/>
                          <a:cs typeface="Century Gothic"/>
                        </a:rPr>
                        <a:t>87,9</a:t>
                      </a:r>
                      <a:endParaRPr sz="1650">
                        <a:latin typeface="Century Gothic"/>
                        <a:cs typeface="Century Gothic"/>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7EAEA"/>
                    </a:solidFill>
                  </a:tcPr>
                </a:tc>
                <a:tc>
                  <a:txBody>
                    <a:bodyPr/>
                    <a:lstStyle/>
                    <a:p>
                      <a:pPr>
                        <a:lnSpc>
                          <a:spcPct val="100000"/>
                        </a:lnSpc>
                      </a:pPr>
                      <a:endParaRPr sz="1650">
                        <a:latin typeface="Times New Roman"/>
                        <a:cs typeface="Times New Roman"/>
                      </a:endParaRPr>
                    </a:p>
                    <a:p>
                      <a:pPr>
                        <a:lnSpc>
                          <a:spcPct val="100000"/>
                        </a:lnSpc>
                      </a:pPr>
                      <a:endParaRPr sz="1650">
                        <a:latin typeface="Times New Roman"/>
                        <a:cs typeface="Times New Roman"/>
                      </a:endParaRPr>
                    </a:p>
                    <a:p>
                      <a:pPr>
                        <a:lnSpc>
                          <a:spcPct val="100000"/>
                        </a:lnSpc>
                        <a:spcBef>
                          <a:spcPts val="1505"/>
                        </a:spcBef>
                      </a:pPr>
                      <a:endParaRPr sz="1650">
                        <a:latin typeface="Times New Roman"/>
                        <a:cs typeface="Times New Roman"/>
                      </a:endParaRPr>
                    </a:p>
                    <a:p>
                      <a:pPr marL="16510" algn="ctr">
                        <a:lnSpc>
                          <a:spcPct val="100000"/>
                        </a:lnSpc>
                      </a:pPr>
                      <a:r>
                        <a:rPr sz="1650" spc="-20" dirty="0">
                          <a:solidFill>
                            <a:srgbClr val="FF0000"/>
                          </a:solidFill>
                          <a:latin typeface="Century Gothic"/>
                          <a:cs typeface="Century Gothic"/>
                        </a:rPr>
                        <a:t>76,1</a:t>
                      </a:r>
                      <a:endParaRPr sz="1650">
                        <a:latin typeface="Century Gothic"/>
                        <a:cs typeface="Century Gothic"/>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7EAEA"/>
                    </a:solidFill>
                  </a:tcPr>
                </a:tc>
                <a:extLst>
                  <a:ext uri="{0D108BD9-81ED-4DB2-BD59-A6C34878D82A}">
                    <a16:rowId xmlns:a16="http://schemas.microsoft.com/office/drawing/2014/main" val="10002"/>
                  </a:ext>
                </a:extLst>
              </a:tr>
              <a:tr h="2077085">
                <a:tc>
                  <a:txBody>
                    <a:bodyPr/>
                    <a:lstStyle/>
                    <a:p>
                      <a:pPr>
                        <a:lnSpc>
                          <a:spcPct val="100000"/>
                        </a:lnSpc>
                      </a:pPr>
                      <a:endParaRPr sz="1650">
                        <a:latin typeface="Times New Roman"/>
                        <a:cs typeface="Times New Roman"/>
                      </a:endParaRPr>
                    </a:p>
                    <a:p>
                      <a:pPr>
                        <a:lnSpc>
                          <a:spcPct val="100000"/>
                        </a:lnSpc>
                      </a:pPr>
                      <a:endParaRPr sz="1650">
                        <a:latin typeface="Times New Roman"/>
                        <a:cs typeface="Times New Roman"/>
                      </a:endParaRPr>
                    </a:p>
                    <a:p>
                      <a:pPr>
                        <a:lnSpc>
                          <a:spcPct val="100000"/>
                        </a:lnSpc>
                        <a:spcBef>
                          <a:spcPts val="1510"/>
                        </a:spcBef>
                      </a:pPr>
                      <a:endParaRPr sz="1650">
                        <a:latin typeface="Times New Roman"/>
                        <a:cs typeface="Times New Roman"/>
                      </a:endParaRPr>
                    </a:p>
                    <a:p>
                      <a:pPr marL="13970" algn="ctr">
                        <a:lnSpc>
                          <a:spcPct val="100000"/>
                        </a:lnSpc>
                        <a:spcBef>
                          <a:spcPts val="5"/>
                        </a:spcBef>
                      </a:pPr>
                      <a:r>
                        <a:rPr sz="1650" spc="-20" dirty="0">
                          <a:latin typeface="Century Gothic"/>
                          <a:cs typeface="Century Gothic"/>
                        </a:rPr>
                        <a:t>87,8</a:t>
                      </a:r>
                      <a:endParaRPr sz="1650">
                        <a:latin typeface="Century Gothic"/>
                        <a:cs typeface="Century Gothic"/>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CD1D2"/>
                    </a:solidFill>
                  </a:tcPr>
                </a:tc>
                <a:tc>
                  <a:txBody>
                    <a:bodyPr/>
                    <a:lstStyle/>
                    <a:p>
                      <a:pPr>
                        <a:lnSpc>
                          <a:spcPct val="100000"/>
                        </a:lnSpc>
                      </a:pPr>
                      <a:endParaRPr sz="1650">
                        <a:latin typeface="Times New Roman"/>
                        <a:cs typeface="Times New Roman"/>
                      </a:endParaRPr>
                    </a:p>
                    <a:p>
                      <a:pPr>
                        <a:lnSpc>
                          <a:spcPct val="100000"/>
                        </a:lnSpc>
                      </a:pPr>
                      <a:endParaRPr sz="1650">
                        <a:latin typeface="Times New Roman"/>
                        <a:cs typeface="Times New Roman"/>
                      </a:endParaRPr>
                    </a:p>
                    <a:p>
                      <a:pPr>
                        <a:lnSpc>
                          <a:spcPct val="100000"/>
                        </a:lnSpc>
                        <a:spcBef>
                          <a:spcPts val="1510"/>
                        </a:spcBef>
                      </a:pPr>
                      <a:endParaRPr sz="1650">
                        <a:latin typeface="Times New Roman"/>
                        <a:cs typeface="Times New Roman"/>
                      </a:endParaRPr>
                    </a:p>
                    <a:p>
                      <a:pPr marL="13335" algn="ctr">
                        <a:lnSpc>
                          <a:spcPct val="100000"/>
                        </a:lnSpc>
                        <a:spcBef>
                          <a:spcPts val="5"/>
                        </a:spcBef>
                      </a:pPr>
                      <a:r>
                        <a:rPr sz="1650" spc="-10" dirty="0">
                          <a:solidFill>
                            <a:srgbClr val="008000"/>
                          </a:solidFill>
                          <a:latin typeface="Century Gothic"/>
                          <a:cs typeface="Century Gothic"/>
                        </a:rPr>
                        <a:t>100,0</a:t>
                      </a:r>
                      <a:endParaRPr sz="1650">
                        <a:latin typeface="Century Gothic"/>
                        <a:cs typeface="Century Gothic"/>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CD1D2"/>
                    </a:solidFill>
                  </a:tcPr>
                </a:tc>
                <a:extLst>
                  <a:ext uri="{0D108BD9-81ED-4DB2-BD59-A6C34878D82A}">
                    <a16:rowId xmlns:a16="http://schemas.microsoft.com/office/drawing/2014/main" val="10003"/>
                  </a:ext>
                </a:extLst>
              </a:tr>
            </a:tbl>
          </a:graphicData>
        </a:graphic>
      </p:graphicFrame>
      <p:sp>
        <p:nvSpPr>
          <p:cNvPr id="15" name="object 15"/>
          <p:cNvSpPr txBox="1"/>
          <p:nvPr/>
        </p:nvSpPr>
        <p:spPr>
          <a:xfrm>
            <a:off x="1445816" y="2119062"/>
            <a:ext cx="9728200" cy="324485"/>
          </a:xfrm>
          <a:prstGeom prst="rect">
            <a:avLst/>
          </a:prstGeom>
        </p:spPr>
        <p:txBody>
          <a:bodyPr vert="horz" wrap="square" lIns="0" tIns="13970" rIns="0" bIns="0" rtlCol="0">
            <a:spAutoFit/>
          </a:bodyPr>
          <a:lstStyle/>
          <a:p>
            <a:pPr marL="12700">
              <a:lnSpc>
                <a:spcPct val="100000"/>
              </a:lnSpc>
              <a:spcBef>
                <a:spcPts val="110"/>
              </a:spcBef>
            </a:pPr>
            <a:r>
              <a:rPr sz="1950" dirty="0">
                <a:latin typeface="Century Gothic"/>
                <a:cs typeface="Century Gothic"/>
              </a:rPr>
              <a:t>Wie</a:t>
            </a:r>
            <a:r>
              <a:rPr sz="1950" spc="10" dirty="0">
                <a:latin typeface="Century Gothic"/>
                <a:cs typeface="Century Gothic"/>
              </a:rPr>
              <a:t> </a:t>
            </a:r>
            <a:r>
              <a:rPr sz="1950" dirty="0">
                <a:latin typeface="Century Gothic"/>
                <a:cs typeface="Century Gothic"/>
              </a:rPr>
              <a:t>stark</a:t>
            </a:r>
            <a:r>
              <a:rPr sz="1950" spc="5" dirty="0">
                <a:latin typeface="Century Gothic"/>
                <a:cs typeface="Century Gothic"/>
              </a:rPr>
              <a:t> </a:t>
            </a:r>
            <a:r>
              <a:rPr sz="1950" dirty="0">
                <a:latin typeface="Century Gothic"/>
                <a:cs typeface="Century Gothic"/>
              </a:rPr>
              <a:t>hat</a:t>
            </a:r>
            <a:r>
              <a:rPr sz="1950" spc="30" dirty="0">
                <a:latin typeface="Century Gothic"/>
                <a:cs typeface="Century Gothic"/>
              </a:rPr>
              <a:t> </a:t>
            </a:r>
            <a:r>
              <a:rPr sz="1950" dirty="0">
                <a:latin typeface="Century Gothic"/>
                <a:cs typeface="Century Gothic"/>
              </a:rPr>
              <a:t>die</a:t>
            </a:r>
            <a:r>
              <a:rPr sz="1950" spc="10" dirty="0">
                <a:latin typeface="Century Gothic"/>
                <a:cs typeface="Century Gothic"/>
              </a:rPr>
              <a:t> </a:t>
            </a:r>
            <a:r>
              <a:rPr sz="1950" dirty="0">
                <a:latin typeface="Century Gothic"/>
                <a:cs typeface="Century Gothic"/>
              </a:rPr>
              <a:t>jeweilige</a:t>
            </a:r>
            <a:r>
              <a:rPr sz="1950" spc="10" dirty="0">
                <a:latin typeface="Century Gothic"/>
                <a:cs typeface="Century Gothic"/>
              </a:rPr>
              <a:t> </a:t>
            </a:r>
            <a:r>
              <a:rPr sz="1950" dirty="0">
                <a:latin typeface="Century Gothic"/>
                <a:cs typeface="Century Gothic"/>
              </a:rPr>
              <a:t>Therapie</a:t>
            </a:r>
            <a:r>
              <a:rPr sz="1950" spc="75" dirty="0">
                <a:latin typeface="Century Gothic"/>
                <a:cs typeface="Century Gothic"/>
              </a:rPr>
              <a:t> </a:t>
            </a:r>
            <a:r>
              <a:rPr sz="1950" dirty="0">
                <a:latin typeface="Century Gothic"/>
                <a:cs typeface="Century Gothic"/>
              </a:rPr>
              <a:t>Ihren</a:t>
            </a:r>
            <a:r>
              <a:rPr sz="1950" spc="95" dirty="0">
                <a:latin typeface="Century Gothic"/>
                <a:cs typeface="Century Gothic"/>
              </a:rPr>
              <a:t> </a:t>
            </a:r>
            <a:r>
              <a:rPr sz="1950" dirty="0">
                <a:latin typeface="Century Gothic"/>
                <a:cs typeface="Century Gothic"/>
              </a:rPr>
              <a:t>Bedarf</a:t>
            </a:r>
            <a:r>
              <a:rPr sz="1950" spc="80" dirty="0">
                <a:latin typeface="Century Gothic"/>
                <a:cs typeface="Century Gothic"/>
              </a:rPr>
              <a:t> </a:t>
            </a:r>
            <a:r>
              <a:rPr sz="1950" dirty="0">
                <a:latin typeface="Century Gothic"/>
                <a:cs typeface="Century Gothic"/>
              </a:rPr>
              <a:t>an</a:t>
            </a:r>
            <a:r>
              <a:rPr sz="1950" spc="30" dirty="0">
                <a:latin typeface="Century Gothic"/>
                <a:cs typeface="Century Gothic"/>
              </a:rPr>
              <a:t> </a:t>
            </a:r>
            <a:r>
              <a:rPr sz="1950" dirty="0">
                <a:latin typeface="Century Gothic"/>
                <a:cs typeface="Century Gothic"/>
              </a:rPr>
              <a:t>Notfallmedikation</a:t>
            </a:r>
            <a:r>
              <a:rPr sz="1950" spc="90" dirty="0">
                <a:latin typeface="Century Gothic"/>
                <a:cs typeface="Century Gothic"/>
              </a:rPr>
              <a:t> </a:t>
            </a:r>
            <a:r>
              <a:rPr sz="1950" spc="-10" dirty="0">
                <a:latin typeface="Century Gothic"/>
                <a:cs typeface="Century Gothic"/>
              </a:rPr>
              <a:t>reduziert?</a:t>
            </a:r>
            <a:endParaRPr sz="1950">
              <a:latin typeface="Century Gothic"/>
              <a:cs typeface="Century Gothic"/>
            </a:endParaRPr>
          </a:p>
        </p:txBody>
      </p:sp>
      <p:sp>
        <p:nvSpPr>
          <p:cNvPr id="16" name="object 16"/>
          <p:cNvSpPr txBox="1"/>
          <p:nvPr/>
        </p:nvSpPr>
        <p:spPr>
          <a:xfrm>
            <a:off x="1445816" y="2793513"/>
            <a:ext cx="10652760" cy="224790"/>
          </a:xfrm>
          <a:prstGeom prst="rect">
            <a:avLst/>
          </a:prstGeom>
        </p:spPr>
        <p:txBody>
          <a:bodyPr vert="horz" wrap="square" lIns="0" tIns="13335" rIns="0" bIns="0" rtlCol="0">
            <a:spAutoFit/>
          </a:bodyPr>
          <a:lstStyle/>
          <a:p>
            <a:pPr marL="12700">
              <a:lnSpc>
                <a:spcPct val="100000"/>
              </a:lnSpc>
              <a:spcBef>
                <a:spcPts val="105"/>
              </a:spcBef>
            </a:pPr>
            <a:r>
              <a:rPr sz="1300" dirty="0">
                <a:latin typeface="Century Gothic"/>
                <a:cs typeface="Century Gothic"/>
              </a:rPr>
              <a:t>Frage</a:t>
            </a:r>
            <a:r>
              <a:rPr sz="1300" spc="-25" dirty="0">
                <a:latin typeface="Century Gothic"/>
                <a:cs typeface="Century Gothic"/>
              </a:rPr>
              <a:t> </a:t>
            </a:r>
            <a:r>
              <a:rPr sz="1300" dirty="0">
                <a:latin typeface="Century Gothic"/>
                <a:cs typeface="Century Gothic"/>
              </a:rPr>
              <a:t>wurde</a:t>
            </a:r>
            <a:r>
              <a:rPr sz="1300" spc="50" dirty="0">
                <a:latin typeface="Century Gothic"/>
                <a:cs typeface="Century Gothic"/>
              </a:rPr>
              <a:t> </a:t>
            </a:r>
            <a:r>
              <a:rPr sz="1300" dirty="0">
                <a:latin typeface="Century Gothic"/>
                <a:cs typeface="Century Gothic"/>
              </a:rPr>
              <a:t>nur</a:t>
            </a:r>
            <a:r>
              <a:rPr sz="1300" spc="-30" dirty="0">
                <a:latin typeface="Century Gothic"/>
                <a:cs typeface="Century Gothic"/>
              </a:rPr>
              <a:t> </a:t>
            </a:r>
            <a:r>
              <a:rPr sz="1300" dirty="0">
                <a:latin typeface="Century Gothic"/>
                <a:cs typeface="Century Gothic"/>
              </a:rPr>
              <a:t>Personen</a:t>
            </a:r>
            <a:r>
              <a:rPr sz="1300" spc="45" dirty="0">
                <a:latin typeface="Century Gothic"/>
                <a:cs typeface="Century Gothic"/>
              </a:rPr>
              <a:t> </a:t>
            </a:r>
            <a:r>
              <a:rPr sz="1300" dirty="0">
                <a:latin typeface="Century Gothic"/>
                <a:cs typeface="Century Gothic"/>
              </a:rPr>
              <a:t>gestellt,</a:t>
            </a:r>
            <a:r>
              <a:rPr sz="1300" spc="5" dirty="0">
                <a:latin typeface="Century Gothic"/>
                <a:cs typeface="Century Gothic"/>
              </a:rPr>
              <a:t> </a:t>
            </a:r>
            <a:r>
              <a:rPr sz="1300" dirty="0">
                <a:latin typeface="Century Gothic"/>
                <a:cs typeface="Century Gothic"/>
              </a:rPr>
              <a:t>die</a:t>
            </a:r>
            <a:r>
              <a:rPr sz="1300" spc="50" dirty="0">
                <a:latin typeface="Century Gothic"/>
                <a:cs typeface="Century Gothic"/>
              </a:rPr>
              <a:t> </a:t>
            </a:r>
            <a:r>
              <a:rPr sz="1300" dirty="0">
                <a:latin typeface="Century Gothic"/>
                <a:cs typeface="Century Gothic"/>
              </a:rPr>
              <a:t>aktuell</a:t>
            </a:r>
            <a:r>
              <a:rPr sz="1300" spc="-15" dirty="0">
                <a:latin typeface="Century Gothic"/>
                <a:cs typeface="Century Gothic"/>
              </a:rPr>
              <a:t> </a:t>
            </a:r>
            <a:r>
              <a:rPr sz="1300" dirty="0">
                <a:latin typeface="Century Gothic"/>
                <a:cs typeface="Century Gothic"/>
              </a:rPr>
              <a:t>eine</a:t>
            </a:r>
            <a:r>
              <a:rPr sz="1300" spc="-10" dirty="0">
                <a:latin typeface="Century Gothic"/>
                <a:cs typeface="Century Gothic"/>
              </a:rPr>
              <a:t> </a:t>
            </a:r>
            <a:r>
              <a:rPr sz="1300" dirty="0">
                <a:latin typeface="Century Gothic"/>
                <a:cs typeface="Century Gothic"/>
              </a:rPr>
              <a:t>Inhalative</a:t>
            </a:r>
            <a:r>
              <a:rPr sz="1300" spc="50" dirty="0">
                <a:latin typeface="Century Gothic"/>
                <a:cs typeface="Century Gothic"/>
              </a:rPr>
              <a:t> </a:t>
            </a:r>
            <a:r>
              <a:rPr sz="1300" dirty="0">
                <a:latin typeface="Century Gothic"/>
                <a:cs typeface="Century Gothic"/>
              </a:rPr>
              <a:t>Therapie,</a:t>
            </a:r>
            <a:r>
              <a:rPr sz="1300" spc="5" dirty="0">
                <a:latin typeface="Century Gothic"/>
                <a:cs typeface="Century Gothic"/>
              </a:rPr>
              <a:t> </a:t>
            </a:r>
            <a:r>
              <a:rPr sz="1300" dirty="0">
                <a:latin typeface="Century Gothic"/>
                <a:cs typeface="Century Gothic"/>
              </a:rPr>
              <a:t>eine</a:t>
            </a:r>
            <a:r>
              <a:rPr sz="1300" spc="75" dirty="0">
                <a:latin typeface="Century Gothic"/>
                <a:cs typeface="Century Gothic"/>
              </a:rPr>
              <a:t> </a:t>
            </a:r>
            <a:r>
              <a:rPr sz="1300" dirty="0">
                <a:latin typeface="Century Gothic"/>
                <a:cs typeface="Century Gothic"/>
              </a:rPr>
              <a:t>Biologikatherapie</a:t>
            </a:r>
            <a:r>
              <a:rPr sz="1300" spc="10" dirty="0">
                <a:latin typeface="Century Gothic"/>
                <a:cs typeface="Century Gothic"/>
              </a:rPr>
              <a:t> </a:t>
            </a:r>
            <a:r>
              <a:rPr sz="1300" dirty="0">
                <a:latin typeface="Century Gothic"/>
                <a:cs typeface="Century Gothic"/>
              </a:rPr>
              <a:t>oder</a:t>
            </a:r>
            <a:r>
              <a:rPr sz="1300" spc="30" dirty="0">
                <a:latin typeface="Century Gothic"/>
                <a:cs typeface="Century Gothic"/>
              </a:rPr>
              <a:t> </a:t>
            </a:r>
            <a:r>
              <a:rPr sz="1300" dirty="0">
                <a:latin typeface="Century Gothic"/>
                <a:cs typeface="Century Gothic"/>
              </a:rPr>
              <a:t>beide</a:t>
            </a:r>
            <a:r>
              <a:rPr sz="1300" spc="50" dirty="0">
                <a:latin typeface="Century Gothic"/>
                <a:cs typeface="Century Gothic"/>
              </a:rPr>
              <a:t> </a:t>
            </a:r>
            <a:r>
              <a:rPr sz="1300" dirty="0">
                <a:latin typeface="Century Gothic"/>
                <a:cs typeface="Century Gothic"/>
              </a:rPr>
              <a:t>Therapieformen</a:t>
            </a:r>
            <a:r>
              <a:rPr sz="1300" spc="50" dirty="0">
                <a:latin typeface="Century Gothic"/>
                <a:cs typeface="Century Gothic"/>
              </a:rPr>
              <a:t> </a:t>
            </a:r>
            <a:r>
              <a:rPr sz="1300" spc="-10" dirty="0">
                <a:latin typeface="Century Gothic"/>
                <a:cs typeface="Century Gothic"/>
              </a:rPr>
              <a:t>erhalten.</a:t>
            </a:r>
            <a:endParaRPr sz="1300">
              <a:latin typeface="Century Gothic"/>
              <a:cs typeface="Century Gothic"/>
            </a:endParaRPr>
          </a:p>
        </p:txBody>
      </p:sp>
      <p:sp>
        <p:nvSpPr>
          <p:cNvPr id="21" name="Textfeld 20">
            <a:extLst>
              <a:ext uri="{FF2B5EF4-FFF2-40B4-BE49-F238E27FC236}">
                <a16:creationId xmlns:a16="http://schemas.microsoft.com/office/drawing/2014/main" id="{C6D5707C-A227-587F-94CC-F73968EDEA1F}"/>
              </a:ext>
            </a:extLst>
          </p:cNvPr>
          <p:cNvSpPr txBox="1"/>
          <p:nvPr/>
        </p:nvSpPr>
        <p:spPr>
          <a:xfrm>
            <a:off x="4638865" y="10321405"/>
            <a:ext cx="6193217" cy="646331"/>
          </a:xfrm>
          <a:prstGeom prst="rect">
            <a:avLst/>
          </a:prstGeom>
          <a:noFill/>
        </p:spPr>
        <p:txBody>
          <a:bodyPr wrap="square" rtlCol="0">
            <a:spAutoFit/>
          </a:bodyPr>
          <a:lstStyle/>
          <a:p>
            <a:r>
              <a:rPr lang="de-DE" dirty="0">
                <a:solidFill>
                  <a:srgbClr val="FF0000"/>
                </a:solidFill>
              </a:rPr>
              <a:t>Achtung</a:t>
            </a:r>
            <a:r>
              <a:rPr lang="de-DE" dirty="0"/>
              <a:t>: Biologikatherapie ist zum Zeitpunkt der Befragung für COPD nur eingeschränkt </a:t>
            </a:r>
            <a:r>
              <a:rPr lang="de-DE" dirty="0" err="1"/>
              <a:t>verschreibbar</a:t>
            </a:r>
            <a:r>
              <a:rPr lang="de-DE" dirty="0"/>
              <a:t>.</a:t>
            </a:r>
            <a:endParaRPr lang="de-AT"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descr="$PPTXTitle"/>
          <p:cNvSpPr txBox="1">
            <a:spLocks noGrp="1"/>
          </p:cNvSpPr>
          <p:nvPr>
            <p:ph type="title"/>
          </p:nvPr>
        </p:nvSpPr>
        <p:spPr>
          <a:prstGeom prst="rect">
            <a:avLst/>
          </a:prstGeom>
        </p:spPr>
        <p:txBody>
          <a:bodyPr vert="horz" wrap="square" lIns="0" tIns="54610" rIns="0" bIns="0" rtlCol="0">
            <a:spAutoFit/>
          </a:bodyPr>
          <a:lstStyle/>
          <a:p>
            <a:pPr marL="18415" marR="5080">
              <a:lnSpc>
                <a:spcPts val="2850"/>
              </a:lnSpc>
              <a:spcBef>
                <a:spcPts val="430"/>
              </a:spcBef>
            </a:pPr>
            <a:r>
              <a:rPr dirty="0"/>
              <a:t>Knapp</a:t>
            </a:r>
            <a:r>
              <a:rPr spc="215" dirty="0"/>
              <a:t> </a:t>
            </a:r>
            <a:r>
              <a:rPr dirty="0"/>
              <a:t>zwei</a:t>
            </a:r>
            <a:r>
              <a:rPr spc="175" dirty="0"/>
              <a:t> </a:t>
            </a:r>
            <a:r>
              <a:rPr dirty="0"/>
              <a:t>Drittel</a:t>
            </a:r>
            <a:r>
              <a:rPr spc="204" dirty="0"/>
              <a:t> </a:t>
            </a:r>
            <a:r>
              <a:rPr dirty="0"/>
              <a:t>der</a:t>
            </a:r>
            <a:r>
              <a:rPr spc="190" dirty="0"/>
              <a:t> </a:t>
            </a:r>
            <a:r>
              <a:rPr dirty="0"/>
              <a:t>Therapie-Nutzer:innen</a:t>
            </a:r>
            <a:r>
              <a:rPr spc="190" dirty="0"/>
              <a:t> </a:t>
            </a:r>
            <a:r>
              <a:rPr dirty="0"/>
              <a:t>eben</a:t>
            </a:r>
            <a:r>
              <a:rPr spc="235" dirty="0"/>
              <a:t> </a:t>
            </a:r>
            <a:r>
              <a:rPr dirty="0"/>
              <a:t>an,</a:t>
            </a:r>
            <a:r>
              <a:rPr spc="210" dirty="0"/>
              <a:t> </a:t>
            </a:r>
            <a:r>
              <a:rPr dirty="0"/>
              <a:t>dass</a:t>
            </a:r>
            <a:r>
              <a:rPr spc="229" dirty="0"/>
              <a:t> </a:t>
            </a:r>
            <a:r>
              <a:rPr dirty="0"/>
              <a:t>sie</a:t>
            </a:r>
            <a:r>
              <a:rPr spc="229" dirty="0"/>
              <a:t> </a:t>
            </a:r>
            <a:r>
              <a:rPr dirty="0"/>
              <a:t>die</a:t>
            </a:r>
            <a:r>
              <a:rPr spc="204" dirty="0"/>
              <a:t> </a:t>
            </a:r>
            <a:r>
              <a:rPr dirty="0"/>
              <a:t>Inhalative</a:t>
            </a:r>
            <a:r>
              <a:rPr spc="229" dirty="0"/>
              <a:t> </a:t>
            </a:r>
            <a:r>
              <a:rPr dirty="0"/>
              <a:t>Therapie</a:t>
            </a:r>
            <a:r>
              <a:rPr spc="250" dirty="0"/>
              <a:t> </a:t>
            </a:r>
            <a:r>
              <a:rPr dirty="0"/>
              <a:t>angenehmer</a:t>
            </a:r>
            <a:r>
              <a:rPr spc="229" dirty="0"/>
              <a:t> </a:t>
            </a:r>
            <a:r>
              <a:rPr spc="-20" dirty="0"/>
              <a:t>oder </a:t>
            </a:r>
            <a:r>
              <a:rPr dirty="0"/>
              <a:t>passender</a:t>
            </a:r>
            <a:r>
              <a:rPr spc="114" dirty="0"/>
              <a:t> </a:t>
            </a:r>
            <a:r>
              <a:rPr dirty="0"/>
              <a:t>für</a:t>
            </a:r>
            <a:r>
              <a:rPr spc="120" dirty="0"/>
              <a:t> </a:t>
            </a:r>
            <a:r>
              <a:rPr dirty="0"/>
              <a:t>die</a:t>
            </a:r>
            <a:r>
              <a:rPr spc="110" dirty="0"/>
              <a:t> </a:t>
            </a:r>
            <a:r>
              <a:rPr dirty="0"/>
              <a:t>Behandlung</a:t>
            </a:r>
            <a:r>
              <a:rPr spc="90" dirty="0"/>
              <a:t> </a:t>
            </a:r>
            <a:r>
              <a:rPr dirty="0"/>
              <a:t>von</a:t>
            </a:r>
            <a:r>
              <a:rPr spc="135" dirty="0"/>
              <a:t> </a:t>
            </a:r>
            <a:r>
              <a:rPr dirty="0"/>
              <a:t>Atemwegserkrankungen</a:t>
            </a:r>
            <a:r>
              <a:rPr spc="140" dirty="0"/>
              <a:t> </a:t>
            </a:r>
            <a:r>
              <a:rPr spc="-10" dirty="0"/>
              <a:t>empfinden.</a:t>
            </a:r>
          </a:p>
        </p:txBody>
      </p:sp>
      <p:sp>
        <p:nvSpPr>
          <p:cNvPr id="3" name="object 3"/>
          <p:cNvSpPr txBox="1"/>
          <p:nvPr/>
        </p:nvSpPr>
        <p:spPr>
          <a:xfrm>
            <a:off x="1445816" y="2119062"/>
            <a:ext cx="15460980" cy="707390"/>
          </a:xfrm>
          <a:prstGeom prst="rect">
            <a:avLst/>
          </a:prstGeom>
        </p:spPr>
        <p:txBody>
          <a:bodyPr vert="horz" wrap="square" lIns="0" tIns="13970" rIns="0" bIns="0" rtlCol="0">
            <a:spAutoFit/>
          </a:bodyPr>
          <a:lstStyle/>
          <a:p>
            <a:pPr marL="12700">
              <a:lnSpc>
                <a:spcPct val="100000"/>
              </a:lnSpc>
              <a:spcBef>
                <a:spcPts val="110"/>
              </a:spcBef>
            </a:pPr>
            <a:r>
              <a:rPr sz="1950" dirty="0">
                <a:latin typeface="Century Gothic"/>
                <a:cs typeface="Century Gothic"/>
              </a:rPr>
              <a:t>Welche</a:t>
            </a:r>
            <a:r>
              <a:rPr sz="1950" spc="60" dirty="0">
                <a:latin typeface="Century Gothic"/>
                <a:cs typeface="Century Gothic"/>
              </a:rPr>
              <a:t> </a:t>
            </a:r>
            <a:r>
              <a:rPr sz="1950" dirty="0">
                <a:latin typeface="Century Gothic"/>
                <a:cs typeface="Century Gothic"/>
              </a:rPr>
              <a:t>Therapieform</a:t>
            </a:r>
            <a:r>
              <a:rPr sz="1950" spc="90" dirty="0">
                <a:latin typeface="Century Gothic"/>
                <a:cs typeface="Century Gothic"/>
              </a:rPr>
              <a:t> </a:t>
            </a:r>
            <a:r>
              <a:rPr sz="1950" dirty="0">
                <a:latin typeface="Century Gothic"/>
                <a:cs typeface="Century Gothic"/>
              </a:rPr>
              <a:t>empfinden</a:t>
            </a:r>
            <a:r>
              <a:rPr sz="1950" spc="20" dirty="0">
                <a:latin typeface="Century Gothic"/>
                <a:cs typeface="Century Gothic"/>
              </a:rPr>
              <a:t> </a:t>
            </a:r>
            <a:r>
              <a:rPr sz="1950" dirty="0">
                <a:latin typeface="Century Gothic"/>
                <a:cs typeface="Century Gothic"/>
              </a:rPr>
              <a:t>Sie</a:t>
            </a:r>
            <a:r>
              <a:rPr sz="1950" spc="60" dirty="0">
                <a:latin typeface="Century Gothic"/>
                <a:cs typeface="Century Gothic"/>
              </a:rPr>
              <a:t> </a:t>
            </a:r>
            <a:r>
              <a:rPr sz="1950" dirty="0">
                <a:latin typeface="Century Gothic"/>
                <a:cs typeface="Century Gothic"/>
              </a:rPr>
              <a:t>grundsätzlich</a:t>
            </a:r>
            <a:r>
              <a:rPr sz="1950" spc="80" dirty="0">
                <a:latin typeface="Century Gothic"/>
                <a:cs typeface="Century Gothic"/>
              </a:rPr>
              <a:t> </a:t>
            </a:r>
            <a:r>
              <a:rPr sz="1950" dirty="0">
                <a:latin typeface="Century Gothic"/>
                <a:cs typeface="Century Gothic"/>
              </a:rPr>
              <a:t>angenehmer</a:t>
            </a:r>
            <a:r>
              <a:rPr sz="1950" spc="95" dirty="0">
                <a:latin typeface="Century Gothic"/>
                <a:cs typeface="Century Gothic"/>
              </a:rPr>
              <a:t> </a:t>
            </a:r>
            <a:r>
              <a:rPr sz="1950" dirty="0">
                <a:latin typeface="Century Gothic"/>
                <a:cs typeface="Century Gothic"/>
              </a:rPr>
              <a:t>oder</a:t>
            </a:r>
            <a:r>
              <a:rPr sz="1950" spc="40" dirty="0">
                <a:latin typeface="Century Gothic"/>
                <a:cs typeface="Century Gothic"/>
              </a:rPr>
              <a:t> </a:t>
            </a:r>
            <a:r>
              <a:rPr sz="1950" dirty="0">
                <a:latin typeface="Century Gothic"/>
                <a:cs typeface="Century Gothic"/>
              </a:rPr>
              <a:t>passender</a:t>
            </a:r>
            <a:r>
              <a:rPr sz="1950" spc="35" dirty="0">
                <a:latin typeface="Century Gothic"/>
                <a:cs typeface="Century Gothic"/>
              </a:rPr>
              <a:t> </a:t>
            </a:r>
            <a:r>
              <a:rPr sz="1950" dirty="0">
                <a:latin typeface="Century Gothic"/>
                <a:cs typeface="Century Gothic"/>
              </a:rPr>
              <a:t>zur</a:t>
            </a:r>
            <a:r>
              <a:rPr sz="1950" spc="95" dirty="0">
                <a:latin typeface="Century Gothic"/>
                <a:cs typeface="Century Gothic"/>
              </a:rPr>
              <a:t> </a:t>
            </a:r>
            <a:r>
              <a:rPr sz="1950" dirty="0">
                <a:latin typeface="Century Gothic"/>
                <a:cs typeface="Century Gothic"/>
              </a:rPr>
              <a:t>Behandlung</a:t>
            </a:r>
            <a:r>
              <a:rPr sz="1950" spc="75" dirty="0">
                <a:latin typeface="Century Gothic"/>
                <a:cs typeface="Century Gothic"/>
              </a:rPr>
              <a:t> </a:t>
            </a:r>
            <a:r>
              <a:rPr sz="1950" dirty="0">
                <a:latin typeface="Century Gothic"/>
                <a:cs typeface="Century Gothic"/>
              </a:rPr>
              <a:t>von</a:t>
            </a:r>
            <a:r>
              <a:rPr sz="1950" spc="20" dirty="0">
                <a:latin typeface="Century Gothic"/>
                <a:cs typeface="Century Gothic"/>
              </a:rPr>
              <a:t> </a:t>
            </a:r>
            <a:r>
              <a:rPr sz="1950" spc="-10" dirty="0">
                <a:latin typeface="Century Gothic"/>
                <a:cs typeface="Century Gothic"/>
              </a:rPr>
              <a:t>Atemwegserkrankungen?</a:t>
            </a:r>
            <a:endParaRPr sz="1950">
              <a:latin typeface="Century Gothic"/>
              <a:cs typeface="Century Gothic"/>
            </a:endParaRPr>
          </a:p>
          <a:p>
            <a:pPr marL="12700">
              <a:lnSpc>
                <a:spcPct val="100000"/>
              </a:lnSpc>
              <a:spcBef>
                <a:spcPts val="1455"/>
              </a:spcBef>
            </a:pPr>
            <a:r>
              <a:rPr sz="1300" dirty="0">
                <a:latin typeface="Century Gothic"/>
                <a:cs typeface="Century Gothic"/>
              </a:rPr>
              <a:t>Frage wurde</a:t>
            </a:r>
            <a:r>
              <a:rPr sz="1300" spc="65" dirty="0">
                <a:latin typeface="Century Gothic"/>
                <a:cs typeface="Century Gothic"/>
              </a:rPr>
              <a:t> </a:t>
            </a:r>
            <a:r>
              <a:rPr sz="1300" dirty="0">
                <a:latin typeface="Century Gothic"/>
                <a:cs typeface="Century Gothic"/>
              </a:rPr>
              <a:t>nur</a:t>
            </a:r>
            <a:r>
              <a:rPr sz="1300" spc="-15" dirty="0">
                <a:latin typeface="Century Gothic"/>
                <a:cs typeface="Century Gothic"/>
              </a:rPr>
              <a:t> </a:t>
            </a:r>
            <a:r>
              <a:rPr sz="1300" dirty="0">
                <a:latin typeface="Century Gothic"/>
                <a:cs typeface="Century Gothic"/>
              </a:rPr>
              <a:t>Personen</a:t>
            </a:r>
            <a:r>
              <a:rPr sz="1300" spc="50" dirty="0">
                <a:latin typeface="Century Gothic"/>
                <a:cs typeface="Century Gothic"/>
              </a:rPr>
              <a:t> </a:t>
            </a:r>
            <a:r>
              <a:rPr sz="1300" dirty="0">
                <a:latin typeface="Century Gothic"/>
                <a:cs typeface="Century Gothic"/>
              </a:rPr>
              <a:t>gestellt,</a:t>
            </a:r>
            <a:r>
              <a:rPr sz="1300" spc="20" dirty="0">
                <a:latin typeface="Century Gothic"/>
                <a:cs typeface="Century Gothic"/>
              </a:rPr>
              <a:t> </a:t>
            </a:r>
            <a:r>
              <a:rPr sz="1300" dirty="0">
                <a:latin typeface="Century Gothic"/>
                <a:cs typeface="Century Gothic"/>
              </a:rPr>
              <a:t>die</a:t>
            </a:r>
            <a:r>
              <a:rPr sz="1300" spc="65" dirty="0">
                <a:latin typeface="Century Gothic"/>
                <a:cs typeface="Century Gothic"/>
              </a:rPr>
              <a:t> </a:t>
            </a:r>
            <a:r>
              <a:rPr sz="1300" dirty="0">
                <a:latin typeface="Century Gothic"/>
                <a:cs typeface="Century Gothic"/>
              </a:rPr>
              <a:t>aktuell</a:t>
            </a:r>
            <a:r>
              <a:rPr sz="1300" spc="-5" dirty="0">
                <a:latin typeface="Century Gothic"/>
                <a:cs typeface="Century Gothic"/>
              </a:rPr>
              <a:t> </a:t>
            </a:r>
            <a:r>
              <a:rPr sz="1300" dirty="0">
                <a:latin typeface="Century Gothic"/>
                <a:cs typeface="Century Gothic"/>
              </a:rPr>
              <a:t>eine Inhalative</a:t>
            </a:r>
            <a:r>
              <a:rPr sz="1300" spc="65" dirty="0">
                <a:latin typeface="Century Gothic"/>
                <a:cs typeface="Century Gothic"/>
              </a:rPr>
              <a:t> </a:t>
            </a:r>
            <a:r>
              <a:rPr sz="1300" dirty="0">
                <a:latin typeface="Century Gothic"/>
                <a:cs typeface="Century Gothic"/>
              </a:rPr>
              <a:t>Therapie,</a:t>
            </a:r>
            <a:r>
              <a:rPr sz="1300" spc="15" dirty="0">
                <a:latin typeface="Century Gothic"/>
                <a:cs typeface="Century Gothic"/>
              </a:rPr>
              <a:t> </a:t>
            </a:r>
            <a:r>
              <a:rPr sz="1300" dirty="0">
                <a:latin typeface="Century Gothic"/>
                <a:cs typeface="Century Gothic"/>
              </a:rPr>
              <a:t>eine</a:t>
            </a:r>
            <a:r>
              <a:rPr sz="1300" spc="5" dirty="0">
                <a:latin typeface="Century Gothic"/>
                <a:cs typeface="Century Gothic"/>
              </a:rPr>
              <a:t> </a:t>
            </a:r>
            <a:r>
              <a:rPr sz="1300" dirty="0">
                <a:latin typeface="Century Gothic"/>
                <a:cs typeface="Century Gothic"/>
              </a:rPr>
              <a:t>Biologiktherapie oder</a:t>
            </a:r>
            <a:r>
              <a:rPr sz="1300" spc="40" dirty="0">
                <a:latin typeface="Century Gothic"/>
                <a:cs typeface="Century Gothic"/>
              </a:rPr>
              <a:t> </a:t>
            </a:r>
            <a:r>
              <a:rPr sz="1300" dirty="0">
                <a:latin typeface="Century Gothic"/>
                <a:cs typeface="Century Gothic"/>
              </a:rPr>
              <a:t>beide</a:t>
            </a:r>
            <a:r>
              <a:rPr sz="1300" spc="5" dirty="0">
                <a:latin typeface="Century Gothic"/>
                <a:cs typeface="Century Gothic"/>
              </a:rPr>
              <a:t> </a:t>
            </a:r>
            <a:r>
              <a:rPr sz="1300" dirty="0">
                <a:latin typeface="Century Gothic"/>
                <a:cs typeface="Century Gothic"/>
              </a:rPr>
              <a:t>Therapieformen</a:t>
            </a:r>
            <a:r>
              <a:rPr sz="1300" spc="50" dirty="0">
                <a:latin typeface="Century Gothic"/>
                <a:cs typeface="Century Gothic"/>
              </a:rPr>
              <a:t> </a:t>
            </a:r>
            <a:r>
              <a:rPr sz="1300" spc="-10" dirty="0">
                <a:latin typeface="Century Gothic"/>
                <a:cs typeface="Century Gothic"/>
              </a:rPr>
              <a:t>erhalten.</a:t>
            </a:r>
            <a:endParaRPr sz="1300">
              <a:latin typeface="Century Gothic"/>
              <a:cs typeface="Century Gothic"/>
            </a:endParaRPr>
          </a:p>
        </p:txBody>
      </p:sp>
      <p:sp>
        <p:nvSpPr>
          <p:cNvPr id="4" name="object 4"/>
          <p:cNvSpPr txBox="1"/>
          <p:nvPr/>
        </p:nvSpPr>
        <p:spPr>
          <a:xfrm>
            <a:off x="1445816" y="9926121"/>
            <a:ext cx="2349500" cy="224790"/>
          </a:xfrm>
          <a:prstGeom prst="rect">
            <a:avLst/>
          </a:prstGeom>
        </p:spPr>
        <p:txBody>
          <a:bodyPr vert="horz" wrap="square" lIns="0" tIns="13335" rIns="0" bIns="0" rtlCol="0">
            <a:spAutoFit/>
          </a:bodyPr>
          <a:lstStyle/>
          <a:p>
            <a:pPr marL="12700">
              <a:lnSpc>
                <a:spcPct val="100000"/>
              </a:lnSpc>
              <a:spcBef>
                <a:spcPts val="105"/>
              </a:spcBef>
            </a:pPr>
            <a:r>
              <a:rPr sz="1300" dirty="0">
                <a:solidFill>
                  <a:srgbClr val="393843"/>
                </a:solidFill>
                <a:latin typeface="Century Gothic"/>
                <a:cs typeface="Century Gothic"/>
              </a:rPr>
              <a:t>In</a:t>
            </a:r>
            <a:r>
              <a:rPr sz="1300" spc="50" dirty="0">
                <a:solidFill>
                  <a:srgbClr val="393843"/>
                </a:solidFill>
                <a:latin typeface="Century Gothic"/>
                <a:cs typeface="Century Gothic"/>
              </a:rPr>
              <a:t> </a:t>
            </a:r>
            <a:r>
              <a:rPr sz="1300" dirty="0">
                <a:solidFill>
                  <a:srgbClr val="393843"/>
                </a:solidFill>
                <a:latin typeface="Century Gothic"/>
                <a:cs typeface="Century Gothic"/>
              </a:rPr>
              <a:t>%,</a:t>
            </a:r>
            <a:r>
              <a:rPr sz="1300" spc="10" dirty="0">
                <a:solidFill>
                  <a:srgbClr val="393843"/>
                </a:solidFill>
                <a:latin typeface="Century Gothic"/>
                <a:cs typeface="Century Gothic"/>
              </a:rPr>
              <a:t> </a:t>
            </a:r>
            <a:r>
              <a:rPr sz="1300" dirty="0">
                <a:solidFill>
                  <a:srgbClr val="393843"/>
                </a:solidFill>
                <a:latin typeface="Century Gothic"/>
                <a:cs typeface="Century Gothic"/>
              </a:rPr>
              <a:t>Einfachantwort</a:t>
            </a:r>
            <a:r>
              <a:rPr sz="1300" spc="5" dirty="0">
                <a:solidFill>
                  <a:srgbClr val="393843"/>
                </a:solidFill>
                <a:latin typeface="Century Gothic"/>
                <a:cs typeface="Century Gothic"/>
              </a:rPr>
              <a:t> </a:t>
            </a:r>
            <a:r>
              <a:rPr sz="1300" dirty="0">
                <a:solidFill>
                  <a:srgbClr val="393843"/>
                </a:solidFill>
                <a:latin typeface="Century Gothic"/>
                <a:cs typeface="Century Gothic"/>
              </a:rPr>
              <a:t>|</a:t>
            </a:r>
            <a:r>
              <a:rPr sz="1300" spc="25" dirty="0">
                <a:solidFill>
                  <a:srgbClr val="393843"/>
                </a:solidFill>
                <a:latin typeface="Century Gothic"/>
                <a:cs typeface="Century Gothic"/>
              </a:rPr>
              <a:t> </a:t>
            </a:r>
            <a:r>
              <a:rPr sz="1300" spc="-20" dirty="0">
                <a:solidFill>
                  <a:srgbClr val="393843"/>
                </a:solidFill>
                <a:latin typeface="Century Gothic"/>
                <a:cs typeface="Century Gothic"/>
              </a:rPr>
              <a:t>n=278</a:t>
            </a:r>
            <a:endParaRPr sz="1300">
              <a:latin typeface="Century Gothic"/>
              <a:cs typeface="Century Gothic"/>
            </a:endParaRPr>
          </a:p>
        </p:txBody>
      </p:sp>
      <p:grpSp>
        <p:nvGrpSpPr>
          <p:cNvPr id="5" name="object 5"/>
          <p:cNvGrpSpPr/>
          <p:nvPr/>
        </p:nvGrpSpPr>
        <p:grpSpPr>
          <a:xfrm>
            <a:off x="5713718" y="4345188"/>
            <a:ext cx="2812415" cy="5186045"/>
            <a:chOff x="5713718" y="4345188"/>
            <a:chExt cx="2812415" cy="5186045"/>
          </a:xfrm>
        </p:grpSpPr>
        <p:sp>
          <p:nvSpPr>
            <p:cNvPr id="6" name="object 6"/>
            <p:cNvSpPr/>
            <p:nvPr/>
          </p:nvSpPr>
          <p:spPr>
            <a:xfrm>
              <a:off x="5721413" y="4612693"/>
              <a:ext cx="2804160" cy="4650740"/>
            </a:xfrm>
            <a:custGeom>
              <a:avLst/>
              <a:gdLst/>
              <a:ahLst/>
              <a:cxnLst/>
              <a:rect l="l" t="t" r="r" b="b"/>
              <a:pathLst>
                <a:path w="2804159" h="4650740">
                  <a:moveTo>
                    <a:pt x="618121" y="3459569"/>
                  </a:moveTo>
                  <a:lnTo>
                    <a:pt x="0" y="3459569"/>
                  </a:lnTo>
                  <a:lnTo>
                    <a:pt x="0" y="4650486"/>
                  </a:lnTo>
                  <a:lnTo>
                    <a:pt x="618121" y="4650486"/>
                  </a:lnTo>
                  <a:lnTo>
                    <a:pt x="618121" y="3459569"/>
                  </a:lnTo>
                  <a:close/>
                </a:path>
                <a:path w="2804159" h="4650740">
                  <a:moveTo>
                    <a:pt x="904570" y="1726018"/>
                  </a:moveTo>
                  <a:lnTo>
                    <a:pt x="0" y="1726018"/>
                  </a:lnTo>
                  <a:lnTo>
                    <a:pt x="0" y="2924467"/>
                  </a:lnTo>
                  <a:lnTo>
                    <a:pt x="904570" y="2924467"/>
                  </a:lnTo>
                  <a:lnTo>
                    <a:pt x="904570" y="1726018"/>
                  </a:lnTo>
                  <a:close/>
                </a:path>
                <a:path w="2804159" h="4650740">
                  <a:moveTo>
                    <a:pt x="2804160" y="0"/>
                  </a:moveTo>
                  <a:lnTo>
                    <a:pt x="0" y="0"/>
                  </a:lnTo>
                  <a:lnTo>
                    <a:pt x="0" y="1190917"/>
                  </a:lnTo>
                  <a:lnTo>
                    <a:pt x="2804160" y="1190917"/>
                  </a:lnTo>
                  <a:lnTo>
                    <a:pt x="2804160" y="0"/>
                  </a:lnTo>
                  <a:close/>
                </a:path>
              </a:pathLst>
            </a:custGeom>
            <a:solidFill>
              <a:srgbClr val="89ACAC"/>
            </a:solidFill>
          </p:spPr>
          <p:txBody>
            <a:bodyPr wrap="square" lIns="0" tIns="0" rIns="0" bIns="0" rtlCol="0"/>
            <a:lstStyle/>
            <a:p>
              <a:endParaRPr/>
            </a:p>
          </p:txBody>
        </p:sp>
        <p:sp>
          <p:nvSpPr>
            <p:cNvPr id="7" name="object 7"/>
            <p:cNvSpPr/>
            <p:nvPr/>
          </p:nvSpPr>
          <p:spPr>
            <a:xfrm>
              <a:off x="5717645" y="4345188"/>
              <a:ext cx="0" cy="5186045"/>
            </a:xfrm>
            <a:custGeom>
              <a:avLst/>
              <a:gdLst/>
              <a:ahLst/>
              <a:cxnLst/>
              <a:rect l="l" t="t" r="r" b="b"/>
              <a:pathLst>
                <a:path h="5186045">
                  <a:moveTo>
                    <a:pt x="0" y="0"/>
                  </a:moveTo>
                  <a:lnTo>
                    <a:pt x="0" y="5185581"/>
                  </a:lnTo>
                </a:path>
              </a:pathLst>
            </a:custGeom>
            <a:ln w="7853">
              <a:solidFill>
                <a:srgbClr val="D9D9D9"/>
              </a:solidFill>
            </a:ln>
          </p:spPr>
          <p:txBody>
            <a:bodyPr wrap="square" lIns="0" tIns="0" rIns="0" bIns="0" rtlCol="0"/>
            <a:lstStyle/>
            <a:p>
              <a:endParaRPr/>
            </a:p>
          </p:txBody>
        </p:sp>
      </p:grpSp>
      <p:sp>
        <p:nvSpPr>
          <p:cNvPr id="8" name="object 8"/>
          <p:cNvSpPr txBox="1"/>
          <p:nvPr/>
        </p:nvSpPr>
        <p:spPr>
          <a:xfrm>
            <a:off x="8577901" y="5064887"/>
            <a:ext cx="429259" cy="279400"/>
          </a:xfrm>
          <a:prstGeom prst="rect">
            <a:avLst/>
          </a:prstGeom>
        </p:spPr>
        <p:txBody>
          <a:bodyPr vert="horz" wrap="square" lIns="0" tIns="14605" rIns="0" bIns="0" rtlCol="0">
            <a:spAutoFit/>
          </a:bodyPr>
          <a:lstStyle/>
          <a:p>
            <a:pPr marL="12700">
              <a:lnSpc>
                <a:spcPct val="100000"/>
              </a:lnSpc>
              <a:spcBef>
                <a:spcPts val="115"/>
              </a:spcBef>
            </a:pPr>
            <a:r>
              <a:rPr sz="1650" spc="-20" dirty="0">
                <a:latin typeface="Century Gothic"/>
                <a:cs typeface="Century Gothic"/>
              </a:rPr>
              <a:t>64.7</a:t>
            </a:r>
            <a:endParaRPr sz="1650">
              <a:latin typeface="Century Gothic"/>
              <a:cs typeface="Century Gothic"/>
            </a:endParaRPr>
          </a:p>
        </p:txBody>
      </p:sp>
      <p:sp>
        <p:nvSpPr>
          <p:cNvPr id="15" name="object 15"/>
          <p:cNvSpPr txBox="1">
            <a:spLocks noGrp="1"/>
          </p:cNvSpPr>
          <p:nvPr>
            <p:ph type="sldNum" sz="quarter" idx="7"/>
          </p:nvPr>
        </p:nvSpPr>
        <p:spPr>
          <a:prstGeom prst="rect">
            <a:avLst/>
          </a:prstGeom>
        </p:spPr>
        <p:txBody>
          <a:bodyPr vert="horz" wrap="square" lIns="0" tIns="12065" rIns="0" bIns="0" rtlCol="0">
            <a:spAutoFit/>
          </a:bodyPr>
          <a:lstStyle/>
          <a:p>
            <a:pPr marL="12700">
              <a:lnSpc>
                <a:spcPct val="100000"/>
              </a:lnSpc>
              <a:spcBef>
                <a:spcPts val="95"/>
              </a:spcBef>
            </a:pPr>
            <a:r>
              <a:rPr dirty="0"/>
              <a:t>Signifikante</a:t>
            </a:r>
            <a:r>
              <a:rPr spc="180" dirty="0"/>
              <a:t> </a:t>
            </a:r>
            <a:r>
              <a:rPr dirty="0"/>
              <a:t>Unterschiede:</a:t>
            </a:r>
            <a:r>
              <a:rPr spc="170" dirty="0"/>
              <a:t> </a:t>
            </a:r>
            <a:r>
              <a:rPr dirty="0">
                <a:solidFill>
                  <a:srgbClr val="008000"/>
                </a:solidFill>
              </a:rPr>
              <a:t>grün=sig.</a:t>
            </a:r>
            <a:r>
              <a:rPr spc="190" dirty="0">
                <a:solidFill>
                  <a:srgbClr val="008000"/>
                </a:solidFill>
              </a:rPr>
              <a:t> </a:t>
            </a:r>
            <a:r>
              <a:rPr dirty="0">
                <a:solidFill>
                  <a:srgbClr val="008000"/>
                </a:solidFill>
              </a:rPr>
              <a:t>höher</a:t>
            </a:r>
            <a:r>
              <a:rPr spc="150" dirty="0">
                <a:solidFill>
                  <a:srgbClr val="008000"/>
                </a:solidFill>
              </a:rPr>
              <a:t> </a:t>
            </a:r>
            <a:r>
              <a:rPr dirty="0"/>
              <a:t>/</a:t>
            </a:r>
            <a:r>
              <a:rPr spc="175" dirty="0"/>
              <a:t> </a:t>
            </a:r>
            <a:r>
              <a:rPr dirty="0">
                <a:solidFill>
                  <a:srgbClr val="FF0000"/>
                </a:solidFill>
              </a:rPr>
              <a:t>rot=sig.</a:t>
            </a:r>
            <a:r>
              <a:rPr spc="190" dirty="0">
                <a:solidFill>
                  <a:srgbClr val="FF0000"/>
                </a:solidFill>
              </a:rPr>
              <a:t> </a:t>
            </a:r>
            <a:r>
              <a:rPr spc="-10" dirty="0">
                <a:solidFill>
                  <a:srgbClr val="FF0000"/>
                </a:solidFill>
              </a:rPr>
              <a:t>niedriger</a:t>
            </a:r>
          </a:p>
          <a:p>
            <a:pPr marR="43180" algn="r">
              <a:lnSpc>
                <a:spcPct val="100000"/>
              </a:lnSpc>
              <a:spcBef>
                <a:spcPts val="1170"/>
              </a:spcBef>
            </a:pPr>
            <a:r>
              <a:rPr sz="1300" dirty="0">
                <a:solidFill>
                  <a:srgbClr val="393843"/>
                </a:solidFill>
              </a:rPr>
              <a:t>Seite</a:t>
            </a:r>
            <a:r>
              <a:rPr sz="1300" spc="5" dirty="0">
                <a:solidFill>
                  <a:srgbClr val="393843"/>
                </a:solidFill>
              </a:rPr>
              <a:t> </a:t>
            </a:r>
            <a:r>
              <a:rPr sz="1300" b="1" spc="-25" dirty="0">
                <a:solidFill>
                  <a:srgbClr val="393843"/>
                </a:solidFill>
                <a:latin typeface="Century Gothic"/>
                <a:cs typeface="Century Gothic"/>
              </a:rPr>
              <a:t>23</a:t>
            </a:r>
            <a:endParaRPr sz="1300">
              <a:latin typeface="Century Gothic"/>
              <a:cs typeface="Century Gothic"/>
            </a:endParaRPr>
          </a:p>
        </p:txBody>
      </p:sp>
      <p:sp>
        <p:nvSpPr>
          <p:cNvPr id="9" name="object 9"/>
          <p:cNvSpPr txBox="1"/>
          <p:nvPr/>
        </p:nvSpPr>
        <p:spPr>
          <a:xfrm>
            <a:off x="6675160" y="6796555"/>
            <a:ext cx="429259" cy="279400"/>
          </a:xfrm>
          <a:prstGeom prst="rect">
            <a:avLst/>
          </a:prstGeom>
        </p:spPr>
        <p:txBody>
          <a:bodyPr vert="horz" wrap="square" lIns="0" tIns="14605" rIns="0" bIns="0" rtlCol="0">
            <a:spAutoFit/>
          </a:bodyPr>
          <a:lstStyle/>
          <a:p>
            <a:pPr marL="12700">
              <a:lnSpc>
                <a:spcPct val="100000"/>
              </a:lnSpc>
              <a:spcBef>
                <a:spcPts val="115"/>
              </a:spcBef>
            </a:pPr>
            <a:r>
              <a:rPr sz="1650" spc="-20" dirty="0">
                <a:latin typeface="Century Gothic"/>
                <a:cs typeface="Century Gothic"/>
              </a:rPr>
              <a:t>20.9</a:t>
            </a:r>
            <a:endParaRPr sz="1650">
              <a:latin typeface="Century Gothic"/>
              <a:cs typeface="Century Gothic"/>
            </a:endParaRPr>
          </a:p>
        </p:txBody>
      </p:sp>
      <p:sp>
        <p:nvSpPr>
          <p:cNvPr id="10" name="object 10"/>
          <p:cNvSpPr txBox="1"/>
          <p:nvPr/>
        </p:nvSpPr>
        <p:spPr>
          <a:xfrm>
            <a:off x="6394471" y="8528485"/>
            <a:ext cx="429259" cy="278765"/>
          </a:xfrm>
          <a:prstGeom prst="rect">
            <a:avLst/>
          </a:prstGeom>
        </p:spPr>
        <p:txBody>
          <a:bodyPr vert="horz" wrap="square" lIns="0" tIns="13970" rIns="0" bIns="0" rtlCol="0">
            <a:spAutoFit/>
          </a:bodyPr>
          <a:lstStyle/>
          <a:p>
            <a:pPr marL="12700">
              <a:lnSpc>
                <a:spcPct val="100000"/>
              </a:lnSpc>
              <a:spcBef>
                <a:spcPts val="110"/>
              </a:spcBef>
            </a:pPr>
            <a:r>
              <a:rPr sz="1650" spc="-20" dirty="0">
                <a:latin typeface="Century Gothic"/>
                <a:cs typeface="Century Gothic"/>
              </a:rPr>
              <a:t>14.4</a:t>
            </a:r>
            <a:endParaRPr sz="1650">
              <a:latin typeface="Century Gothic"/>
              <a:cs typeface="Century Gothic"/>
            </a:endParaRPr>
          </a:p>
        </p:txBody>
      </p:sp>
      <p:sp>
        <p:nvSpPr>
          <p:cNvPr id="11" name="object 11"/>
          <p:cNvSpPr txBox="1"/>
          <p:nvPr/>
        </p:nvSpPr>
        <p:spPr>
          <a:xfrm>
            <a:off x="1460892" y="4680444"/>
            <a:ext cx="4083050" cy="1026160"/>
          </a:xfrm>
          <a:prstGeom prst="rect">
            <a:avLst/>
          </a:prstGeom>
        </p:spPr>
        <p:txBody>
          <a:bodyPr vert="horz" wrap="square" lIns="0" tIns="16510" rIns="0" bIns="0" rtlCol="0">
            <a:spAutoFit/>
          </a:bodyPr>
          <a:lstStyle/>
          <a:p>
            <a:pPr marL="12065" marR="5080" indent="2540" algn="ctr">
              <a:lnSpc>
                <a:spcPct val="99000"/>
              </a:lnSpc>
              <a:spcBef>
                <a:spcPts val="130"/>
              </a:spcBef>
            </a:pPr>
            <a:r>
              <a:rPr sz="1650" spc="-20" dirty="0">
                <a:latin typeface="Century Gothic"/>
                <a:cs typeface="Century Gothic"/>
              </a:rPr>
              <a:t>Inhalative</a:t>
            </a:r>
            <a:r>
              <a:rPr sz="1650" spc="-55" dirty="0">
                <a:latin typeface="Century Gothic"/>
                <a:cs typeface="Century Gothic"/>
              </a:rPr>
              <a:t> </a:t>
            </a:r>
            <a:r>
              <a:rPr sz="1650" spc="-20" dirty="0">
                <a:latin typeface="Century Gothic"/>
                <a:cs typeface="Century Gothic"/>
              </a:rPr>
              <a:t>Therapie</a:t>
            </a:r>
            <a:r>
              <a:rPr sz="1650" dirty="0">
                <a:latin typeface="Century Gothic"/>
                <a:cs typeface="Century Gothic"/>
              </a:rPr>
              <a:t> </a:t>
            </a:r>
            <a:r>
              <a:rPr sz="1650" spc="-20" dirty="0">
                <a:latin typeface="Century Gothic"/>
                <a:cs typeface="Century Gothic"/>
              </a:rPr>
              <a:t>(mit </a:t>
            </a:r>
            <a:r>
              <a:rPr sz="1650" spc="-25" dirty="0">
                <a:latin typeface="Century Gothic"/>
                <a:cs typeface="Century Gothic"/>
              </a:rPr>
              <a:t>Trockenpulverinhalator</a:t>
            </a:r>
            <a:r>
              <a:rPr sz="1650" spc="40" dirty="0">
                <a:latin typeface="Century Gothic"/>
                <a:cs typeface="Century Gothic"/>
              </a:rPr>
              <a:t> </a:t>
            </a:r>
            <a:r>
              <a:rPr sz="1650" spc="-20" dirty="0">
                <a:latin typeface="Century Gothic"/>
                <a:cs typeface="Century Gothic"/>
              </a:rPr>
              <a:t>oder Dosieraerosol</a:t>
            </a:r>
            <a:r>
              <a:rPr sz="1650" spc="-40" dirty="0">
                <a:latin typeface="Century Gothic"/>
                <a:cs typeface="Century Gothic"/>
              </a:rPr>
              <a:t> </a:t>
            </a:r>
            <a:r>
              <a:rPr sz="1650" spc="-20" dirty="0">
                <a:latin typeface="Century Gothic"/>
                <a:cs typeface="Century Gothic"/>
              </a:rPr>
              <a:t>täglich</a:t>
            </a:r>
            <a:r>
              <a:rPr sz="1650" spc="-65" dirty="0">
                <a:latin typeface="Century Gothic"/>
                <a:cs typeface="Century Gothic"/>
              </a:rPr>
              <a:t> </a:t>
            </a:r>
            <a:r>
              <a:rPr sz="1650" dirty="0">
                <a:latin typeface="Century Gothic"/>
                <a:cs typeface="Century Gothic"/>
              </a:rPr>
              <a:t>oder</a:t>
            </a:r>
            <a:r>
              <a:rPr sz="1650" spc="-85" dirty="0">
                <a:latin typeface="Century Gothic"/>
                <a:cs typeface="Century Gothic"/>
              </a:rPr>
              <a:t> </a:t>
            </a:r>
            <a:r>
              <a:rPr sz="1650" spc="-10" dirty="0">
                <a:latin typeface="Century Gothic"/>
                <a:cs typeface="Century Gothic"/>
              </a:rPr>
              <a:t>nach</a:t>
            </a:r>
            <a:r>
              <a:rPr sz="1650" spc="-60" dirty="0">
                <a:latin typeface="Century Gothic"/>
                <a:cs typeface="Century Gothic"/>
              </a:rPr>
              <a:t> </a:t>
            </a:r>
            <a:r>
              <a:rPr sz="1650" spc="-10" dirty="0">
                <a:latin typeface="Century Gothic"/>
                <a:cs typeface="Century Gothic"/>
              </a:rPr>
              <a:t>Bedarf</a:t>
            </a:r>
            <a:r>
              <a:rPr sz="1650" spc="-70" dirty="0">
                <a:latin typeface="Century Gothic"/>
                <a:cs typeface="Century Gothic"/>
              </a:rPr>
              <a:t> </a:t>
            </a:r>
            <a:r>
              <a:rPr sz="1650" spc="-50" dirty="0">
                <a:latin typeface="Century Gothic"/>
                <a:cs typeface="Century Gothic"/>
              </a:rPr>
              <a:t>– </a:t>
            </a:r>
            <a:r>
              <a:rPr sz="1650" dirty="0">
                <a:latin typeface="Century Gothic"/>
                <a:cs typeface="Century Gothic"/>
              </a:rPr>
              <a:t>je</a:t>
            </a:r>
            <a:r>
              <a:rPr sz="1650" spc="-40" dirty="0">
                <a:latin typeface="Century Gothic"/>
                <a:cs typeface="Century Gothic"/>
              </a:rPr>
              <a:t> </a:t>
            </a:r>
            <a:r>
              <a:rPr sz="1650" spc="-10" dirty="0">
                <a:latin typeface="Century Gothic"/>
                <a:cs typeface="Century Gothic"/>
              </a:rPr>
              <a:t>nach</a:t>
            </a:r>
            <a:r>
              <a:rPr sz="1650" spc="-85" dirty="0">
                <a:latin typeface="Century Gothic"/>
                <a:cs typeface="Century Gothic"/>
              </a:rPr>
              <a:t> </a:t>
            </a:r>
            <a:r>
              <a:rPr sz="1650" spc="-10" dirty="0">
                <a:latin typeface="Century Gothic"/>
                <a:cs typeface="Century Gothic"/>
              </a:rPr>
              <a:t>Erkrankung)</a:t>
            </a:r>
            <a:endParaRPr sz="1650">
              <a:latin typeface="Century Gothic"/>
              <a:cs typeface="Century Gothic"/>
            </a:endParaRPr>
          </a:p>
        </p:txBody>
      </p:sp>
      <p:sp>
        <p:nvSpPr>
          <p:cNvPr id="12" name="object 12"/>
          <p:cNvSpPr txBox="1"/>
          <p:nvPr/>
        </p:nvSpPr>
        <p:spPr>
          <a:xfrm>
            <a:off x="1634269" y="6536910"/>
            <a:ext cx="3769578" cy="777240"/>
          </a:xfrm>
          <a:prstGeom prst="rect">
            <a:avLst/>
          </a:prstGeom>
        </p:spPr>
        <p:txBody>
          <a:bodyPr vert="horz" wrap="square" lIns="0" tIns="24765" rIns="0" bIns="0" rtlCol="0">
            <a:spAutoFit/>
          </a:bodyPr>
          <a:lstStyle/>
          <a:p>
            <a:pPr marL="12700" marR="5080" algn="ctr">
              <a:lnSpc>
                <a:spcPts val="1960"/>
              </a:lnSpc>
              <a:spcBef>
                <a:spcPts val="195"/>
              </a:spcBef>
            </a:pPr>
            <a:r>
              <a:rPr sz="1650" spc="-20" dirty="0">
                <a:latin typeface="Century Gothic"/>
                <a:cs typeface="Century Gothic"/>
              </a:rPr>
              <a:t>Biologikatherapie</a:t>
            </a:r>
            <a:r>
              <a:rPr sz="1650" spc="-5" dirty="0">
                <a:latin typeface="Century Gothic"/>
                <a:cs typeface="Century Gothic"/>
              </a:rPr>
              <a:t> </a:t>
            </a:r>
            <a:r>
              <a:rPr sz="1650" spc="-20" dirty="0">
                <a:latin typeface="Century Gothic"/>
                <a:cs typeface="Century Gothic"/>
              </a:rPr>
              <a:t>(subkutan</a:t>
            </a:r>
            <a:r>
              <a:rPr sz="1650" spc="-50" dirty="0">
                <a:latin typeface="Century Gothic"/>
                <a:cs typeface="Century Gothic"/>
              </a:rPr>
              <a:t> </a:t>
            </a:r>
            <a:r>
              <a:rPr sz="1650" spc="-10" dirty="0">
                <a:latin typeface="Century Gothic"/>
                <a:cs typeface="Century Gothic"/>
              </a:rPr>
              <a:t>mit</a:t>
            </a:r>
            <a:r>
              <a:rPr sz="1650" spc="-80" dirty="0">
                <a:latin typeface="Century Gothic"/>
                <a:cs typeface="Century Gothic"/>
              </a:rPr>
              <a:t> </a:t>
            </a:r>
            <a:r>
              <a:rPr sz="1650" spc="-10" dirty="0">
                <a:latin typeface="Century Gothic"/>
                <a:cs typeface="Century Gothic"/>
              </a:rPr>
              <a:t>Spritze, </a:t>
            </a:r>
            <a:r>
              <a:rPr sz="1650" spc="-25" dirty="0">
                <a:latin typeface="Century Gothic"/>
                <a:cs typeface="Century Gothic"/>
              </a:rPr>
              <a:t>Injektor,</a:t>
            </a:r>
            <a:r>
              <a:rPr sz="1650" spc="-95" dirty="0">
                <a:latin typeface="Century Gothic"/>
                <a:cs typeface="Century Gothic"/>
              </a:rPr>
              <a:t> </a:t>
            </a:r>
            <a:r>
              <a:rPr sz="1650" dirty="0">
                <a:latin typeface="Century Gothic"/>
                <a:cs typeface="Century Gothic"/>
              </a:rPr>
              <a:t>Pen,</a:t>
            </a:r>
            <a:r>
              <a:rPr sz="1650" spc="-60" dirty="0">
                <a:latin typeface="Century Gothic"/>
                <a:cs typeface="Century Gothic"/>
              </a:rPr>
              <a:t> </a:t>
            </a:r>
            <a:r>
              <a:rPr sz="1650" spc="-10" dirty="0">
                <a:latin typeface="Century Gothic"/>
                <a:cs typeface="Century Gothic"/>
              </a:rPr>
              <a:t>alle</a:t>
            </a:r>
            <a:r>
              <a:rPr sz="1650" spc="-70" dirty="0">
                <a:latin typeface="Century Gothic"/>
                <a:cs typeface="Century Gothic"/>
              </a:rPr>
              <a:t> </a:t>
            </a:r>
            <a:r>
              <a:rPr sz="1650" spc="-20" dirty="0">
                <a:latin typeface="Century Gothic"/>
                <a:cs typeface="Century Gothic"/>
              </a:rPr>
              <a:t>2</a:t>
            </a:r>
            <a:r>
              <a:rPr lang="de-DE" sz="1650" spc="-20" dirty="0">
                <a:latin typeface="Century Gothic"/>
                <a:cs typeface="Century Gothic"/>
              </a:rPr>
              <a:t>–</a:t>
            </a:r>
            <a:r>
              <a:rPr sz="1650" dirty="0">
                <a:latin typeface="Century Gothic"/>
                <a:cs typeface="Century Gothic"/>
              </a:rPr>
              <a:t>8</a:t>
            </a:r>
            <a:r>
              <a:rPr sz="1650" spc="-30" dirty="0">
                <a:latin typeface="Century Gothic"/>
                <a:cs typeface="Century Gothic"/>
              </a:rPr>
              <a:t> </a:t>
            </a:r>
            <a:r>
              <a:rPr sz="1650" spc="-20" dirty="0" err="1">
                <a:latin typeface="Century Gothic"/>
                <a:cs typeface="Century Gothic"/>
              </a:rPr>
              <a:t>Wochen</a:t>
            </a:r>
            <a:r>
              <a:rPr sz="1650" spc="-60" dirty="0">
                <a:latin typeface="Century Gothic"/>
                <a:cs typeface="Century Gothic"/>
              </a:rPr>
              <a:t> </a:t>
            </a:r>
            <a:r>
              <a:rPr lang="de-DE" sz="1650" spc="-60" dirty="0">
                <a:latin typeface="Century Gothic"/>
                <a:cs typeface="Century Gothic"/>
              </a:rPr>
              <a:t>–</a:t>
            </a:r>
            <a:r>
              <a:rPr sz="1650" spc="-55" dirty="0">
                <a:latin typeface="Century Gothic"/>
                <a:cs typeface="Century Gothic"/>
              </a:rPr>
              <a:t> </a:t>
            </a:r>
            <a:r>
              <a:rPr sz="1650" dirty="0">
                <a:latin typeface="Century Gothic"/>
                <a:cs typeface="Century Gothic"/>
              </a:rPr>
              <a:t>je</a:t>
            </a:r>
            <a:r>
              <a:rPr sz="1650" spc="-10" dirty="0">
                <a:latin typeface="Century Gothic"/>
                <a:cs typeface="Century Gothic"/>
              </a:rPr>
              <a:t> </a:t>
            </a:r>
            <a:r>
              <a:rPr sz="1650" spc="-20" dirty="0">
                <a:latin typeface="Century Gothic"/>
                <a:cs typeface="Century Gothic"/>
              </a:rPr>
              <a:t>nach </a:t>
            </a:r>
            <a:r>
              <a:rPr sz="1650" spc="-10" dirty="0">
                <a:latin typeface="Century Gothic"/>
                <a:cs typeface="Century Gothic"/>
              </a:rPr>
              <a:t>Erkrankung)</a:t>
            </a:r>
            <a:endParaRPr sz="1650" dirty="0">
              <a:latin typeface="Century Gothic"/>
              <a:cs typeface="Century Gothic"/>
            </a:endParaRPr>
          </a:p>
        </p:txBody>
      </p:sp>
      <p:sp>
        <p:nvSpPr>
          <p:cNvPr id="13" name="object 13"/>
          <p:cNvSpPr txBox="1"/>
          <p:nvPr/>
        </p:nvSpPr>
        <p:spPr>
          <a:xfrm>
            <a:off x="3309820" y="8518068"/>
            <a:ext cx="2229485" cy="279400"/>
          </a:xfrm>
          <a:prstGeom prst="rect">
            <a:avLst/>
          </a:prstGeom>
        </p:spPr>
        <p:txBody>
          <a:bodyPr vert="horz" wrap="square" lIns="0" tIns="14605" rIns="0" bIns="0" rtlCol="0">
            <a:spAutoFit/>
          </a:bodyPr>
          <a:lstStyle/>
          <a:p>
            <a:pPr marL="12700">
              <a:lnSpc>
                <a:spcPct val="100000"/>
              </a:lnSpc>
              <a:spcBef>
                <a:spcPts val="115"/>
              </a:spcBef>
            </a:pPr>
            <a:r>
              <a:rPr sz="1650" spc="-10" dirty="0">
                <a:latin typeface="Century Gothic"/>
                <a:cs typeface="Century Gothic"/>
              </a:rPr>
              <a:t>Beide</a:t>
            </a:r>
            <a:r>
              <a:rPr sz="1650" spc="-50" dirty="0">
                <a:latin typeface="Century Gothic"/>
                <a:cs typeface="Century Gothic"/>
              </a:rPr>
              <a:t> </a:t>
            </a:r>
            <a:r>
              <a:rPr sz="1650" spc="-20" dirty="0">
                <a:latin typeface="Century Gothic"/>
                <a:cs typeface="Century Gothic"/>
              </a:rPr>
              <a:t>gleich</a:t>
            </a:r>
            <a:r>
              <a:rPr sz="1650" spc="-90" dirty="0">
                <a:latin typeface="Century Gothic"/>
                <a:cs typeface="Century Gothic"/>
              </a:rPr>
              <a:t> </a:t>
            </a:r>
            <a:r>
              <a:rPr sz="1650" spc="-10" dirty="0">
                <a:latin typeface="Century Gothic"/>
                <a:cs typeface="Century Gothic"/>
              </a:rPr>
              <a:t>geeignet</a:t>
            </a:r>
            <a:endParaRPr sz="1650">
              <a:latin typeface="Century Gothic"/>
              <a:cs typeface="Century Gothic"/>
            </a:endParaRPr>
          </a:p>
        </p:txBody>
      </p:sp>
      <p:graphicFrame>
        <p:nvGraphicFramePr>
          <p:cNvPr id="14" name="object 14"/>
          <p:cNvGraphicFramePr>
            <a:graphicFrameLocks noGrp="1"/>
          </p:cNvGraphicFramePr>
          <p:nvPr/>
        </p:nvGraphicFramePr>
        <p:xfrm>
          <a:off x="10042731" y="2921535"/>
          <a:ext cx="8666480" cy="6937374"/>
        </p:xfrm>
        <a:graphic>
          <a:graphicData uri="http://schemas.openxmlformats.org/drawingml/2006/table">
            <a:tbl>
              <a:tblPr firstRow="1" bandRow="1">
                <a:tableStyleId>{2D5ABB26-0587-4C30-8999-92F81FD0307C}</a:tableStyleId>
              </a:tblPr>
              <a:tblGrid>
                <a:gridCol w="4333240">
                  <a:extLst>
                    <a:ext uri="{9D8B030D-6E8A-4147-A177-3AD203B41FA5}">
                      <a16:colId xmlns:a16="http://schemas.microsoft.com/office/drawing/2014/main" val="20000"/>
                    </a:ext>
                  </a:extLst>
                </a:gridCol>
                <a:gridCol w="4333240">
                  <a:extLst>
                    <a:ext uri="{9D8B030D-6E8A-4147-A177-3AD203B41FA5}">
                      <a16:colId xmlns:a16="http://schemas.microsoft.com/office/drawing/2014/main" val="20001"/>
                    </a:ext>
                  </a:extLst>
                </a:gridCol>
              </a:tblGrid>
              <a:tr h="408305">
                <a:tc gridSpan="2">
                  <a:txBody>
                    <a:bodyPr/>
                    <a:lstStyle/>
                    <a:p>
                      <a:pPr marL="2540" algn="ctr">
                        <a:lnSpc>
                          <a:spcPct val="100000"/>
                        </a:lnSpc>
                        <a:spcBef>
                          <a:spcPts val="445"/>
                        </a:spcBef>
                      </a:pPr>
                      <a:r>
                        <a:rPr sz="1950" b="1" dirty="0">
                          <a:solidFill>
                            <a:srgbClr val="FFFFFF"/>
                          </a:solidFill>
                          <a:latin typeface="Century Gothic"/>
                          <a:cs typeface="Century Gothic"/>
                        </a:rPr>
                        <a:t>Lungen-</a:t>
                      </a:r>
                      <a:r>
                        <a:rPr sz="1950" b="1" spc="55" dirty="0">
                          <a:solidFill>
                            <a:srgbClr val="FFFFFF"/>
                          </a:solidFill>
                          <a:latin typeface="Century Gothic"/>
                          <a:cs typeface="Century Gothic"/>
                        </a:rPr>
                        <a:t> </a:t>
                      </a:r>
                      <a:r>
                        <a:rPr sz="1950" b="1" dirty="0">
                          <a:solidFill>
                            <a:srgbClr val="FFFFFF"/>
                          </a:solidFill>
                          <a:latin typeface="Century Gothic"/>
                          <a:cs typeface="Century Gothic"/>
                        </a:rPr>
                        <a:t>oder</a:t>
                      </a:r>
                      <a:r>
                        <a:rPr sz="1950" b="1" spc="50" dirty="0">
                          <a:solidFill>
                            <a:srgbClr val="FFFFFF"/>
                          </a:solidFill>
                          <a:latin typeface="Century Gothic"/>
                          <a:cs typeface="Century Gothic"/>
                        </a:rPr>
                        <a:t> </a:t>
                      </a:r>
                      <a:r>
                        <a:rPr sz="1950" b="1" spc="-10" dirty="0">
                          <a:solidFill>
                            <a:srgbClr val="FFFFFF"/>
                          </a:solidFill>
                          <a:latin typeface="Century Gothic"/>
                          <a:cs typeface="Century Gothic"/>
                        </a:rPr>
                        <a:t>Atemwegserkrankungen</a:t>
                      </a:r>
                      <a:endParaRPr sz="1950">
                        <a:latin typeface="Century Gothic"/>
                        <a:cs typeface="Century Gothic"/>
                      </a:endParaRPr>
                    </a:p>
                  </a:txBody>
                  <a:tcPr marL="0" marR="0" marT="56515"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1C5864"/>
                    </a:solidFill>
                  </a:tcPr>
                </a:tc>
                <a:tc hMerge="1">
                  <a:txBody>
                    <a:bodyPr/>
                    <a:lstStyle/>
                    <a:p>
                      <a:endParaRPr/>
                    </a:p>
                  </a:txBody>
                  <a:tcPr marL="0" marR="0" marT="0" marB="0"/>
                </a:tc>
                <a:extLst>
                  <a:ext uri="{0D108BD9-81ED-4DB2-BD59-A6C34878D82A}">
                    <a16:rowId xmlns:a16="http://schemas.microsoft.com/office/drawing/2014/main" val="10000"/>
                  </a:ext>
                </a:extLst>
              </a:tr>
              <a:tr h="877569">
                <a:tc>
                  <a:txBody>
                    <a:bodyPr/>
                    <a:lstStyle/>
                    <a:p>
                      <a:pPr>
                        <a:lnSpc>
                          <a:spcPct val="100000"/>
                        </a:lnSpc>
                        <a:spcBef>
                          <a:spcPts val="535"/>
                        </a:spcBef>
                      </a:pPr>
                      <a:endParaRPr sz="1650">
                        <a:latin typeface="Times New Roman"/>
                        <a:cs typeface="Times New Roman"/>
                      </a:endParaRPr>
                    </a:p>
                    <a:p>
                      <a:pPr marL="11430" algn="ctr">
                        <a:lnSpc>
                          <a:spcPct val="100000"/>
                        </a:lnSpc>
                        <a:spcBef>
                          <a:spcPts val="5"/>
                        </a:spcBef>
                      </a:pPr>
                      <a:r>
                        <a:rPr sz="1650" b="1" spc="-10" dirty="0">
                          <a:latin typeface="Century Gothic"/>
                          <a:cs typeface="Century Gothic"/>
                        </a:rPr>
                        <a:t>Asthma</a:t>
                      </a:r>
                      <a:endParaRPr sz="1650">
                        <a:latin typeface="Century Gothic"/>
                        <a:cs typeface="Century Gothic"/>
                      </a:endParaRPr>
                    </a:p>
                  </a:txBody>
                  <a:tcPr marL="0" marR="0" marT="67945"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CCD1D2"/>
                    </a:solidFill>
                  </a:tcPr>
                </a:tc>
                <a:tc>
                  <a:txBody>
                    <a:bodyPr/>
                    <a:lstStyle/>
                    <a:p>
                      <a:pPr>
                        <a:lnSpc>
                          <a:spcPct val="100000"/>
                        </a:lnSpc>
                        <a:spcBef>
                          <a:spcPts val="535"/>
                        </a:spcBef>
                      </a:pPr>
                      <a:endParaRPr sz="1650">
                        <a:latin typeface="Times New Roman"/>
                        <a:cs typeface="Times New Roman"/>
                      </a:endParaRPr>
                    </a:p>
                    <a:p>
                      <a:pPr marL="15875" algn="ctr">
                        <a:lnSpc>
                          <a:spcPct val="100000"/>
                        </a:lnSpc>
                        <a:spcBef>
                          <a:spcPts val="5"/>
                        </a:spcBef>
                      </a:pPr>
                      <a:r>
                        <a:rPr sz="1650" b="1" spc="-20" dirty="0">
                          <a:latin typeface="Century Gothic"/>
                          <a:cs typeface="Century Gothic"/>
                        </a:rPr>
                        <a:t>COPD</a:t>
                      </a:r>
                      <a:endParaRPr sz="1650">
                        <a:latin typeface="Century Gothic"/>
                        <a:cs typeface="Century Gothic"/>
                      </a:endParaRPr>
                    </a:p>
                  </a:txBody>
                  <a:tcPr marL="0" marR="0" marT="67945"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CCD1D2"/>
                    </a:solidFill>
                  </a:tcPr>
                </a:tc>
                <a:extLst>
                  <a:ext uri="{0D108BD9-81ED-4DB2-BD59-A6C34878D82A}">
                    <a16:rowId xmlns:a16="http://schemas.microsoft.com/office/drawing/2014/main" val="10001"/>
                  </a:ext>
                </a:extLst>
              </a:tr>
              <a:tr h="1750695">
                <a:tc>
                  <a:txBody>
                    <a:bodyPr/>
                    <a:lstStyle/>
                    <a:p>
                      <a:pPr>
                        <a:lnSpc>
                          <a:spcPct val="100000"/>
                        </a:lnSpc>
                      </a:pPr>
                      <a:endParaRPr sz="1650">
                        <a:latin typeface="Times New Roman"/>
                        <a:cs typeface="Times New Roman"/>
                      </a:endParaRPr>
                    </a:p>
                    <a:p>
                      <a:pPr>
                        <a:lnSpc>
                          <a:spcPct val="100000"/>
                        </a:lnSpc>
                      </a:pPr>
                      <a:endParaRPr sz="1650">
                        <a:latin typeface="Times New Roman"/>
                        <a:cs typeface="Times New Roman"/>
                      </a:endParaRPr>
                    </a:p>
                    <a:p>
                      <a:pPr>
                        <a:lnSpc>
                          <a:spcPct val="100000"/>
                        </a:lnSpc>
                        <a:spcBef>
                          <a:spcPts val="215"/>
                        </a:spcBef>
                      </a:pPr>
                      <a:endParaRPr sz="1650">
                        <a:latin typeface="Times New Roman"/>
                        <a:cs typeface="Times New Roman"/>
                      </a:endParaRPr>
                    </a:p>
                    <a:p>
                      <a:pPr marL="12065" algn="ctr">
                        <a:lnSpc>
                          <a:spcPct val="100000"/>
                        </a:lnSpc>
                      </a:pPr>
                      <a:r>
                        <a:rPr sz="1650" spc="-20" dirty="0">
                          <a:latin typeface="Century Gothic"/>
                          <a:cs typeface="Century Gothic"/>
                        </a:rPr>
                        <a:t>68,0</a:t>
                      </a:r>
                      <a:endParaRPr sz="1650">
                        <a:latin typeface="Century Gothic"/>
                        <a:cs typeface="Century Gothic"/>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7EAEA"/>
                    </a:solidFill>
                  </a:tcPr>
                </a:tc>
                <a:tc>
                  <a:txBody>
                    <a:bodyPr/>
                    <a:lstStyle/>
                    <a:p>
                      <a:pPr>
                        <a:lnSpc>
                          <a:spcPct val="100000"/>
                        </a:lnSpc>
                      </a:pPr>
                      <a:endParaRPr sz="1650">
                        <a:latin typeface="Times New Roman"/>
                        <a:cs typeface="Times New Roman"/>
                      </a:endParaRPr>
                    </a:p>
                    <a:p>
                      <a:pPr>
                        <a:lnSpc>
                          <a:spcPct val="100000"/>
                        </a:lnSpc>
                      </a:pPr>
                      <a:endParaRPr sz="1650">
                        <a:latin typeface="Times New Roman"/>
                        <a:cs typeface="Times New Roman"/>
                      </a:endParaRPr>
                    </a:p>
                    <a:p>
                      <a:pPr>
                        <a:lnSpc>
                          <a:spcPct val="100000"/>
                        </a:lnSpc>
                        <a:spcBef>
                          <a:spcPts val="215"/>
                        </a:spcBef>
                      </a:pPr>
                      <a:endParaRPr sz="1650">
                        <a:latin typeface="Times New Roman"/>
                        <a:cs typeface="Times New Roman"/>
                      </a:endParaRPr>
                    </a:p>
                    <a:p>
                      <a:pPr marL="15875" algn="ctr">
                        <a:lnSpc>
                          <a:spcPct val="100000"/>
                        </a:lnSpc>
                      </a:pPr>
                      <a:r>
                        <a:rPr sz="1650" spc="-20" dirty="0">
                          <a:solidFill>
                            <a:srgbClr val="FF0000"/>
                          </a:solidFill>
                          <a:latin typeface="Century Gothic"/>
                          <a:cs typeface="Century Gothic"/>
                        </a:rPr>
                        <a:t>54,4</a:t>
                      </a:r>
                      <a:endParaRPr sz="1650">
                        <a:latin typeface="Century Gothic"/>
                        <a:cs typeface="Century Gothic"/>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7EAEA"/>
                    </a:solidFill>
                  </a:tcPr>
                </a:tc>
                <a:extLst>
                  <a:ext uri="{0D108BD9-81ED-4DB2-BD59-A6C34878D82A}">
                    <a16:rowId xmlns:a16="http://schemas.microsoft.com/office/drawing/2014/main" val="10002"/>
                  </a:ext>
                </a:extLst>
              </a:tr>
              <a:tr h="1750695">
                <a:tc>
                  <a:txBody>
                    <a:bodyPr/>
                    <a:lstStyle/>
                    <a:p>
                      <a:pPr>
                        <a:lnSpc>
                          <a:spcPct val="100000"/>
                        </a:lnSpc>
                      </a:pPr>
                      <a:endParaRPr sz="1650">
                        <a:latin typeface="Times New Roman"/>
                        <a:cs typeface="Times New Roman"/>
                      </a:endParaRPr>
                    </a:p>
                    <a:p>
                      <a:pPr>
                        <a:lnSpc>
                          <a:spcPct val="100000"/>
                        </a:lnSpc>
                      </a:pPr>
                      <a:endParaRPr sz="1650">
                        <a:latin typeface="Times New Roman"/>
                        <a:cs typeface="Times New Roman"/>
                      </a:endParaRPr>
                    </a:p>
                    <a:p>
                      <a:pPr>
                        <a:lnSpc>
                          <a:spcPct val="100000"/>
                        </a:lnSpc>
                        <a:spcBef>
                          <a:spcPts val="225"/>
                        </a:spcBef>
                      </a:pPr>
                      <a:endParaRPr sz="1650">
                        <a:latin typeface="Times New Roman"/>
                        <a:cs typeface="Times New Roman"/>
                      </a:endParaRPr>
                    </a:p>
                    <a:p>
                      <a:pPr marL="12065" algn="ctr">
                        <a:lnSpc>
                          <a:spcPct val="100000"/>
                        </a:lnSpc>
                      </a:pPr>
                      <a:r>
                        <a:rPr sz="1650" spc="-20" dirty="0">
                          <a:latin typeface="Century Gothic"/>
                          <a:cs typeface="Century Gothic"/>
                        </a:rPr>
                        <a:t>18,3</a:t>
                      </a:r>
                      <a:endParaRPr sz="1650">
                        <a:latin typeface="Century Gothic"/>
                        <a:cs typeface="Century Gothic"/>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CD1D2"/>
                    </a:solidFill>
                  </a:tcPr>
                </a:tc>
                <a:tc>
                  <a:txBody>
                    <a:bodyPr/>
                    <a:lstStyle/>
                    <a:p>
                      <a:pPr>
                        <a:lnSpc>
                          <a:spcPct val="100000"/>
                        </a:lnSpc>
                      </a:pPr>
                      <a:endParaRPr sz="1650">
                        <a:latin typeface="Times New Roman"/>
                        <a:cs typeface="Times New Roman"/>
                      </a:endParaRPr>
                    </a:p>
                    <a:p>
                      <a:pPr>
                        <a:lnSpc>
                          <a:spcPct val="100000"/>
                        </a:lnSpc>
                      </a:pPr>
                      <a:endParaRPr sz="1650">
                        <a:latin typeface="Times New Roman"/>
                        <a:cs typeface="Times New Roman"/>
                      </a:endParaRPr>
                    </a:p>
                    <a:p>
                      <a:pPr>
                        <a:lnSpc>
                          <a:spcPct val="100000"/>
                        </a:lnSpc>
                        <a:spcBef>
                          <a:spcPts val="225"/>
                        </a:spcBef>
                      </a:pPr>
                      <a:endParaRPr sz="1650">
                        <a:latin typeface="Times New Roman"/>
                        <a:cs typeface="Times New Roman"/>
                      </a:endParaRPr>
                    </a:p>
                    <a:p>
                      <a:pPr marL="15875" algn="ctr">
                        <a:lnSpc>
                          <a:spcPct val="100000"/>
                        </a:lnSpc>
                      </a:pPr>
                      <a:r>
                        <a:rPr sz="1650" spc="-20" dirty="0">
                          <a:solidFill>
                            <a:srgbClr val="008000"/>
                          </a:solidFill>
                          <a:latin typeface="Century Gothic"/>
                          <a:cs typeface="Century Gothic"/>
                        </a:rPr>
                        <a:t>32,2</a:t>
                      </a:r>
                      <a:endParaRPr sz="1650">
                        <a:latin typeface="Century Gothic"/>
                        <a:cs typeface="Century Gothic"/>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CD1D2"/>
                    </a:solidFill>
                  </a:tcPr>
                </a:tc>
                <a:extLst>
                  <a:ext uri="{0D108BD9-81ED-4DB2-BD59-A6C34878D82A}">
                    <a16:rowId xmlns:a16="http://schemas.microsoft.com/office/drawing/2014/main" val="10003"/>
                  </a:ext>
                </a:extLst>
              </a:tr>
              <a:tr h="1750695">
                <a:tc>
                  <a:txBody>
                    <a:bodyPr/>
                    <a:lstStyle/>
                    <a:p>
                      <a:pPr>
                        <a:lnSpc>
                          <a:spcPct val="100000"/>
                        </a:lnSpc>
                      </a:pPr>
                      <a:endParaRPr sz="1650">
                        <a:latin typeface="Times New Roman"/>
                        <a:cs typeface="Times New Roman"/>
                      </a:endParaRPr>
                    </a:p>
                    <a:p>
                      <a:pPr>
                        <a:lnSpc>
                          <a:spcPct val="100000"/>
                        </a:lnSpc>
                      </a:pPr>
                      <a:endParaRPr sz="1650">
                        <a:latin typeface="Times New Roman"/>
                        <a:cs typeface="Times New Roman"/>
                      </a:endParaRPr>
                    </a:p>
                    <a:p>
                      <a:pPr>
                        <a:lnSpc>
                          <a:spcPct val="100000"/>
                        </a:lnSpc>
                        <a:spcBef>
                          <a:spcPts val="229"/>
                        </a:spcBef>
                      </a:pPr>
                      <a:endParaRPr sz="1650">
                        <a:latin typeface="Times New Roman"/>
                        <a:cs typeface="Times New Roman"/>
                      </a:endParaRPr>
                    </a:p>
                    <a:p>
                      <a:pPr marL="12065" algn="ctr">
                        <a:lnSpc>
                          <a:spcPct val="100000"/>
                        </a:lnSpc>
                      </a:pPr>
                      <a:r>
                        <a:rPr sz="1650" spc="-20" dirty="0">
                          <a:latin typeface="Century Gothic"/>
                          <a:cs typeface="Century Gothic"/>
                        </a:rPr>
                        <a:t>13,7</a:t>
                      </a:r>
                      <a:endParaRPr sz="1650">
                        <a:latin typeface="Century Gothic"/>
                        <a:cs typeface="Century Gothic"/>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7EAEA"/>
                    </a:solidFill>
                  </a:tcPr>
                </a:tc>
                <a:tc>
                  <a:txBody>
                    <a:bodyPr/>
                    <a:lstStyle/>
                    <a:p>
                      <a:pPr>
                        <a:lnSpc>
                          <a:spcPct val="100000"/>
                        </a:lnSpc>
                      </a:pPr>
                      <a:endParaRPr sz="1650">
                        <a:latin typeface="Times New Roman"/>
                        <a:cs typeface="Times New Roman"/>
                      </a:endParaRPr>
                    </a:p>
                    <a:p>
                      <a:pPr>
                        <a:lnSpc>
                          <a:spcPct val="100000"/>
                        </a:lnSpc>
                      </a:pPr>
                      <a:endParaRPr sz="1650">
                        <a:latin typeface="Times New Roman"/>
                        <a:cs typeface="Times New Roman"/>
                      </a:endParaRPr>
                    </a:p>
                    <a:p>
                      <a:pPr>
                        <a:lnSpc>
                          <a:spcPct val="100000"/>
                        </a:lnSpc>
                        <a:spcBef>
                          <a:spcPts val="229"/>
                        </a:spcBef>
                      </a:pPr>
                      <a:endParaRPr sz="1650">
                        <a:latin typeface="Times New Roman"/>
                        <a:cs typeface="Times New Roman"/>
                      </a:endParaRPr>
                    </a:p>
                    <a:p>
                      <a:pPr marL="15875" algn="ctr">
                        <a:lnSpc>
                          <a:spcPct val="100000"/>
                        </a:lnSpc>
                      </a:pPr>
                      <a:r>
                        <a:rPr sz="1650" spc="-20" dirty="0">
                          <a:latin typeface="Century Gothic"/>
                          <a:cs typeface="Century Gothic"/>
                        </a:rPr>
                        <a:t>13,3</a:t>
                      </a:r>
                      <a:endParaRPr sz="1650">
                        <a:latin typeface="Century Gothic"/>
                        <a:cs typeface="Century Gothic"/>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7EAEA"/>
                    </a:solidFill>
                  </a:tcPr>
                </a:tc>
                <a:extLst>
                  <a:ext uri="{0D108BD9-81ED-4DB2-BD59-A6C34878D82A}">
                    <a16:rowId xmlns:a16="http://schemas.microsoft.com/office/drawing/2014/main" val="10004"/>
                  </a:ext>
                </a:extLst>
              </a:tr>
              <a:tr h="399415">
                <a:tc>
                  <a:txBody>
                    <a:bodyPr/>
                    <a:lstStyle/>
                    <a:p>
                      <a:pPr marL="11430" algn="ctr">
                        <a:lnSpc>
                          <a:spcPct val="100000"/>
                        </a:lnSpc>
                        <a:spcBef>
                          <a:spcPts val="630"/>
                        </a:spcBef>
                      </a:pPr>
                      <a:r>
                        <a:rPr sz="1650" spc="-10" dirty="0">
                          <a:latin typeface="Century Gothic"/>
                          <a:cs typeface="Century Gothic"/>
                        </a:rPr>
                        <a:t>n=197</a:t>
                      </a:r>
                      <a:endParaRPr sz="1650">
                        <a:latin typeface="Century Gothic"/>
                        <a:cs typeface="Century Gothic"/>
                      </a:endParaRPr>
                    </a:p>
                  </a:txBody>
                  <a:tcPr marL="0" marR="0" marT="8001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tcPr>
                </a:tc>
                <a:tc>
                  <a:txBody>
                    <a:bodyPr/>
                    <a:lstStyle/>
                    <a:p>
                      <a:pPr marL="10795" algn="ctr">
                        <a:lnSpc>
                          <a:spcPct val="100000"/>
                        </a:lnSpc>
                        <a:spcBef>
                          <a:spcPts val="630"/>
                        </a:spcBef>
                      </a:pPr>
                      <a:r>
                        <a:rPr sz="1650" spc="-20" dirty="0">
                          <a:latin typeface="Century Gothic"/>
                          <a:cs typeface="Century Gothic"/>
                        </a:rPr>
                        <a:t>n=90</a:t>
                      </a:r>
                      <a:endParaRPr sz="1650" dirty="0">
                        <a:latin typeface="Century Gothic"/>
                        <a:cs typeface="Century Gothic"/>
                      </a:endParaRPr>
                    </a:p>
                  </a:txBody>
                  <a:tcPr marL="0" marR="0" marT="8001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tcPr>
                </a:tc>
                <a:extLst>
                  <a:ext uri="{0D108BD9-81ED-4DB2-BD59-A6C34878D82A}">
                    <a16:rowId xmlns:a16="http://schemas.microsoft.com/office/drawing/2014/main" val="10005"/>
                  </a:ext>
                </a:extLst>
              </a:tr>
            </a:tbl>
          </a:graphicData>
        </a:graphic>
      </p:graphicFrame>
      <p:sp>
        <p:nvSpPr>
          <p:cNvPr id="21" name="Textfeld 20">
            <a:extLst>
              <a:ext uri="{FF2B5EF4-FFF2-40B4-BE49-F238E27FC236}">
                <a16:creationId xmlns:a16="http://schemas.microsoft.com/office/drawing/2014/main" id="{7E627F57-E9E9-8278-7315-C080F3F8BB07}"/>
              </a:ext>
            </a:extLst>
          </p:cNvPr>
          <p:cNvSpPr txBox="1"/>
          <p:nvPr/>
        </p:nvSpPr>
        <p:spPr>
          <a:xfrm>
            <a:off x="4424562" y="10431980"/>
            <a:ext cx="6193217" cy="646331"/>
          </a:xfrm>
          <a:prstGeom prst="rect">
            <a:avLst/>
          </a:prstGeom>
          <a:noFill/>
        </p:spPr>
        <p:txBody>
          <a:bodyPr wrap="square" rtlCol="0">
            <a:spAutoFit/>
          </a:bodyPr>
          <a:lstStyle/>
          <a:p>
            <a:r>
              <a:rPr lang="de-DE" dirty="0">
                <a:solidFill>
                  <a:srgbClr val="FF0000"/>
                </a:solidFill>
              </a:rPr>
              <a:t>Achtung</a:t>
            </a:r>
            <a:r>
              <a:rPr lang="de-DE" dirty="0"/>
              <a:t>: Biologikatherapie ist zum Zeitpunkt der Befragung für COPD nur eingeschränkt </a:t>
            </a:r>
            <a:r>
              <a:rPr lang="de-DE" dirty="0" err="1"/>
              <a:t>verschreibbar</a:t>
            </a:r>
            <a:r>
              <a:rPr lang="de-DE" dirty="0"/>
              <a:t>.</a:t>
            </a:r>
            <a:endParaRPr lang="de-AT"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descr="$PPTXTitle"/>
          <p:cNvSpPr txBox="1">
            <a:spLocks noGrp="1"/>
          </p:cNvSpPr>
          <p:nvPr>
            <p:ph type="title"/>
          </p:nvPr>
        </p:nvSpPr>
        <p:spPr>
          <a:xfrm>
            <a:off x="1439623" y="916003"/>
            <a:ext cx="17224853" cy="981616"/>
          </a:xfrm>
          <a:prstGeom prst="rect">
            <a:avLst/>
          </a:prstGeom>
        </p:spPr>
        <p:txBody>
          <a:bodyPr vert="horz" wrap="square" lIns="0" tIns="235523" rIns="0" bIns="0" rtlCol="0">
            <a:spAutoFit/>
          </a:bodyPr>
          <a:lstStyle/>
          <a:p>
            <a:pPr marL="12700" marR="5080">
              <a:lnSpc>
                <a:spcPts val="2850"/>
              </a:lnSpc>
              <a:spcBef>
                <a:spcPts val="430"/>
              </a:spcBef>
              <a:tabLst>
                <a:tab pos="830580" algn="l"/>
                <a:tab pos="3260725" algn="l"/>
                <a:tab pos="3953510" algn="l"/>
                <a:tab pos="4758690" algn="l"/>
                <a:tab pos="6625590" algn="l"/>
                <a:tab pos="8418195" algn="l"/>
                <a:tab pos="9358630" algn="l"/>
                <a:tab pos="10358755" algn="l"/>
                <a:tab pos="12412980" algn="l"/>
                <a:tab pos="14937740" algn="l"/>
                <a:tab pos="15937865" algn="l"/>
              </a:tabLst>
            </a:pPr>
            <a:r>
              <a:rPr lang="de-DE" spc="-25" dirty="0"/>
              <a:t>Die</a:t>
            </a:r>
            <a:r>
              <a:rPr lang="de-DE" dirty="0"/>
              <a:t>	</a:t>
            </a:r>
            <a:r>
              <a:rPr lang="de-DE" spc="-10" dirty="0"/>
              <a:t>Hauptgründe</a:t>
            </a:r>
            <a:r>
              <a:rPr lang="de-DE" dirty="0"/>
              <a:t>	</a:t>
            </a:r>
            <a:r>
              <a:rPr lang="de-DE" spc="-25" dirty="0"/>
              <a:t>für</a:t>
            </a:r>
            <a:r>
              <a:rPr lang="de-DE" dirty="0"/>
              <a:t>	</a:t>
            </a:r>
            <a:r>
              <a:rPr lang="de-DE" spc="-25" dirty="0"/>
              <a:t>die</a:t>
            </a:r>
            <a:r>
              <a:rPr lang="de-DE" dirty="0"/>
              <a:t>	</a:t>
            </a:r>
            <a:r>
              <a:rPr lang="de-DE" spc="-10" dirty="0"/>
              <a:t>genannte</a:t>
            </a:r>
            <a:r>
              <a:rPr lang="de-DE" dirty="0"/>
              <a:t>	</a:t>
            </a:r>
            <a:r>
              <a:rPr lang="de-DE" spc="-10" dirty="0"/>
              <a:t>Präferenz</a:t>
            </a:r>
            <a:r>
              <a:rPr lang="de-DE" dirty="0"/>
              <a:t>	</a:t>
            </a:r>
            <a:r>
              <a:rPr lang="de-DE" spc="-20" dirty="0"/>
              <a:t>sind</a:t>
            </a:r>
            <a:r>
              <a:rPr lang="de-DE" dirty="0"/>
              <a:t>	</a:t>
            </a:r>
            <a:r>
              <a:rPr lang="de-DE" spc="-20" dirty="0"/>
              <a:t>eine</a:t>
            </a:r>
            <a:r>
              <a:rPr lang="de-DE" dirty="0"/>
              <a:t>	</a:t>
            </a:r>
            <a:r>
              <a:rPr lang="de-DE" spc="-10" dirty="0"/>
              <a:t>einfachere</a:t>
            </a:r>
            <a:r>
              <a:rPr lang="de-DE" dirty="0"/>
              <a:t>	</a:t>
            </a:r>
            <a:r>
              <a:rPr lang="de-DE" spc="-10" dirty="0"/>
              <a:t>Handhabung,</a:t>
            </a:r>
            <a:r>
              <a:rPr lang="de-DE" dirty="0"/>
              <a:t>	</a:t>
            </a:r>
            <a:r>
              <a:rPr lang="de-DE" spc="-20" dirty="0"/>
              <a:t>eine</a:t>
            </a:r>
            <a:r>
              <a:rPr lang="de-DE" dirty="0"/>
              <a:t>	</a:t>
            </a:r>
            <a:r>
              <a:rPr lang="de-DE" spc="-10" dirty="0"/>
              <a:t>bessere </a:t>
            </a:r>
            <a:r>
              <a:rPr lang="de-DE" dirty="0"/>
              <a:t>Dosierbarkeit</a:t>
            </a:r>
            <a:r>
              <a:rPr lang="de-DE" spc="110" dirty="0"/>
              <a:t> </a:t>
            </a:r>
            <a:r>
              <a:rPr lang="de-DE" dirty="0"/>
              <a:t>und</a:t>
            </a:r>
            <a:r>
              <a:rPr lang="de-DE" spc="110" dirty="0"/>
              <a:t> </a:t>
            </a:r>
            <a:r>
              <a:rPr lang="de-DE" dirty="0"/>
              <a:t>eine</a:t>
            </a:r>
            <a:r>
              <a:rPr lang="de-DE" spc="70" dirty="0"/>
              <a:t> </a:t>
            </a:r>
            <a:r>
              <a:rPr lang="de-DE" dirty="0"/>
              <a:t>höhere</a:t>
            </a:r>
            <a:r>
              <a:rPr lang="de-DE" spc="70" dirty="0"/>
              <a:t> </a:t>
            </a:r>
            <a:r>
              <a:rPr lang="de-DE" spc="-10" dirty="0"/>
              <a:t>Alltagstauglichkeit.</a:t>
            </a:r>
            <a:endParaRPr spc="-10" dirty="0"/>
          </a:p>
        </p:txBody>
      </p:sp>
      <p:sp>
        <p:nvSpPr>
          <p:cNvPr id="3" name="object 3"/>
          <p:cNvSpPr txBox="1"/>
          <p:nvPr/>
        </p:nvSpPr>
        <p:spPr>
          <a:xfrm>
            <a:off x="1445816" y="2119062"/>
            <a:ext cx="16721455" cy="665480"/>
          </a:xfrm>
          <a:prstGeom prst="rect">
            <a:avLst/>
          </a:prstGeom>
        </p:spPr>
        <p:txBody>
          <a:bodyPr vert="horz" wrap="square" lIns="0" tIns="13970" rIns="0" bIns="0" rtlCol="0">
            <a:spAutoFit/>
          </a:bodyPr>
          <a:lstStyle/>
          <a:p>
            <a:pPr marL="12700">
              <a:lnSpc>
                <a:spcPct val="100000"/>
              </a:lnSpc>
              <a:spcBef>
                <a:spcPts val="110"/>
              </a:spcBef>
            </a:pPr>
            <a:r>
              <a:rPr sz="1950" dirty="0">
                <a:latin typeface="Century Gothic"/>
                <a:cs typeface="Century Gothic"/>
              </a:rPr>
              <a:t>Was</a:t>
            </a:r>
            <a:r>
              <a:rPr sz="1950" spc="30" dirty="0">
                <a:latin typeface="Century Gothic"/>
                <a:cs typeface="Century Gothic"/>
              </a:rPr>
              <a:t> </a:t>
            </a:r>
            <a:r>
              <a:rPr sz="1950" dirty="0">
                <a:latin typeface="Century Gothic"/>
                <a:cs typeface="Century Gothic"/>
              </a:rPr>
              <a:t>sind</a:t>
            </a:r>
            <a:r>
              <a:rPr sz="1950" spc="40" dirty="0">
                <a:latin typeface="Century Gothic"/>
                <a:cs typeface="Century Gothic"/>
              </a:rPr>
              <a:t> </a:t>
            </a:r>
            <a:r>
              <a:rPr sz="1950" dirty="0">
                <a:latin typeface="Century Gothic"/>
                <a:cs typeface="Century Gothic"/>
              </a:rPr>
              <a:t>die</a:t>
            </a:r>
            <a:r>
              <a:rPr sz="1950" spc="50" dirty="0">
                <a:latin typeface="Century Gothic"/>
                <a:cs typeface="Century Gothic"/>
              </a:rPr>
              <a:t> </a:t>
            </a:r>
            <a:r>
              <a:rPr sz="1950" dirty="0">
                <a:latin typeface="Century Gothic"/>
                <a:cs typeface="Century Gothic"/>
              </a:rPr>
              <a:t>Hauptgründe</a:t>
            </a:r>
            <a:r>
              <a:rPr sz="1950" spc="50" dirty="0">
                <a:latin typeface="Century Gothic"/>
                <a:cs typeface="Century Gothic"/>
              </a:rPr>
              <a:t> </a:t>
            </a:r>
            <a:r>
              <a:rPr sz="1950" dirty="0">
                <a:latin typeface="Century Gothic"/>
                <a:cs typeface="Century Gothic"/>
              </a:rPr>
              <a:t>für</a:t>
            </a:r>
            <a:r>
              <a:rPr sz="1950" spc="20" dirty="0">
                <a:latin typeface="Century Gothic"/>
                <a:cs typeface="Century Gothic"/>
              </a:rPr>
              <a:t> </a:t>
            </a:r>
            <a:r>
              <a:rPr sz="1950" dirty="0">
                <a:latin typeface="Century Gothic"/>
                <a:cs typeface="Century Gothic"/>
              </a:rPr>
              <a:t>Ihre</a:t>
            </a:r>
            <a:r>
              <a:rPr sz="1950" spc="60" dirty="0">
                <a:latin typeface="Century Gothic"/>
                <a:cs typeface="Century Gothic"/>
              </a:rPr>
              <a:t> </a:t>
            </a:r>
            <a:r>
              <a:rPr sz="1950" dirty="0">
                <a:latin typeface="Century Gothic"/>
                <a:cs typeface="Century Gothic"/>
              </a:rPr>
              <a:t>zuvor</a:t>
            </a:r>
            <a:r>
              <a:rPr sz="1950" spc="30" dirty="0">
                <a:latin typeface="Century Gothic"/>
                <a:cs typeface="Century Gothic"/>
              </a:rPr>
              <a:t> </a:t>
            </a:r>
            <a:r>
              <a:rPr sz="1950" dirty="0">
                <a:latin typeface="Century Gothic"/>
                <a:cs typeface="Century Gothic"/>
              </a:rPr>
              <a:t>genannte</a:t>
            </a:r>
            <a:r>
              <a:rPr sz="1950" spc="50" dirty="0">
                <a:latin typeface="Century Gothic"/>
                <a:cs typeface="Century Gothic"/>
              </a:rPr>
              <a:t> </a:t>
            </a:r>
            <a:r>
              <a:rPr sz="1950" spc="-10" dirty="0">
                <a:latin typeface="Century Gothic"/>
                <a:cs typeface="Century Gothic"/>
              </a:rPr>
              <a:t>Präferenz?</a:t>
            </a:r>
            <a:endParaRPr sz="1950">
              <a:latin typeface="Century Gothic"/>
              <a:cs typeface="Century Gothic"/>
            </a:endParaRPr>
          </a:p>
          <a:p>
            <a:pPr marL="12700">
              <a:lnSpc>
                <a:spcPct val="100000"/>
              </a:lnSpc>
              <a:spcBef>
                <a:spcPts val="1360"/>
              </a:spcBef>
            </a:pPr>
            <a:r>
              <a:rPr sz="1100" spc="10" dirty="0">
                <a:latin typeface="Century Gothic"/>
                <a:cs typeface="Century Gothic"/>
              </a:rPr>
              <a:t>Frage</a:t>
            </a:r>
            <a:r>
              <a:rPr sz="1100" spc="120" dirty="0">
                <a:latin typeface="Century Gothic"/>
                <a:cs typeface="Century Gothic"/>
              </a:rPr>
              <a:t> </a:t>
            </a:r>
            <a:r>
              <a:rPr sz="1100" spc="10" dirty="0">
                <a:latin typeface="Century Gothic"/>
                <a:cs typeface="Century Gothic"/>
              </a:rPr>
              <a:t>wurde</a:t>
            </a:r>
            <a:r>
              <a:rPr sz="1100" spc="114" dirty="0">
                <a:latin typeface="Century Gothic"/>
                <a:cs typeface="Century Gothic"/>
              </a:rPr>
              <a:t> </a:t>
            </a:r>
            <a:r>
              <a:rPr sz="1100" spc="10" dirty="0">
                <a:latin typeface="Century Gothic"/>
                <a:cs typeface="Century Gothic"/>
              </a:rPr>
              <a:t>nur</a:t>
            </a:r>
            <a:r>
              <a:rPr sz="1100" spc="90" dirty="0">
                <a:latin typeface="Century Gothic"/>
                <a:cs typeface="Century Gothic"/>
              </a:rPr>
              <a:t> </a:t>
            </a:r>
            <a:r>
              <a:rPr sz="1100" spc="10" dirty="0">
                <a:latin typeface="Century Gothic"/>
                <a:cs typeface="Century Gothic"/>
              </a:rPr>
              <a:t>Personen</a:t>
            </a:r>
            <a:r>
              <a:rPr sz="1100" spc="100" dirty="0">
                <a:latin typeface="Century Gothic"/>
                <a:cs typeface="Century Gothic"/>
              </a:rPr>
              <a:t> </a:t>
            </a:r>
            <a:r>
              <a:rPr sz="1100" spc="10" dirty="0">
                <a:latin typeface="Century Gothic"/>
                <a:cs typeface="Century Gothic"/>
              </a:rPr>
              <a:t>gestellt,</a:t>
            </a:r>
            <a:r>
              <a:rPr sz="1100" spc="130" dirty="0">
                <a:latin typeface="Century Gothic"/>
                <a:cs typeface="Century Gothic"/>
              </a:rPr>
              <a:t> </a:t>
            </a:r>
            <a:r>
              <a:rPr sz="1100" spc="10" dirty="0">
                <a:latin typeface="Century Gothic"/>
                <a:cs typeface="Century Gothic"/>
              </a:rPr>
              <a:t>die</a:t>
            </a:r>
            <a:r>
              <a:rPr sz="1100" spc="114" dirty="0">
                <a:latin typeface="Century Gothic"/>
                <a:cs typeface="Century Gothic"/>
              </a:rPr>
              <a:t> </a:t>
            </a:r>
            <a:r>
              <a:rPr sz="1100" spc="10" dirty="0">
                <a:latin typeface="Century Gothic"/>
                <a:cs typeface="Century Gothic"/>
              </a:rPr>
              <a:t>aktuell</a:t>
            </a:r>
            <a:r>
              <a:rPr sz="1100" spc="160" dirty="0">
                <a:latin typeface="Century Gothic"/>
                <a:cs typeface="Century Gothic"/>
              </a:rPr>
              <a:t> </a:t>
            </a:r>
            <a:r>
              <a:rPr sz="1100" spc="10" dirty="0">
                <a:latin typeface="Century Gothic"/>
                <a:cs typeface="Century Gothic"/>
              </a:rPr>
              <a:t>eine</a:t>
            </a:r>
            <a:r>
              <a:rPr sz="1100" spc="114" dirty="0">
                <a:latin typeface="Century Gothic"/>
                <a:cs typeface="Century Gothic"/>
              </a:rPr>
              <a:t> </a:t>
            </a:r>
            <a:r>
              <a:rPr sz="1100" spc="10" dirty="0">
                <a:latin typeface="Century Gothic"/>
                <a:cs typeface="Century Gothic"/>
              </a:rPr>
              <a:t>Inhalative</a:t>
            </a:r>
            <a:r>
              <a:rPr sz="1100" spc="120" dirty="0">
                <a:latin typeface="Century Gothic"/>
                <a:cs typeface="Century Gothic"/>
              </a:rPr>
              <a:t> </a:t>
            </a:r>
            <a:r>
              <a:rPr sz="1100" spc="10" dirty="0">
                <a:latin typeface="Century Gothic"/>
                <a:cs typeface="Century Gothic"/>
              </a:rPr>
              <a:t>Therapie,</a:t>
            </a:r>
            <a:r>
              <a:rPr sz="1100" spc="55" dirty="0">
                <a:latin typeface="Century Gothic"/>
                <a:cs typeface="Century Gothic"/>
              </a:rPr>
              <a:t> </a:t>
            </a:r>
            <a:r>
              <a:rPr sz="1100" spc="10" dirty="0">
                <a:latin typeface="Century Gothic"/>
                <a:cs typeface="Century Gothic"/>
              </a:rPr>
              <a:t>eine</a:t>
            </a:r>
            <a:r>
              <a:rPr sz="1100" spc="120" dirty="0">
                <a:latin typeface="Century Gothic"/>
                <a:cs typeface="Century Gothic"/>
              </a:rPr>
              <a:t> </a:t>
            </a:r>
            <a:r>
              <a:rPr sz="1100" spc="10" dirty="0">
                <a:latin typeface="Century Gothic"/>
                <a:cs typeface="Century Gothic"/>
              </a:rPr>
              <a:t>Biologiktherapie</a:t>
            </a:r>
            <a:r>
              <a:rPr sz="1100" spc="120" dirty="0">
                <a:latin typeface="Century Gothic"/>
                <a:cs typeface="Century Gothic"/>
              </a:rPr>
              <a:t> </a:t>
            </a:r>
            <a:r>
              <a:rPr sz="1100" spc="10" dirty="0">
                <a:latin typeface="Century Gothic"/>
                <a:cs typeface="Century Gothic"/>
              </a:rPr>
              <a:t>oder</a:t>
            </a:r>
            <a:r>
              <a:rPr sz="1100" spc="165" dirty="0">
                <a:latin typeface="Century Gothic"/>
                <a:cs typeface="Century Gothic"/>
              </a:rPr>
              <a:t> </a:t>
            </a:r>
            <a:r>
              <a:rPr sz="1100" spc="10" dirty="0">
                <a:latin typeface="Century Gothic"/>
                <a:cs typeface="Century Gothic"/>
              </a:rPr>
              <a:t>beide</a:t>
            </a:r>
            <a:r>
              <a:rPr sz="1100" spc="114" dirty="0">
                <a:latin typeface="Century Gothic"/>
                <a:cs typeface="Century Gothic"/>
              </a:rPr>
              <a:t> </a:t>
            </a:r>
            <a:r>
              <a:rPr sz="1100" spc="10" dirty="0">
                <a:latin typeface="Century Gothic"/>
                <a:cs typeface="Century Gothic"/>
              </a:rPr>
              <a:t>Therapieformen</a:t>
            </a:r>
            <a:r>
              <a:rPr sz="1100" spc="105" dirty="0">
                <a:latin typeface="Century Gothic"/>
                <a:cs typeface="Century Gothic"/>
              </a:rPr>
              <a:t> </a:t>
            </a:r>
            <a:r>
              <a:rPr sz="1100" spc="10" dirty="0">
                <a:latin typeface="Century Gothic"/>
                <a:cs typeface="Century Gothic"/>
              </a:rPr>
              <a:t>erhalten</a:t>
            </a:r>
            <a:r>
              <a:rPr sz="1100" spc="100" dirty="0">
                <a:latin typeface="Century Gothic"/>
                <a:cs typeface="Century Gothic"/>
              </a:rPr>
              <a:t> </a:t>
            </a:r>
            <a:r>
              <a:rPr sz="1100" spc="10" dirty="0">
                <a:latin typeface="Century Gothic"/>
                <a:cs typeface="Century Gothic"/>
              </a:rPr>
              <a:t>und</a:t>
            </a:r>
            <a:r>
              <a:rPr sz="1100" spc="145" dirty="0">
                <a:latin typeface="Century Gothic"/>
                <a:cs typeface="Century Gothic"/>
              </a:rPr>
              <a:t> </a:t>
            </a:r>
            <a:r>
              <a:rPr sz="1100" spc="10" dirty="0">
                <a:latin typeface="Century Gothic"/>
                <a:cs typeface="Century Gothic"/>
              </a:rPr>
              <a:t>eine</a:t>
            </a:r>
            <a:r>
              <a:rPr sz="1100" spc="114" dirty="0">
                <a:latin typeface="Century Gothic"/>
                <a:cs typeface="Century Gothic"/>
              </a:rPr>
              <a:t> </a:t>
            </a:r>
            <a:r>
              <a:rPr sz="1100" spc="10" dirty="0">
                <a:latin typeface="Century Gothic"/>
                <a:cs typeface="Century Gothic"/>
              </a:rPr>
              <a:t>der</a:t>
            </a:r>
            <a:r>
              <a:rPr sz="1100" spc="90" dirty="0">
                <a:latin typeface="Century Gothic"/>
                <a:cs typeface="Century Gothic"/>
              </a:rPr>
              <a:t> </a:t>
            </a:r>
            <a:r>
              <a:rPr sz="1100" spc="10" dirty="0">
                <a:latin typeface="Century Gothic"/>
                <a:cs typeface="Century Gothic"/>
              </a:rPr>
              <a:t>beiden</a:t>
            </a:r>
            <a:r>
              <a:rPr sz="1100" spc="100" dirty="0">
                <a:latin typeface="Century Gothic"/>
                <a:cs typeface="Century Gothic"/>
              </a:rPr>
              <a:t> </a:t>
            </a:r>
            <a:r>
              <a:rPr sz="1100" spc="10" dirty="0">
                <a:latin typeface="Century Gothic"/>
                <a:cs typeface="Century Gothic"/>
              </a:rPr>
              <a:t>Therapieformen</a:t>
            </a:r>
            <a:r>
              <a:rPr sz="1100" spc="105" dirty="0">
                <a:latin typeface="Century Gothic"/>
                <a:cs typeface="Century Gothic"/>
              </a:rPr>
              <a:t> </a:t>
            </a:r>
            <a:r>
              <a:rPr sz="1100" spc="10" dirty="0">
                <a:latin typeface="Century Gothic"/>
                <a:cs typeface="Century Gothic"/>
              </a:rPr>
              <a:t>passender</a:t>
            </a:r>
            <a:r>
              <a:rPr sz="1100" spc="85" dirty="0">
                <a:latin typeface="Century Gothic"/>
                <a:cs typeface="Century Gothic"/>
              </a:rPr>
              <a:t> </a:t>
            </a:r>
            <a:r>
              <a:rPr sz="1100" spc="10" dirty="0">
                <a:latin typeface="Century Gothic"/>
                <a:cs typeface="Century Gothic"/>
              </a:rPr>
              <a:t>zur</a:t>
            </a:r>
            <a:r>
              <a:rPr sz="1100" spc="90" dirty="0">
                <a:latin typeface="Century Gothic"/>
                <a:cs typeface="Century Gothic"/>
              </a:rPr>
              <a:t> </a:t>
            </a:r>
            <a:r>
              <a:rPr sz="1100" spc="10" dirty="0">
                <a:latin typeface="Century Gothic"/>
                <a:cs typeface="Century Gothic"/>
              </a:rPr>
              <a:t>Behandlung</a:t>
            </a:r>
            <a:r>
              <a:rPr sz="1100" spc="85" dirty="0">
                <a:latin typeface="Century Gothic"/>
                <a:cs typeface="Century Gothic"/>
              </a:rPr>
              <a:t> </a:t>
            </a:r>
            <a:r>
              <a:rPr sz="1100" spc="10" dirty="0">
                <a:latin typeface="Century Gothic"/>
                <a:cs typeface="Century Gothic"/>
              </a:rPr>
              <a:t>von</a:t>
            </a:r>
            <a:r>
              <a:rPr sz="1100" spc="105" dirty="0">
                <a:latin typeface="Century Gothic"/>
                <a:cs typeface="Century Gothic"/>
              </a:rPr>
              <a:t> </a:t>
            </a:r>
            <a:r>
              <a:rPr sz="1100" spc="10" dirty="0">
                <a:latin typeface="Century Gothic"/>
                <a:cs typeface="Century Gothic"/>
              </a:rPr>
              <a:t>Atemwegserkrankungen</a:t>
            </a:r>
            <a:r>
              <a:rPr sz="1100" spc="100" dirty="0">
                <a:latin typeface="Century Gothic"/>
                <a:cs typeface="Century Gothic"/>
              </a:rPr>
              <a:t> </a:t>
            </a:r>
            <a:r>
              <a:rPr sz="1100" spc="-10" dirty="0">
                <a:latin typeface="Century Gothic"/>
                <a:cs typeface="Century Gothic"/>
              </a:rPr>
              <a:t>empfinden.</a:t>
            </a:r>
            <a:endParaRPr sz="1100">
              <a:latin typeface="Century Gothic"/>
              <a:cs typeface="Century Gothic"/>
            </a:endParaRPr>
          </a:p>
        </p:txBody>
      </p:sp>
      <p:sp>
        <p:nvSpPr>
          <p:cNvPr id="18" name="object 18"/>
          <p:cNvSpPr txBox="1"/>
          <p:nvPr/>
        </p:nvSpPr>
        <p:spPr>
          <a:xfrm>
            <a:off x="1445816" y="9930907"/>
            <a:ext cx="2540000" cy="223520"/>
          </a:xfrm>
          <a:prstGeom prst="rect">
            <a:avLst/>
          </a:prstGeom>
        </p:spPr>
        <p:txBody>
          <a:bodyPr vert="horz" wrap="square" lIns="0" tIns="8890" rIns="0" bIns="0" rtlCol="0">
            <a:spAutoFit/>
          </a:bodyPr>
          <a:lstStyle/>
          <a:p>
            <a:pPr marL="12700">
              <a:lnSpc>
                <a:spcPct val="100000"/>
              </a:lnSpc>
              <a:spcBef>
                <a:spcPts val="70"/>
              </a:spcBef>
            </a:pPr>
            <a:r>
              <a:rPr sz="1300" dirty="0">
                <a:solidFill>
                  <a:srgbClr val="393843"/>
                </a:solidFill>
                <a:latin typeface="Century Gothic"/>
                <a:cs typeface="Century Gothic"/>
              </a:rPr>
              <a:t>In</a:t>
            </a:r>
            <a:r>
              <a:rPr sz="1300" spc="30" dirty="0">
                <a:solidFill>
                  <a:srgbClr val="393843"/>
                </a:solidFill>
                <a:latin typeface="Century Gothic"/>
                <a:cs typeface="Century Gothic"/>
              </a:rPr>
              <a:t> </a:t>
            </a:r>
            <a:r>
              <a:rPr sz="1300" dirty="0">
                <a:solidFill>
                  <a:srgbClr val="393843"/>
                </a:solidFill>
                <a:latin typeface="Century Gothic"/>
                <a:cs typeface="Century Gothic"/>
              </a:rPr>
              <a:t>%,</a:t>
            </a:r>
            <a:r>
              <a:rPr sz="1300" spc="15" dirty="0">
                <a:solidFill>
                  <a:srgbClr val="393843"/>
                </a:solidFill>
                <a:latin typeface="Century Gothic"/>
                <a:cs typeface="Century Gothic"/>
              </a:rPr>
              <a:t> </a:t>
            </a:r>
            <a:r>
              <a:rPr sz="1300" dirty="0">
                <a:solidFill>
                  <a:srgbClr val="393843"/>
                </a:solidFill>
                <a:latin typeface="Century Gothic"/>
                <a:cs typeface="Century Gothic"/>
              </a:rPr>
              <a:t>Mehrfachantwort</a:t>
            </a:r>
            <a:r>
              <a:rPr sz="1300" spc="20" dirty="0">
                <a:solidFill>
                  <a:srgbClr val="393843"/>
                </a:solidFill>
                <a:latin typeface="Century Gothic"/>
                <a:cs typeface="Century Gothic"/>
              </a:rPr>
              <a:t> </a:t>
            </a:r>
            <a:r>
              <a:rPr sz="1300" dirty="0">
                <a:solidFill>
                  <a:srgbClr val="393843"/>
                </a:solidFill>
                <a:latin typeface="Century Gothic"/>
                <a:cs typeface="Century Gothic"/>
              </a:rPr>
              <a:t>|</a:t>
            </a:r>
            <a:r>
              <a:rPr sz="1300" spc="35" dirty="0">
                <a:solidFill>
                  <a:srgbClr val="393843"/>
                </a:solidFill>
                <a:latin typeface="Century Gothic"/>
                <a:cs typeface="Century Gothic"/>
              </a:rPr>
              <a:t> </a:t>
            </a:r>
            <a:r>
              <a:rPr sz="1300" spc="-20" dirty="0">
                <a:solidFill>
                  <a:srgbClr val="393843"/>
                </a:solidFill>
                <a:latin typeface="Century Gothic"/>
                <a:cs typeface="Century Gothic"/>
              </a:rPr>
              <a:t>n=238</a:t>
            </a:r>
            <a:endParaRPr sz="1300">
              <a:latin typeface="Century Gothic"/>
              <a:cs typeface="Century Gothic"/>
            </a:endParaRPr>
          </a:p>
        </p:txBody>
      </p:sp>
      <p:sp>
        <p:nvSpPr>
          <p:cNvPr id="19" name="object 19"/>
          <p:cNvSpPr txBox="1"/>
          <p:nvPr/>
        </p:nvSpPr>
        <p:spPr>
          <a:xfrm>
            <a:off x="14427150" y="10255715"/>
            <a:ext cx="4382770" cy="542925"/>
          </a:xfrm>
          <a:prstGeom prst="rect">
            <a:avLst/>
          </a:prstGeom>
        </p:spPr>
        <p:txBody>
          <a:bodyPr vert="horz" wrap="square" lIns="0" tIns="12065" rIns="0" bIns="0" rtlCol="0">
            <a:spAutoFit/>
          </a:bodyPr>
          <a:lstStyle/>
          <a:p>
            <a:pPr marL="12700">
              <a:lnSpc>
                <a:spcPct val="100000"/>
              </a:lnSpc>
              <a:spcBef>
                <a:spcPts val="95"/>
              </a:spcBef>
            </a:pPr>
            <a:r>
              <a:rPr sz="1100" dirty="0">
                <a:latin typeface="Century Gothic"/>
                <a:cs typeface="Century Gothic"/>
              </a:rPr>
              <a:t>Signifikante</a:t>
            </a:r>
            <a:r>
              <a:rPr sz="1100" spc="180" dirty="0">
                <a:latin typeface="Century Gothic"/>
                <a:cs typeface="Century Gothic"/>
              </a:rPr>
              <a:t> </a:t>
            </a:r>
            <a:r>
              <a:rPr sz="1100" dirty="0">
                <a:latin typeface="Century Gothic"/>
                <a:cs typeface="Century Gothic"/>
              </a:rPr>
              <a:t>Unterschiede:</a:t>
            </a:r>
            <a:r>
              <a:rPr sz="1100" spc="170" dirty="0">
                <a:latin typeface="Century Gothic"/>
                <a:cs typeface="Century Gothic"/>
              </a:rPr>
              <a:t> </a:t>
            </a:r>
            <a:r>
              <a:rPr sz="1100" dirty="0">
                <a:solidFill>
                  <a:srgbClr val="008000"/>
                </a:solidFill>
                <a:latin typeface="Century Gothic"/>
                <a:cs typeface="Century Gothic"/>
              </a:rPr>
              <a:t>grün=sig.</a:t>
            </a:r>
            <a:r>
              <a:rPr sz="1100" spc="190" dirty="0">
                <a:solidFill>
                  <a:srgbClr val="008000"/>
                </a:solidFill>
                <a:latin typeface="Century Gothic"/>
                <a:cs typeface="Century Gothic"/>
              </a:rPr>
              <a:t> </a:t>
            </a:r>
            <a:r>
              <a:rPr sz="1100" dirty="0">
                <a:solidFill>
                  <a:srgbClr val="008000"/>
                </a:solidFill>
                <a:latin typeface="Century Gothic"/>
                <a:cs typeface="Century Gothic"/>
              </a:rPr>
              <a:t>höher</a:t>
            </a:r>
            <a:r>
              <a:rPr sz="1100" spc="150" dirty="0">
                <a:solidFill>
                  <a:srgbClr val="008000"/>
                </a:solidFill>
                <a:latin typeface="Century Gothic"/>
                <a:cs typeface="Century Gothic"/>
              </a:rPr>
              <a:t> </a:t>
            </a:r>
            <a:r>
              <a:rPr sz="1100" dirty="0">
                <a:latin typeface="Century Gothic"/>
                <a:cs typeface="Century Gothic"/>
              </a:rPr>
              <a:t>/</a:t>
            </a:r>
            <a:r>
              <a:rPr sz="1100" spc="175" dirty="0">
                <a:latin typeface="Century Gothic"/>
                <a:cs typeface="Century Gothic"/>
              </a:rPr>
              <a:t> </a:t>
            </a:r>
            <a:r>
              <a:rPr sz="1100" dirty="0">
                <a:solidFill>
                  <a:srgbClr val="FF0000"/>
                </a:solidFill>
                <a:latin typeface="Century Gothic"/>
                <a:cs typeface="Century Gothic"/>
              </a:rPr>
              <a:t>rot=sig.</a:t>
            </a:r>
            <a:r>
              <a:rPr sz="1100" spc="190" dirty="0">
                <a:solidFill>
                  <a:srgbClr val="FF0000"/>
                </a:solidFill>
                <a:latin typeface="Century Gothic"/>
                <a:cs typeface="Century Gothic"/>
              </a:rPr>
              <a:t> </a:t>
            </a:r>
            <a:r>
              <a:rPr sz="1100" spc="-10" dirty="0">
                <a:solidFill>
                  <a:srgbClr val="FF0000"/>
                </a:solidFill>
                <a:latin typeface="Century Gothic"/>
                <a:cs typeface="Century Gothic"/>
              </a:rPr>
              <a:t>niedriger</a:t>
            </a:r>
            <a:endParaRPr sz="1100">
              <a:latin typeface="Century Gothic"/>
              <a:cs typeface="Century Gothic"/>
            </a:endParaRPr>
          </a:p>
          <a:p>
            <a:pPr marR="5080" algn="r">
              <a:lnSpc>
                <a:spcPct val="100000"/>
              </a:lnSpc>
              <a:spcBef>
                <a:spcPts val="1170"/>
              </a:spcBef>
            </a:pPr>
            <a:r>
              <a:rPr sz="1300" dirty="0">
                <a:solidFill>
                  <a:srgbClr val="393843"/>
                </a:solidFill>
                <a:latin typeface="Century Gothic"/>
                <a:cs typeface="Century Gothic"/>
              </a:rPr>
              <a:t>Seite</a:t>
            </a:r>
            <a:r>
              <a:rPr sz="1300" spc="5" dirty="0">
                <a:solidFill>
                  <a:srgbClr val="393843"/>
                </a:solidFill>
                <a:latin typeface="Century Gothic"/>
                <a:cs typeface="Century Gothic"/>
              </a:rPr>
              <a:t> </a:t>
            </a:r>
            <a:r>
              <a:rPr sz="1300" b="1" spc="-25" dirty="0">
                <a:solidFill>
                  <a:srgbClr val="393843"/>
                </a:solidFill>
                <a:latin typeface="Century Gothic"/>
                <a:cs typeface="Century Gothic"/>
              </a:rPr>
              <a:t>24</a:t>
            </a:r>
            <a:endParaRPr sz="1300">
              <a:latin typeface="Century Gothic"/>
              <a:cs typeface="Century Gothic"/>
            </a:endParaRPr>
          </a:p>
        </p:txBody>
      </p:sp>
      <p:sp>
        <p:nvSpPr>
          <p:cNvPr id="12" name="object 12"/>
          <p:cNvSpPr txBox="1"/>
          <p:nvPr/>
        </p:nvSpPr>
        <p:spPr>
          <a:xfrm>
            <a:off x="6559550" y="4708974"/>
            <a:ext cx="2501900" cy="268022"/>
          </a:xfrm>
          <a:prstGeom prst="rect">
            <a:avLst/>
          </a:prstGeom>
        </p:spPr>
        <p:txBody>
          <a:bodyPr vert="horz" wrap="square" lIns="0" tIns="13970" rIns="0" bIns="0" rtlCol="0">
            <a:spAutoFit/>
          </a:bodyPr>
          <a:lstStyle/>
          <a:p>
            <a:pPr marL="12700">
              <a:lnSpc>
                <a:spcPct val="100000"/>
              </a:lnSpc>
              <a:spcBef>
                <a:spcPts val="110"/>
              </a:spcBef>
            </a:pPr>
            <a:r>
              <a:rPr sz="1650" spc="-20" dirty="0">
                <a:latin typeface="Century Gothic"/>
                <a:cs typeface="Century Gothic"/>
              </a:rPr>
              <a:t>Einfachere</a:t>
            </a:r>
            <a:r>
              <a:rPr sz="1650" spc="-50" dirty="0">
                <a:latin typeface="Century Gothic"/>
                <a:cs typeface="Century Gothic"/>
              </a:rPr>
              <a:t> </a:t>
            </a:r>
            <a:r>
              <a:rPr sz="1650" spc="-10" dirty="0">
                <a:latin typeface="Century Gothic"/>
                <a:cs typeface="Century Gothic"/>
              </a:rPr>
              <a:t>Handhabung</a:t>
            </a:r>
            <a:endParaRPr sz="1650">
              <a:latin typeface="Century Gothic"/>
              <a:cs typeface="Century Gothic"/>
            </a:endParaRPr>
          </a:p>
        </p:txBody>
      </p:sp>
      <p:sp>
        <p:nvSpPr>
          <p:cNvPr id="13" name="object 13"/>
          <p:cNvSpPr txBox="1"/>
          <p:nvPr/>
        </p:nvSpPr>
        <p:spPr>
          <a:xfrm>
            <a:off x="5224260" y="5622706"/>
            <a:ext cx="3834765" cy="767005"/>
          </a:xfrm>
          <a:prstGeom prst="rect">
            <a:avLst/>
          </a:prstGeom>
        </p:spPr>
        <p:txBody>
          <a:bodyPr vert="horz" wrap="square" lIns="0" tIns="14605" rIns="0" bIns="0" rtlCol="0">
            <a:spAutoFit/>
          </a:bodyPr>
          <a:lstStyle/>
          <a:p>
            <a:pPr algn="ctr">
              <a:lnSpc>
                <a:spcPts val="1970"/>
              </a:lnSpc>
              <a:spcBef>
                <a:spcPts val="115"/>
              </a:spcBef>
            </a:pPr>
            <a:r>
              <a:rPr sz="1650" spc="-10" dirty="0">
                <a:latin typeface="Century Gothic"/>
                <a:cs typeface="Century Gothic"/>
              </a:rPr>
              <a:t>Bessere</a:t>
            </a:r>
            <a:r>
              <a:rPr sz="1650" spc="-35" dirty="0">
                <a:latin typeface="Century Gothic"/>
                <a:cs typeface="Century Gothic"/>
              </a:rPr>
              <a:t> </a:t>
            </a:r>
            <a:r>
              <a:rPr sz="1650" spc="-25" dirty="0">
                <a:latin typeface="Century Gothic"/>
                <a:cs typeface="Century Gothic"/>
              </a:rPr>
              <a:t>Dosierbarkeit</a:t>
            </a:r>
            <a:r>
              <a:rPr sz="1650" spc="-90" dirty="0">
                <a:latin typeface="Century Gothic"/>
                <a:cs typeface="Century Gothic"/>
              </a:rPr>
              <a:t> </a:t>
            </a:r>
            <a:r>
              <a:rPr sz="1650" spc="-10" dirty="0">
                <a:latin typeface="Century Gothic"/>
                <a:cs typeface="Century Gothic"/>
              </a:rPr>
              <a:t>(z.</a:t>
            </a:r>
            <a:r>
              <a:rPr lang="de-DE" sz="1650" spc="-10" dirty="0">
                <a:latin typeface="Century Gothic"/>
                <a:cs typeface="Century Gothic"/>
              </a:rPr>
              <a:t> </a:t>
            </a:r>
            <a:r>
              <a:rPr sz="1650" spc="-10" dirty="0">
                <a:latin typeface="Century Gothic"/>
                <a:cs typeface="Century Gothic"/>
              </a:rPr>
              <a:t>B.</a:t>
            </a:r>
            <a:r>
              <a:rPr sz="1650" spc="-55" dirty="0">
                <a:latin typeface="Century Gothic"/>
                <a:cs typeface="Century Gothic"/>
              </a:rPr>
              <a:t> </a:t>
            </a:r>
            <a:r>
              <a:rPr sz="1650" spc="-20" dirty="0">
                <a:latin typeface="Century Gothic"/>
                <a:cs typeface="Century Gothic"/>
              </a:rPr>
              <a:t>täglich</a:t>
            </a:r>
            <a:r>
              <a:rPr sz="1650" spc="-75" dirty="0">
                <a:latin typeface="Century Gothic"/>
                <a:cs typeface="Century Gothic"/>
              </a:rPr>
              <a:t> </a:t>
            </a:r>
            <a:r>
              <a:rPr sz="1650" spc="-20" dirty="0">
                <a:latin typeface="Century Gothic"/>
                <a:cs typeface="Century Gothic"/>
              </a:rPr>
              <a:t>oder</a:t>
            </a:r>
            <a:endParaRPr sz="1650" dirty="0">
              <a:latin typeface="Century Gothic"/>
              <a:cs typeface="Century Gothic"/>
            </a:endParaRPr>
          </a:p>
          <a:p>
            <a:pPr marL="2540" algn="ctr">
              <a:lnSpc>
                <a:spcPts val="1970"/>
              </a:lnSpc>
            </a:pPr>
            <a:r>
              <a:rPr sz="1650" spc="-10" dirty="0">
                <a:latin typeface="Century Gothic"/>
                <a:cs typeface="Century Gothic"/>
              </a:rPr>
              <a:t>nach</a:t>
            </a:r>
            <a:r>
              <a:rPr sz="1650" spc="-90" dirty="0">
                <a:latin typeface="Century Gothic"/>
                <a:cs typeface="Century Gothic"/>
              </a:rPr>
              <a:t> </a:t>
            </a:r>
            <a:r>
              <a:rPr sz="1650" spc="-10" dirty="0">
                <a:latin typeface="Century Gothic"/>
                <a:cs typeface="Century Gothic"/>
              </a:rPr>
              <a:t>Bedarf)</a:t>
            </a:r>
            <a:endParaRPr sz="1650" dirty="0">
              <a:latin typeface="Century Gothic"/>
              <a:cs typeface="Century Gothic"/>
            </a:endParaRPr>
          </a:p>
        </p:txBody>
      </p:sp>
      <p:sp>
        <p:nvSpPr>
          <p:cNvPr id="14" name="object 14"/>
          <p:cNvSpPr txBox="1"/>
          <p:nvPr/>
        </p:nvSpPr>
        <p:spPr>
          <a:xfrm>
            <a:off x="6415489" y="6786399"/>
            <a:ext cx="2643505" cy="268663"/>
          </a:xfrm>
          <a:prstGeom prst="rect">
            <a:avLst/>
          </a:prstGeom>
        </p:spPr>
        <p:txBody>
          <a:bodyPr vert="horz" wrap="square" lIns="0" tIns="14605" rIns="0" bIns="0" rtlCol="0">
            <a:spAutoFit/>
          </a:bodyPr>
          <a:lstStyle/>
          <a:p>
            <a:pPr marL="12700">
              <a:lnSpc>
                <a:spcPct val="100000"/>
              </a:lnSpc>
              <a:spcBef>
                <a:spcPts val="115"/>
              </a:spcBef>
            </a:pPr>
            <a:r>
              <a:rPr sz="1650" spc="-10" dirty="0">
                <a:latin typeface="Century Gothic"/>
                <a:cs typeface="Century Gothic"/>
              </a:rPr>
              <a:t>Bessere</a:t>
            </a:r>
            <a:r>
              <a:rPr sz="1650" spc="-105" dirty="0">
                <a:latin typeface="Century Gothic"/>
                <a:cs typeface="Century Gothic"/>
              </a:rPr>
              <a:t> </a:t>
            </a:r>
            <a:r>
              <a:rPr sz="1650" spc="-20" dirty="0">
                <a:latin typeface="Century Gothic"/>
                <a:cs typeface="Century Gothic"/>
              </a:rPr>
              <a:t>Alltagstauglichkeit</a:t>
            </a:r>
            <a:endParaRPr sz="1650">
              <a:latin typeface="Century Gothic"/>
              <a:cs typeface="Century Gothic"/>
            </a:endParaRPr>
          </a:p>
        </p:txBody>
      </p:sp>
      <p:sp>
        <p:nvSpPr>
          <p:cNvPr id="15" name="object 15"/>
          <p:cNvSpPr txBox="1"/>
          <p:nvPr/>
        </p:nvSpPr>
        <p:spPr>
          <a:xfrm>
            <a:off x="7071303" y="7825400"/>
            <a:ext cx="1988185" cy="268663"/>
          </a:xfrm>
          <a:prstGeom prst="rect">
            <a:avLst/>
          </a:prstGeom>
        </p:spPr>
        <p:txBody>
          <a:bodyPr vert="horz" wrap="square" lIns="0" tIns="14605" rIns="0" bIns="0" rtlCol="0">
            <a:spAutoFit/>
          </a:bodyPr>
          <a:lstStyle/>
          <a:p>
            <a:pPr marL="12700">
              <a:lnSpc>
                <a:spcPct val="100000"/>
              </a:lnSpc>
              <a:spcBef>
                <a:spcPts val="115"/>
              </a:spcBef>
            </a:pPr>
            <a:r>
              <a:rPr sz="1650" spc="-10" dirty="0">
                <a:latin typeface="Century Gothic"/>
                <a:cs typeface="Century Gothic"/>
              </a:rPr>
              <a:t>Bessere</a:t>
            </a:r>
            <a:r>
              <a:rPr sz="1650" spc="-105" dirty="0">
                <a:latin typeface="Century Gothic"/>
                <a:cs typeface="Century Gothic"/>
              </a:rPr>
              <a:t> </a:t>
            </a:r>
            <a:r>
              <a:rPr sz="1650" spc="-10" dirty="0">
                <a:latin typeface="Century Gothic"/>
                <a:cs typeface="Century Gothic"/>
              </a:rPr>
              <a:t>Wirksamkeit</a:t>
            </a:r>
            <a:endParaRPr sz="1650">
              <a:latin typeface="Century Gothic"/>
              <a:cs typeface="Century Gothic"/>
            </a:endParaRPr>
          </a:p>
        </p:txBody>
      </p:sp>
      <p:sp>
        <p:nvSpPr>
          <p:cNvPr id="16" name="object 16"/>
          <p:cNvSpPr txBox="1"/>
          <p:nvPr/>
        </p:nvSpPr>
        <p:spPr>
          <a:xfrm>
            <a:off x="6429308" y="8864296"/>
            <a:ext cx="2625725" cy="268663"/>
          </a:xfrm>
          <a:prstGeom prst="rect">
            <a:avLst/>
          </a:prstGeom>
        </p:spPr>
        <p:txBody>
          <a:bodyPr vert="horz" wrap="square" lIns="0" tIns="14605" rIns="0" bIns="0" rtlCol="0">
            <a:spAutoFit/>
          </a:bodyPr>
          <a:lstStyle/>
          <a:p>
            <a:pPr marL="12700">
              <a:lnSpc>
                <a:spcPct val="100000"/>
              </a:lnSpc>
              <a:spcBef>
                <a:spcPts val="115"/>
              </a:spcBef>
            </a:pPr>
            <a:r>
              <a:rPr sz="1650" spc="-20" dirty="0">
                <a:latin typeface="Century Gothic"/>
                <a:cs typeface="Century Gothic"/>
              </a:rPr>
              <a:t>Weniger</a:t>
            </a:r>
            <a:r>
              <a:rPr sz="1650" spc="-60" dirty="0">
                <a:latin typeface="Century Gothic"/>
                <a:cs typeface="Century Gothic"/>
              </a:rPr>
              <a:t> </a:t>
            </a:r>
            <a:r>
              <a:rPr sz="1650" spc="-20" dirty="0">
                <a:latin typeface="Century Gothic"/>
                <a:cs typeface="Century Gothic"/>
              </a:rPr>
              <a:t>Nebenwirkungen</a:t>
            </a:r>
            <a:endParaRPr sz="1650">
              <a:latin typeface="Century Gothic"/>
              <a:cs typeface="Century Gothic"/>
            </a:endParaRPr>
          </a:p>
        </p:txBody>
      </p:sp>
      <p:graphicFrame>
        <p:nvGraphicFramePr>
          <p:cNvPr id="17" name="object 17"/>
          <p:cNvGraphicFramePr>
            <a:graphicFrameLocks noGrp="1"/>
          </p:cNvGraphicFramePr>
          <p:nvPr/>
        </p:nvGraphicFramePr>
        <p:xfrm>
          <a:off x="10042731" y="2921535"/>
          <a:ext cx="8677910" cy="7174864"/>
        </p:xfrm>
        <a:graphic>
          <a:graphicData uri="http://schemas.openxmlformats.org/drawingml/2006/table">
            <a:tbl>
              <a:tblPr firstRow="1" bandRow="1">
                <a:tableStyleId>{2D5ABB26-0587-4C30-8999-92F81FD0307C}</a:tableStyleId>
              </a:tblPr>
              <a:tblGrid>
                <a:gridCol w="4335780">
                  <a:extLst>
                    <a:ext uri="{9D8B030D-6E8A-4147-A177-3AD203B41FA5}">
                      <a16:colId xmlns:a16="http://schemas.microsoft.com/office/drawing/2014/main" val="20000"/>
                    </a:ext>
                  </a:extLst>
                </a:gridCol>
                <a:gridCol w="4342130">
                  <a:extLst>
                    <a:ext uri="{9D8B030D-6E8A-4147-A177-3AD203B41FA5}">
                      <a16:colId xmlns:a16="http://schemas.microsoft.com/office/drawing/2014/main" val="20001"/>
                    </a:ext>
                  </a:extLst>
                </a:gridCol>
              </a:tblGrid>
              <a:tr h="408305">
                <a:tc gridSpan="2">
                  <a:txBody>
                    <a:bodyPr/>
                    <a:lstStyle/>
                    <a:p>
                      <a:pPr marL="4445" algn="ctr">
                        <a:lnSpc>
                          <a:spcPct val="100000"/>
                        </a:lnSpc>
                        <a:spcBef>
                          <a:spcPts val="445"/>
                        </a:spcBef>
                      </a:pPr>
                      <a:r>
                        <a:rPr sz="1950" b="1" dirty="0">
                          <a:solidFill>
                            <a:srgbClr val="FFFFFF"/>
                          </a:solidFill>
                          <a:latin typeface="Century Gothic"/>
                          <a:cs typeface="Century Gothic"/>
                        </a:rPr>
                        <a:t>Präferierte</a:t>
                      </a:r>
                      <a:r>
                        <a:rPr sz="1950" b="1" spc="35" dirty="0">
                          <a:solidFill>
                            <a:srgbClr val="FFFFFF"/>
                          </a:solidFill>
                          <a:latin typeface="Century Gothic"/>
                          <a:cs typeface="Century Gothic"/>
                        </a:rPr>
                        <a:t> </a:t>
                      </a:r>
                      <a:r>
                        <a:rPr sz="1950" b="1" spc="-10" dirty="0">
                          <a:solidFill>
                            <a:srgbClr val="FFFFFF"/>
                          </a:solidFill>
                          <a:latin typeface="Century Gothic"/>
                          <a:cs typeface="Century Gothic"/>
                        </a:rPr>
                        <a:t>Therapieform</a:t>
                      </a:r>
                      <a:endParaRPr sz="1950">
                        <a:latin typeface="Century Gothic"/>
                        <a:cs typeface="Century Gothic"/>
                      </a:endParaRPr>
                    </a:p>
                  </a:txBody>
                  <a:tcPr marL="0" marR="0" marT="56515"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1C5864"/>
                    </a:solidFill>
                  </a:tcPr>
                </a:tc>
                <a:tc hMerge="1">
                  <a:txBody>
                    <a:bodyPr/>
                    <a:lstStyle/>
                    <a:p>
                      <a:endParaRPr/>
                    </a:p>
                  </a:txBody>
                  <a:tcPr marL="0" marR="0" marT="0" marB="0"/>
                </a:tc>
                <a:extLst>
                  <a:ext uri="{0D108BD9-81ED-4DB2-BD59-A6C34878D82A}">
                    <a16:rowId xmlns:a16="http://schemas.microsoft.com/office/drawing/2014/main" val="10000"/>
                  </a:ext>
                </a:extLst>
              </a:tr>
              <a:tr h="877569">
                <a:tc>
                  <a:txBody>
                    <a:bodyPr/>
                    <a:lstStyle/>
                    <a:p>
                      <a:pPr>
                        <a:lnSpc>
                          <a:spcPct val="100000"/>
                        </a:lnSpc>
                        <a:spcBef>
                          <a:spcPts val="535"/>
                        </a:spcBef>
                      </a:pPr>
                      <a:endParaRPr sz="1650">
                        <a:latin typeface="Times New Roman"/>
                        <a:cs typeface="Times New Roman"/>
                      </a:endParaRPr>
                    </a:p>
                    <a:p>
                      <a:pPr marL="8890" algn="ctr">
                        <a:lnSpc>
                          <a:spcPct val="100000"/>
                        </a:lnSpc>
                        <a:spcBef>
                          <a:spcPts val="5"/>
                        </a:spcBef>
                      </a:pPr>
                      <a:r>
                        <a:rPr sz="1650" b="1" dirty="0">
                          <a:latin typeface="Century Gothic"/>
                          <a:cs typeface="Century Gothic"/>
                        </a:rPr>
                        <a:t>Inhalative</a:t>
                      </a:r>
                      <a:r>
                        <a:rPr sz="1650" b="1" spc="-90" dirty="0">
                          <a:latin typeface="Century Gothic"/>
                          <a:cs typeface="Century Gothic"/>
                        </a:rPr>
                        <a:t> </a:t>
                      </a:r>
                      <a:r>
                        <a:rPr sz="1650" b="1" spc="-10" dirty="0">
                          <a:latin typeface="Century Gothic"/>
                          <a:cs typeface="Century Gothic"/>
                        </a:rPr>
                        <a:t>Therapie</a:t>
                      </a:r>
                      <a:endParaRPr sz="1650">
                        <a:latin typeface="Century Gothic"/>
                        <a:cs typeface="Century Gothic"/>
                      </a:endParaRPr>
                    </a:p>
                  </a:txBody>
                  <a:tcPr marL="0" marR="0" marT="67945"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CCD1D2"/>
                    </a:solidFill>
                  </a:tcPr>
                </a:tc>
                <a:tc>
                  <a:txBody>
                    <a:bodyPr/>
                    <a:lstStyle/>
                    <a:p>
                      <a:pPr>
                        <a:lnSpc>
                          <a:spcPct val="100000"/>
                        </a:lnSpc>
                        <a:spcBef>
                          <a:spcPts val="535"/>
                        </a:spcBef>
                      </a:pPr>
                      <a:endParaRPr sz="1650">
                        <a:latin typeface="Times New Roman"/>
                        <a:cs typeface="Times New Roman"/>
                      </a:endParaRPr>
                    </a:p>
                    <a:p>
                      <a:pPr marL="9525" algn="ctr">
                        <a:lnSpc>
                          <a:spcPct val="100000"/>
                        </a:lnSpc>
                        <a:spcBef>
                          <a:spcPts val="5"/>
                        </a:spcBef>
                      </a:pPr>
                      <a:r>
                        <a:rPr sz="1650" b="1" spc="-10" dirty="0">
                          <a:latin typeface="Century Gothic"/>
                          <a:cs typeface="Century Gothic"/>
                        </a:rPr>
                        <a:t>Biologikatherapie</a:t>
                      </a:r>
                      <a:endParaRPr sz="1650">
                        <a:latin typeface="Century Gothic"/>
                        <a:cs typeface="Century Gothic"/>
                      </a:endParaRPr>
                    </a:p>
                  </a:txBody>
                  <a:tcPr marL="0" marR="0" marT="67945"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CCD1D2"/>
                    </a:solidFill>
                  </a:tcPr>
                </a:tc>
                <a:extLst>
                  <a:ext uri="{0D108BD9-81ED-4DB2-BD59-A6C34878D82A}">
                    <a16:rowId xmlns:a16="http://schemas.microsoft.com/office/drawing/2014/main" val="10001"/>
                  </a:ext>
                </a:extLst>
              </a:tr>
              <a:tr h="1097915">
                <a:tc>
                  <a:txBody>
                    <a:bodyPr/>
                    <a:lstStyle/>
                    <a:p>
                      <a:pPr>
                        <a:lnSpc>
                          <a:spcPct val="100000"/>
                        </a:lnSpc>
                        <a:spcBef>
                          <a:spcPts val="1290"/>
                        </a:spcBef>
                      </a:pPr>
                      <a:endParaRPr sz="1650">
                        <a:latin typeface="Times New Roman"/>
                        <a:cs typeface="Times New Roman"/>
                      </a:endParaRPr>
                    </a:p>
                    <a:p>
                      <a:pPr marL="12700" algn="ctr">
                        <a:lnSpc>
                          <a:spcPct val="100000"/>
                        </a:lnSpc>
                      </a:pPr>
                      <a:r>
                        <a:rPr sz="1650" spc="-20" dirty="0">
                          <a:solidFill>
                            <a:srgbClr val="008000"/>
                          </a:solidFill>
                          <a:latin typeface="Century Gothic"/>
                          <a:cs typeface="Century Gothic"/>
                        </a:rPr>
                        <a:t>39.4</a:t>
                      </a:r>
                      <a:endParaRPr sz="1650">
                        <a:latin typeface="Century Gothic"/>
                        <a:cs typeface="Century Gothic"/>
                      </a:endParaRPr>
                    </a:p>
                  </a:txBody>
                  <a:tcPr marL="0" marR="0" marT="16383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7EAEA"/>
                    </a:solidFill>
                  </a:tcPr>
                </a:tc>
                <a:tc>
                  <a:txBody>
                    <a:bodyPr/>
                    <a:lstStyle/>
                    <a:p>
                      <a:pPr>
                        <a:lnSpc>
                          <a:spcPct val="100000"/>
                        </a:lnSpc>
                        <a:spcBef>
                          <a:spcPts val="1290"/>
                        </a:spcBef>
                      </a:pPr>
                      <a:endParaRPr sz="1650">
                        <a:latin typeface="Times New Roman"/>
                        <a:cs typeface="Times New Roman"/>
                      </a:endParaRPr>
                    </a:p>
                    <a:p>
                      <a:pPr marL="15875" algn="ctr">
                        <a:lnSpc>
                          <a:spcPct val="100000"/>
                        </a:lnSpc>
                      </a:pPr>
                      <a:r>
                        <a:rPr sz="1650" spc="-20" dirty="0">
                          <a:solidFill>
                            <a:srgbClr val="FF0000"/>
                          </a:solidFill>
                          <a:latin typeface="Century Gothic"/>
                          <a:cs typeface="Century Gothic"/>
                        </a:rPr>
                        <a:t>24.1</a:t>
                      </a:r>
                      <a:endParaRPr sz="1650">
                        <a:latin typeface="Century Gothic"/>
                        <a:cs typeface="Century Gothic"/>
                      </a:endParaRPr>
                    </a:p>
                  </a:txBody>
                  <a:tcPr marL="0" marR="0" marT="16383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7EAEA"/>
                    </a:solidFill>
                  </a:tcPr>
                </a:tc>
                <a:extLst>
                  <a:ext uri="{0D108BD9-81ED-4DB2-BD59-A6C34878D82A}">
                    <a16:rowId xmlns:a16="http://schemas.microsoft.com/office/drawing/2014/main" val="10002"/>
                  </a:ext>
                </a:extLst>
              </a:tr>
              <a:tr h="1097915">
                <a:tc>
                  <a:txBody>
                    <a:bodyPr/>
                    <a:lstStyle/>
                    <a:p>
                      <a:pPr>
                        <a:lnSpc>
                          <a:spcPct val="100000"/>
                        </a:lnSpc>
                        <a:spcBef>
                          <a:spcPts val="1295"/>
                        </a:spcBef>
                      </a:pPr>
                      <a:endParaRPr sz="1650">
                        <a:latin typeface="Times New Roman"/>
                        <a:cs typeface="Times New Roman"/>
                      </a:endParaRPr>
                    </a:p>
                    <a:p>
                      <a:pPr marL="12700" algn="ctr">
                        <a:lnSpc>
                          <a:spcPct val="100000"/>
                        </a:lnSpc>
                      </a:pPr>
                      <a:r>
                        <a:rPr sz="1650" spc="-20" dirty="0">
                          <a:latin typeface="Century Gothic"/>
                          <a:cs typeface="Century Gothic"/>
                        </a:rPr>
                        <a:t>38.3</a:t>
                      </a:r>
                      <a:endParaRPr sz="1650">
                        <a:latin typeface="Century Gothic"/>
                        <a:cs typeface="Century Gothic"/>
                      </a:endParaRPr>
                    </a:p>
                  </a:txBody>
                  <a:tcPr marL="0" marR="0" marT="16446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CD1D2"/>
                    </a:solidFill>
                  </a:tcPr>
                </a:tc>
                <a:tc>
                  <a:txBody>
                    <a:bodyPr/>
                    <a:lstStyle/>
                    <a:p>
                      <a:pPr>
                        <a:lnSpc>
                          <a:spcPct val="100000"/>
                        </a:lnSpc>
                        <a:spcBef>
                          <a:spcPts val="1295"/>
                        </a:spcBef>
                      </a:pPr>
                      <a:endParaRPr sz="1650">
                        <a:latin typeface="Times New Roman"/>
                        <a:cs typeface="Times New Roman"/>
                      </a:endParaRPr>
                    </a:p>
                    <a:p>
                      <a:pPr marL="15875" algn="ctr">
                        <a:lnSpc>
                          <a:spcPct val="100000"/>
                        </a:lnSpc>
                      </a:pPr>
                      <a:r>
                        <a:rPr sz="1650" spc="-20" dirty="0">
                          <a:latin typeface="Century Gothic"/>
                          <a:cs typeface="Century Gothic"/>
                        </a:rPr>
                        <a:t>25.9</a:t>
                      </a:r>
                      <a:endParaRPr sz="1650">
                        <a:latin typeface="Century Gothic"/>
                        <a:cs typeface="Century Gothic"/>
                      </a:endParaRPr>
                    </a:p>
                  </a:txBody>
                  <a:tcPr marL="0" marR="0" marT="16446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CD1D2"/>
                    </a:solidFill>
                  </a:tcPr>
                </a:tc>
                <a:extLst>
                  <a:ext uri="{0D108BD9-81ED-4DB2-BD59-A6C34878D82A}">
                    <a16:rowId xmlns:a16="http://schemas.microsoft.com/office/drawing/2014/main" val="10003"/>
                  </a:ext>
                </a:extLst>
              </a:tr>
              <a:tr h="1097915">
                <a:tc>
                  <a:txBody>
                    <a:bodyPr/>
                    <a:lstStyle/>
                    <a:p>
                      <a:pPr>
                        <a:lnSpc>
                          <a:spcPct val="100000"/>
                        </a:lnSpc>
                        <a:spcBef>
                          <a:spcPts val="1300"/>
                        </a:spcBef>
                      </a:pPr>
                      <a:endParaRPr sz="1650">
                        <a:latin typeface="Times New Roman"/>
                        <a:cs typeface="Times New Roman"/>
                      </a:endParaRPr>
                    </a:p>
                    <a:p>
                      <a:pPr marL="13335" algn="ctr">
                        <a:lnSpc>
                          <a:spcPct val="100000"/>
                        </a:lnSpc>
                      </a:pPr>
                      <a:r>
                        <a:rPr sz="1650" spc="-20" dirty="0">
                          <a:latin typeface="Century Gothic"/>
                          <a:cs typeface="Century Gothic"/>
                        </a:rPr>
                        <a:t>36.7</a:t>
                      </a:r>
                      <a:endParaRPr sz="1650">
                        <a:latin typeface="Century Gothic"/>
                        <a:cs typeface="Century Gothic"/>
                      </a:endParaRPr>
                    </a:p>
                  </a:txBody>
                  <a:tcPr marL="0" marR="0" marT="16510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7EAEA"/>
                    </a:solidFill>
                  </a:tcPr>
                </a:tc>
                <a:tc>
                  <a:txBody>
                    <a:bodyPr/>
                    <a:lstStyle/>
                    <a:p>
                      <a:pPr>
                        <a:lnSpc>
                          <a:spcPct val="100000"/>
                        </a:lnSpc>
                        <a:spcBef>
                          <a:spcPts val="1300"/>
                        </a:spcBef>
                      </a:pPr>
                      <a:endParaRPr sz="1650">
                        <a:latin typeface="Times New Roman"/>
                        <a:cs typeface="Times New Roman"/>
                      </a:endParaRPr>
                    </a:p>
                    <a:p>
                      <a:pPr marL="15875" algn="ctr">
                        <a:lnSpc>
                          <a:spcPct val="100000"/>
                        </a:lnSpc>
                      </a:pPr>
                      <a:r>
                        <a:rPr sz="1650" spc="-20" dirty="0">
                          <a:latin typeface="Century Gothic"/>
                          <a:cs typeface="Century Gothic"/>
                        </a:rPr>
                        <a:t>29.3</a:t>
                      </a:r>
                      <a:endParaRPr sz="1650">
                        <a:latin typeface="Century Gothic"/>
                        <a:cs typeface="Century Gothic"/>
                      </a:endParaRPr>
                    </a:p>
                  </a:txBody>
                  <a:tcPr marL="0" marR="0" marT="16510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7EAEA"/>
                    </a:solidFill>
                  </a:tcPr>
                </a:tc>
                <a:extLst>
                  <a:ext uri="{0D108BD9-81ED-4DB2-BD59-A6C34878D82A}">
                    <a16:rowId xmlns:a16="http://schemas.microsoft.com/office/drawing/2014/main" val="10004"/>
                  </a:ext>
                </a:extLst>
              </a:tr>
              <a:tr h="1097915">
                <a:tc>
                  <a:txBody>
                    <a:bodyPr/>
                    <a:lstStyle/>
                    <a:p>
                      <a:pPr>
                        <a:lnSpc>
                          <a:spcPct val="100000"/>
                        </a:lnSpc>
                        <a:spcBef>
                          <a:spcPts val="1305"/>
                        </a:spcBef>
                      </a:pPr>
                      <a:endParaRPr sz="1650">
                        <a:latin typeface="Times New Roman"/>
                        <a:cs typeface="Times New Roman"/>
                      </a:endParaRPr>
                    </a:p>
                    <a:p>
                      <a:pPr marL="12700" algn="ctr">
                        <a:lnSpc>
                          <a:spcPct val="100000"/>
                        </a:lnSpc>
                      </a:pPr>
                      <a:r>
                        <a:rPr sz="1650" spc="-20" dirty="0">
                          <a:solidFill>
                            <a:srgbClr val="FF0000"/>
                          </a:solidFill>
                          <a:latin typeface="Century Gothic"/>
                          <a:cs typeface="Century Gothic"/>
                        </a:rPr>
                        <a:t>20.6</a:t>
                      </a:r>
                      <a:endParaRPr sz="1650">
                        <a:latin typeface="Century Gothic"/>
                        <a:cs typeface="Century Gothic"/>
                      </a:endParaRPr>
                    </a:p>
                  </a:txBody>
                  <a:tcPr marL="0" marR="0" marT="16573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CD1D2"/>
                    </a:solidFill>
                  </a:tcPr>
                </a:tc>
                <a:tc>
                  <a:txBody>
                    <a:bodyPr/>
                    <a:lstStyle/>
                    <a:p>
                      <a:pPr>
                        <a:lnSpc>
                          <a:spcPct val="100000"/>
                        </a:lnSpc>
                        <a:spcBef>
                          <a:spcPts val="1305"/>
                        </a:spcBef>
                      </a:pPr>
                      <a:endParaRPr sz="1650">
                        <a:latin typeface="Times New Roman"/>
                        <a:cs typeface="Times New Roman"/>
                      </a:endParaRPr>
                    </a:p>
                    <a:p>
                      <a:pPr marL="15875" algn="ctr">
                        <a:lnSpc>
                          <a:spcPct val="100000"/>
                        </a:lnSpc>
                      </a:pPr>
                      <a:r>
                        <a:rPr sz="1650" spc="-20" dirty="0">
                          <a:solidFill>
                            <a:srgbClr val="008000"/>
                          </a:solidFill>
                          <a:latin typeface="Century Gothic"/>
                          <a:cs typeface="Century Gothic"/>
                        </a:rPr>
                        <a:t>34.5</a:t>
                      </a:r>
                      <a:endParaRPr sz="1650">
                        <a:latin typeface="Century Gothic"/>
                        <a:cs typeface="Century Gothic"/>
                      </a:endParaRPr>
                    </a:p>
                  </a:txBody>
                  <a:tcPr marL="0" marR="0" marT="16573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CD1D2"/>
                    </a:solidFill>
                  </a:tcPr>
                </a:tc>
                <a:extLst>
                  <a:ext uri="{0D108BD9-81ED-4DB2-BD59-A6C34878D82A}">
                    <a16:rowId xmlns:a16="http://schemas.microsoft.com/office/drawing/2014/main" val="10005"/>
                  </a:ext>
                </a:extLst>
              </a:tr>
              <a:tr h="1097915">
                <a:tc>
                  <a:txBody>
                    <a:bodyPr/>
                    <a:lstStyle/>
                    <a:p>
                      <a:pPr>
                        <a:lnSpc>
                          <a:spcPct val="100000"/>
                        </a:lnSpc>
                        <a:spcBef>
                          <a:spcPts val="1310"/>
                        </a:spcBef>
                      </a:pPr>
                      <a:endParaRPr sz="1650">
                        <a:latin typeface="Times New Roman"/>
                        <a:cs typeface="Times New Roman"/>
                      </a:endParaRPr>
                    </a:p>
                    <a:p>
                      <a:pPr marL="12700" algn="ctr">
                        <a:lnSpc>
                          <a:spcPct val="100000"/>
                        </a:lnSpc>
                      </a:pPr>
                      <a:r>
                        <a:rPr sz="1650" spc="-20" dirty="0">
                          <a:latin typeface="Century Gothic"/>
                          <a:cs typeface="Century Gothic"/>
                        </a:rPr>
                        <a:t>17.2</a:t>
                      </a:r>
                      <a:endParaRPr sz="1650">
                        <a:latin typeface="Century Gothic"/>
                        <a:cs typeface="Century Gothic"/>
                      </a:endParaRPr>
                    </a:p>
                  </a:txBody>
                  <a:tcPr marL="0" marR="0" marT="16637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7EAEA"/>
                    </a:solidFill>
                  </a:tcPr>
                </a:tc>
                <a:tc>
                  <a:txBody>
                    <a:bodyPr/>
                    <a:lstStyle/>
                    <a:p>
                      <a:pPr>
                        <a:lnSpc>
                          <a:spcPct val="100000"/>
                        </a:lnSpc>
                        <a:spcBef>
                          <a:spcPts val="1310"/>
                        </a:spcBef>
                      </a:pPr>
                      <a:endParaRPr sz="1650">
                        <a:latin typeface="Times New Roman"/>
                        <a:cs typeface="Times New Roman"/>
                      </a:endParaRPr>
                    </a:p>
                    <a:p>
                      <a:pPr marL="15875" algn="ctr">
                        <a:lnSpc>
                          <a:spcPct val="100000"/>
                        </a:lnSpc>
                      </a:pPr>
                      <a:r>
                        <a:rPr sz="1650" spc="-20" dirty="0">
                          <a:latin typeface="Century Gothic"/>
                          <a:cs typeface="Century Gothic"/>
                        </a:rPr>
                        <a:t>12.1</a:t>
                      </a:r>
                      <a:endParaRPr sz="1650">
                        <a:latin typeface="Century Gothic"/>
                        <a:cs typeface="Century Gothic"/>
                      </a:endParaRPr>
                    </a:p>
                  </a:txBody>
                  <a:tcPr marL="0" marR="0" marT="16637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7EAEA"/>
                    </a:solidFill>
                  </a:tcPr>
                </a:tc>
                <a:extLst>
                  <a:ext uri="{0D108BD9-81ED-4DB2-BD59-A6C34878D82A}">
                    <a16:rowId xmlns:a16="http://schemas.microsoft.com/office/drawing/2014/main" val="10006"/>
                  </a:ext>
                </a:extLst>
              </a:tr>
              <a:tr h="399415">
                <a:tc>
                  <a:txBody>
                    <a:bodyPr/>
                    <a:lstStyle/>
                    <a:p>
                      <a:pPr marL="10795" algn="ctr">
                        <a:lnSpc>
                          <a:spcPct val="100000"/>
                        </a:lnSpc>
                        <a:spcBef>
                          <a:spcPts val="630"/>
                        </a:spcBef>
                      </a:pPr>
                      <a:r>
                        <a:rPr sz="1650" spc="-10" dirty="0">
                          <a:latin typeface="Century Gothic"/>
                          <a:cs typeface="Century Gothic"/>
                        </a:rPr>
                        <a:t>n=180</a:t>
                      </a:r>
                      <a:endParaRPr sz="1650">
                        <a:latin typeface="Century Gothic"/>
                        <a:cs typeface="Century Gothic"/>
                      </a:endParaRPr>
                    </a:p>
                  </a:txBody>
                  <a:tcPr marL="0" marR="0" marT="8001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tcPr>
                </a:tc>
                <a:tc>
                  <a:txBody>
                    <a:bodyPr/>
                    <a:lstStyle/>
                    <a:p>
                      <a:pPr marL="10795" algn="ctr">
                        <a:lnSpc>
                          <a:spcPct val="100000"/>
                        </a:lnSpc>
                        <a:spcBef>
                          <a:spcPts val="630"/>
                        </a:spcBef>
                      </a:pPr>
                      <a:r>
                        <a:rPr sz="1650" spc="-20" dirty="0">
                          <a:latin typeface="Century Gothic"/>
                          <a:cs typeface="Century Gothic"/>
                        </a:rPr>
                        <a:t>n=58</a:t>
                      </a:r>
                      <a:endParaRPr sz="1650">
                        <a:latin typeface="Century Gothic"/>
                        <a:cs typeface="Century Gothic"/>
                      </a:endParaRPr>
                    </a:p>
                  </a:txBody>
                  <a:tcPr marL="0" marR="0" marT="8001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tcPr>
                </a:tc>
                <a:extLst>
                  <a:ext uri="{0D108BD9-81ED-4DB2-BD59-A6C34878D82A}">
                    <a16:rowId xmlns:a16="http://schemas.microsoft.com/office/drawing/2014/main" val="10007"/>
                  </a:ext>
                </a:extLst>
              </a:tr>
            </a:tbl>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descr="$PPTXTitle"/>
          <p:cNvSpPr txBox="1">
            <a:spLocks noGrp="1"/>
          </p:cNvSpPr>
          <p:nvPr>
            <p:ph type="title"/>
          </p:nvPr>
        </p:nvSpPr>
        <p:spPr>
          <a:prstGeom prst="rect">
            <a:avLst/>
          </a:prstGeom>
        </p:spPr>
        <p:txBody>
          <a:bodyPr vert="horz" wrap="square" lIns="0" tIns="54610" rIns="0" bIns="0" rtlCol="0">
            <a:spAutoFit/>
          </a:bodyPr>
          <a:lstStyle/>
          <a:p>
            <a:pPr marL="18415" marR="5080">
              <a:lnSpc>
                <a:spcPts val="2850"/>
              </a:lnSpc>
              <a:spcBef>
                <a:spcPts val="430"/>
              </a:spcBef>
              <a:tabLst>
                <a:tab pos="836930" algn="l"/>
                <a:tab pos="3267075" algn="l"/>
                <a:tab pos="3959860" algn="l"/>
                <a:tab pos="4765040" algn="l"/>
                <a:tab pos="6631940" algn="l"/>
                <a:tab pos="8424545" algn="l"/>
                <a:tab pos="9364980" algn="l"/>
                <a:tab pos="10365105" algn="l"/>
                <a:tab pos="12419330" algn="l"/>
                <a:tab pos="14944090" algn="l"/>
                <a:tab pos="15944215" algn="l"/>
              </a:tabLst>
            </a:pPr>
            <a:r>
              <a:rPr spc="-25" dirty="0"/>
              <a:t>Die</a:t>
            </a:r>
            <a:r>
              <a:rPr dirty="0"/>
              <a:t>	</a:t>
            </a:r>
            <a:r>
              <a:rPr spc="-10" dirty="0"/>
              <a:t>Hauptgründe</a:t>
            </a:r>
            <a:r>
              <a:rPr dirty="0"/>
              <a:t>	</a:t>
            </a:r>
            <a:r>
              <a:rPr spc="-25" dirty="0"/>
              <a:t>für</a:t>
            </a:r>
            <a:r>
              <a:rPr dirty="0"/>
              <a:t>	</a:t>
            </a:r>
            <a:r>
              <a:rPr spc="-25" dirty="0"/>
              <a:t>die</a:t>
            </a:r>
            <a:r>
              <a:rPr dirty="0"/>
              <a:t>	</a:t>
            </a:r>
            <a:r>
              <a:rPr spc="-10" dirty="0"/>
              <a:t>genannte</a:t>
            </a:r>
            <a:r>
              <a:rPr dirty="0"/>
              <a:t>	</a:t>
            </a:r>
            <a:r>
              <a:rPr spc="-10" dirty="0"/>
              <a:t>Präferenz</a:t>
            </a:r>
            <a:r>
              <a:rPr dirty="0"/>
              <a:t>	</a:t>
            </a:r>
            <a:r>
              <a:rPr spc="-20" dirty="0"/>
              <a:t>sind</a:t>
            </a:r>
            <a:r>
              <a:rPr dirty="0"/>
              <a:t>	</a:t>
            </a:r>
            <a:r>
              <a:rPr spc="-20" dirty="0"/>
              <a:t>eine</a:t>
            </a:r>
            <a:r>
              <a:rPr dirty="0"/>
              <a:t>	</a:t>
            </a:r>
            <a:r>
              <a:rPr spc="-10" dirty="0"/>
              <a:t>einfachere</a:t>
            </a:r>
            <a:r>
              <a:rPr dirty="0"/>
              <a:t>	</a:t>
            </a:r>
            <a:r>
              <a:rPr spc="-10" dirty="0"/>
              <a:t>Handhabung,</a:t>
            </a:r>
            <a:r>
              <a:rPr dirty="0"/>
              <a:t>	</a:t>
            </a:r>
            <a:r>
              <a:rPr spc="-20" dirty="0"/>
              <a:t>eine</a:t>
            </a:r>
            <a:r>
              <a:rPr dirty="0"/>
              <a:t>	</a:t>
            </a:r>
            <a:r>
              <a:rPr spc="-10" dirty="0"/>
              <a:t>bessere </a:t>
            </a:r>
            <a:r>
              <a:rPr dirty="0"/>
              <a:t>Dosierbarkeit</a:t>
            </a:r>
            <a:r>
              <a:rPr spc="110" dirty="0"/>
              <a:t> </a:t>
            </a:r>
            <a:r>
              <a:rPr dirty="0"/>
              <a:t>und</a:t>
            </a:r>
            <a:r>
              <a:rPr spc="110" dirty="0"/>
              <a:t> </a:t>
            </a:r>
            <a:r>
              <a:rPr dirty="0"/>
              <a:t>eine</a:t>
            </a:r>
            <a:r>
              <a:rPr spc="70" dirty="0"/>
              <a:t> </a:t>
            </a:r>
            <a:r>
              <a:rPr dirty="0"/>
              <a:t>höhere</a:t>
            </a:r>
            <a:r>
              <a:rPr spc="70" dirty="0"/>
              <a:t> </a:t>
            </a:r>
            <a:r>
              <a:rPr spc="-10" dirty="0"/>
              <a:t>Alltagstauglichkeit.</a:t>
            </a:r>
          </a:p>
        </p:txBody>
      </p:sp>
      <p:sp>
        <p:nvSpPr>
          <p:cNvPr id="3" name="object 3"/>
          <p:cNvSpPr txBox="1"/>
          <p:nvPr/>
        </p:nvSpPr>
        <p:spPr>
          <a:xfrm>
            <a:off x="1445816" y="2119062"/>
            <a:ext cx="16721455" cy="665480"/>
          </a:xfrm>
          <a:prstGeom prst="rect">
            <a:avLst/>
          </a:prstGeom>
        </p:spPr>
        <p:txBody>
          <a:bodyPr vert="horz" wrap="square" lIns="0" tIns="13970" rIns="0" bIns="0" rtlCol="0">
            <a:spAutoFit/>
          </a:bodyPr>
          <a:lstStyle/>
          <a:p>
            <a:pPr marL="12700">
              <a:lnSpc>
                <a:spcPct val="100000"/>
              </a:lnSpc>
              <a:spcBef>
                <a:spcPts val="110"/>
              </a:spcBef>
            </a:pPr>
            <a:r>
              <a:rPr sz="1950" dirty="0">
                <a:latin typeface="Century Gothic"/>
                <a:cs typeface="Century Gothic"/>
              </a:rPr>
              <a:t>Was</a:t>
            </a:r>
            <a:r>
              <a:rPr sz="1950" spc="30" dirty="0">
                <a:latin typeface="Century Gothic"/>
                <a:cs typeface="Century Gothic"/>
              </a:rPr>
              <a:t> </a:t>
            </a:r>
            <a:r>
              <a:rPr sz="1950" dirty="0">
                <a:latin typeface="Century Gothic"/>
                <a:cs typeface="Century Gothic"/>
              </a:rPr>
              <a:t>sind</a:t>
            </a:r>
            <a:r>
              <a:rPr sz="1950" spc="40" dirty="0">
                <a:latin typeface="Century Gothic"/>
                <a:cs typeface="Century Gothic"/>
              </a:rPr>
              <a:t> </a:t>
            </a:r>
            <a:r>
              <a:rPr sz="1950" dirty="0">
                <a:latin typeface="Century Gothic"/>
                <a:cs typeface="Century Gothic"/>
              </a:rPr>
              <a:t>die</a:t>
            </a:r>
            <a:r>
              <a:rPr sz="1950" spc="50" dirty="0">
                <a:latin typeface="Century Gothic"/>
                <a:cs typeface="Century Gothic"/>
              </a:rPr>
              <a:t> </a:t>
            </a:r>
            <a:r>
              <a:rPr sz="1950" dirty="0">
                <a:latin typeface="Century Gothic"/>
                <a:cs typeface="Century Gothic"/>
              </a:rPr>
              <a:t>Hauptgründe</a:t>
            </a:r>
            <a:r>
              <a:rPr sz="1950" spc="50" dirty="0">
                <a:latin typeface="Century Gothic"/>
                <a:cs typeface="Century Gothic"/>
              </a:rPr>
              <a:t> </a:t>
            </a:r>
            <a:r>
              <a:rPr sz="1950" dirty="0">
                <a:latin typeface="Century Gothic"/>
                <a:cs typeface="Century Gothic"/>
              </a:rPr>
              <a:t>für</a:t>
            </a:r>
            <a:r>
              <a:rPr sz="1950" spc="20" dirty="0">
                <a:latin typeface="Century Gothic"/>
                <a:cs typeface="Century Gothic"/>
              </a:rPr>
              <a:t> </a:t>
            </a:r>
            <a:r>
              <a:rPr sz="1950" dirty="0">
                <a:latin typeface="Century Gothic"/>
                <a:cs typeface="Century Gothic"/>
              </a:rPr>
              <a:t>Ihre</a:t>
            </a:r>
            <a:r>
              <a:rPr sz="1950" spc="60" dirty="0">
                <a:latin typeface="Century Gothic"/>
                <a:cs typeface="Century Gothic"/>
              </a:rPr>
              <a:t> </a:t>
            </a:r>
            <a:r>
              <a:rPr sz="1950" dirty="0">
                <a:latin typeface="Century Gothic"/>
                <a:cs typeface="Century Gothic"/>
              </a:rPr>
              <a:t>zuvor</a:t>
            </a:r>
            <a:r>
              <a:rPr sz="1950" spc="30" dirty="0">
                <a:latin typeface="Century Gothic"/>
                <a:cs typeface="Century Gothic"/>
              </a:rPr>
              <a:t> </a:t>
            </a:r>
            <a:r>
              <a:rPr sz="1950" dirty="0">
                <a:latin typeface="Century Gothic"/>
                <a:cs typeface="Century Gothic"/>
              </a:rPr>
              <a:t>genannte</a:t>
            </a:r>
            <a:r>
              <a:rPr sz="1950" spc="50" dirty="0">
                <a:latin typeface="Century Gothic"/>
                <a:cs typeface="Century Gothic"/>
              </a:rPr>
              <a:t> </a:t>
            </a:r>
            <a:r>
              <a:rPr sz="1950" spc="-10" dirty="0">
                <a:latin typeface="Century Gothic"/>
                <a:cs typeface="Century Gothic"/>
              </a:rPr>
              <a:t>Präferenz?</a:t>
            </a:r>
            <a:endParaRPr sz="1950">
              <a:latin typeface="Century Gothic"/>
              <a:cs typeface="Century Gothic"/>
            </a:endParaRPr>
          </a:p>
          <a:p>
            <a:pPr marL="12700">
              <a:lnSpc>
                <a:spcPct val="100000"/>
              </a:lnSpc>
              <a:spcBef>
                <a:spcPts val="1360"/>
              </a:spcBef>
            </a:pPr>
            <a:r>
              <a:rPr sz="1100" spc="10" dirty="0">
                <a:latin typeface="Century Gothic"/>
                <a:cs typeface="Century Gothic"/>
              </a:rPr>
              <a:t>Frage</a:t>
            </a:r>
            <a:r>
              <a:rPr sz="1100" spc="120" dirty="0">
                <a:latin typeface="Century Gothic"/>
                <a:cs typeface="Century Gothic"/>
              </a:rPr>
              <a:t> </a:t>
            </a:r>
            <a:r>
              <a:rPr sz="1100" spc="10" dirty="0">
                <a:latin typeface="Century Gothic"/>
                <a:cs typeface="Century Gothic"/>
              </a:rPr>
              <a:t>wurde</a:t>
            </a:r>
            <a:r>
              <a:rPr sz="1100" spc="114" dirty="0">
                <a:latin typeface="Century Gothic"/>
                <a:cs typeface="Century Gothic"/>
              </a:rPr>
              <a:t> </a:t>
            </a:r>
            <a:r>
              <a:rPr sz="1100" spc="10" dirty="0">
                <a:latin typeface="Century Gothic"/>
                <a:cs typeface="Century Gothic"/>
              </a:rPr>
              <a:t>nur</a:t>
            </a:r>
            <a:r>
              <a:rPr sz="1100" spc="90" dirty="0">
                <a:latin typeface="Century Gothic"/>
                <a:cs typeface="Century Gothic"/>
              </a:rPr>
              <a:t> </a:t>
            </a:r>
            <a:r>
              <a:rPr sz="1100" spc="10" dirty="0">
                <a:latin typeface="Century Gothic"/>
                <a:cs typeface="Century Gothic"/>
              </a:rPr>
              <a:t>Personen</a:t>
            </a:r>
            <a:r>
              <a:rPr sz="1100" spc="100" dirty="0">
                <a:latin typeface="Century Gothic"/>
                <a:cs typeface="Century Gothic"/>
              </a:rPr>
              <a:t> </a:t>
            </a:r>
            <a:r>
              <a:rPr sz="1100" spc="10" dirty="0">
                <a:latin typeface="Century Gothic"/>
                <a:cs typeface="Century Gothic"/>
              </a:rPr>
              <a:t>gestellt,</a:t>
            </a:r>
            <a:r>
              <a:rPr sz="1100" spc="130" dirty="0">
                <a:latin typeface="Century Gothic"/>
                <a:cs typeface="Century Gothic"/>
              </a:rPr>
              <a:t> </a:t>
            </a:r>
            <a:r>
              <a:rPr sz="1100" spc="10" dirty="0">
                <a:latin typeface="Century Gothic"/>
                <a:cs typeface="Century Gothic"/>
              </a:rPr>
              <a:t>die</a:t>
            </a:r>
            <a:r>
              <a:rPr sz="1100" spc="114" dirty="0">
                <a:latin typeface="Century Gothic"/>
                <a:cs typeface="Century Gothic"/>
              </a:rPr>
              <a:t> </a:t>
            </a:r>
            <a:r>
              <a:rPr sz="1100" spc="10" dirty="0">
                <a:latin typeface="Century Gothic"/>
                <a:cs typeface="Century Gothic"/>
              </a:rPr>
              <a:t>aktuell</a:t>
            </a:r>
            <a:r>
              <a:rPr sz="1100" spc="160" dirty="0">
                <a:latin typeface="Century Gothic"/>
                <a:cs typeface="Century Gothic"/>
              </a:rPr>
              <a:t> </a:t>
            </a:r>
            <a:r>
              <a:rPr sz="1100" spc="10" dirty="0">
                <a:latin typeface="Century Gothic"/>
                <a:cs typeface="Century Gothic"/>
              </a:rPr>
              <a:t>eine</a:t>
            </a:r>
            <a:r>
              <a:rPr sz="1100" spc="114" dirty="0">
                <a:latin typeface="Century Gothic"/>
                <a:cs typeface="Century Gothic"/>
              </a:rPr>
              <a:t> </a:t>
            </a:r>
            <a:r>
              <a:rPr sz="1100" spc="10" dirty="0">
                <a:latin typeface="Century Gothic"/>
                <a:cs typeface="Century Gothic"/>
              </a:rPr>
              <a:t>Inhalative</a:t>
            </a:r>
            <a:r>
              <a:rPr sz="1100" spc="120" dirty="0">
                <a:latin typeface="Century Gothic"/>
                <a:cs typeface="Century Gothic"/>
              </a:rPr>
              <a:t> </a:t>
            </a:r>
            <a:r>
              <a:rPr sz="1100" spc="10" dirty="0">
                <a:latin typeface="Century Gothic"/>
                <a:cs typeface="Century Gothic"/>
              </a:rPr>
              <a:t>Therapie,</a:t>
            </a:r>
            <a:r>
              <a:rPr sz="1100" spc="55" dirty="0">
                <a:latin typeface="Century Gothic"/>
                <a:cs typeface="Century Gothic"/>
              </a:rPr>
              <a:t> </a:t>
            </a:r>
            <a:r>
              <a:rPr sz="1100" spc="10" dirty="0">
                <a:latin typeface="Century Gothic"/>
                <a:cs typeface="Century Gothic"/>
              </a:rPr>
              <a:t>eine</a:t>
            </a:r>
            <a:r>
              <a:rPr sz="1100" spc="120" dirty="0">
                <a:latin typeface="Century Gothic"/>
                <a:cs typeface="Century Gothic"/>
              </a:rPr>
              <a:t> </a:t>
            </a:r>
            <a:r>
              <a:rPr sz="1100" spc="10" dirty="0">
                <a:latin typeface="Century Gothic"/>
                <a:cs typeface="Century Gothic"/>
              </a:rPr>
              <a:t>Biologiktherapie</a:t>
            </a:r>
            <a:r>
              <a:rPr sz="1100" spc="120" dirty="0">
                <a:latin typeface="Century Gothic"/>
                <a:cs typeface="Century Gothic"/>
              </a:rPr>
              <a:t> </a:t>
            </a:r>
            <a:r>
              <a:rPr sz="1100" spc="10" dirty="0">
                <a:latin typeface="Century Gothic"/>
                <a:cs typeface="Century Gothic"/>
              </a:rPr>
              <a:t>oder</a:t>
            </a:r>
            <a:r>
              <a:rPr sz="1100" spc="165" dirty="0">
                <a:latin typeface="Century Gothic"/>
                <a:cs typeface="Century Gothic"/>
              </a:rPr>
              <a:t> </a:t>
            </a:r>
            <a:r>
              <a:rPr sz="1100" spc="10" dirty="0">
                <a:latin typeface="Century Gothic"/>
                <a:cs typeface="Century Gothic"/>
              </a:rPr>
              <a:t>beide</a:t>
            </a:r>
            <a:r>
              <a:rPr sz="1100" spc="114" dirty="0">
                <a:latin typeface="Century Gothic"/>
                <a:cs typeface="Century Gothic"/>
              </a:rPr>
              <a:t> </a:t>
            </a:r>
            <a:r>
              <a:rPr sz="1100" spc="10" dirty="0">
                <a:latin typeface="Century Gothic"/>
                <a:cs typeface="Century Gothic"/>
              </a:rPr>
              <a:t>Therapieformen</a:t>
            </a:r>
            <a:r>
              <a:rPr sz="1100" spc="105" dirty="0">
                <a:latin typeface="Century Gothic"/>
                <a:cs typeface="Century Gothic"/>
              </a:rPr>
              <a:t> </a:t>
            </a:r>
            <a:r>
              <a:rPr sz="1100" spc="10" dirty="0">
                <a:latin typeface="Century Gothic"/>
                <a:cs typeface="Century Gothic"/>
              </a:rPr>
              <a:t>erhalten</a:t>
            </a:r>
            <a:r>
              <a:rPr sz="1100" spc="100" dirty="0">
                <a:latin typeface="Century Gothic"/>
                <a:cs typeface="Century Gothic"/>
              </a:rPr>
              <a:t> </a:t>
            </a:r>
            <a:r>
              <a:rPr sz="1100" spc="10" dirty="0">
                <a:latin typeface="Century Gothic"/>
                <a:cs typeface="Century Gothic"/>
              </a:rPr>
              <a:t>und</a:t>
            </a:r>
            <a:r>
              <a:rPr sz="1100" spc="145" dirty="0">
                <a:latin typeface="Century Gothic"/>
                <a:cs typeface="Century Gothic"/>
              </a:rPr>
              <a:t> </a:t>
            </a:r>
            <a:r>
              <a:rPr sz="1100" spc="10" dirty="0">
                <a:latin typeface="Century Gothic"/>
                <a:cs typeface="Century Gothic"/>
              </a:rPr>
              <a:t>eine</a:t>
            </a:r>
            <a:r>
              <a:rPr sz="1100" spc="114" dirty="0">
                <a:latin typeface="Century Gothic"/>
                <a:cs typeface="Century Gothic"/>
              </a:rPr>
              <a:t> </a:t>
            </a:r>
            <a:r>
              <a:rPr sz="1100" spc="10" dirty="0">
                <a:latin typeface="Century Gothic"/>
                <a:cs typeface="Century Gothic"/>
              </a:rPr>
              <a:t>der</a:t>
            </a:r>
            <a:r>
              <a:rPr sz="1100" spc="90" dirty="0">
                <a:latin typeface="Century Gothic"/>
                <a:cs typeface="Century Gothic"/>
              </a:rPr>
              <a:t> </a:t>
            </a:r>
            <a:r>
              <a:rPr sz="1100" spc="10" dirty="0">
                <a:latin typeface="Century Gothic"/>
                <a:cs typeface="Century Gothic"/>
              </a:rPr>
              <a:t>beiden</a:t>
            </a:r>
            <a:r>
              <a:rPr sz="1100" spc="100" dirty="0">
                <a:latin typeface="Century Gothic"/>
                <a:cs typeface="Century Gothic"/>
              </a:rPr>
              <a:t> </a:t>
            </a:r>
            <a:r>
              <a:rPr sz="1100" spc="10" dirty="0">
                <a:latin typeface="Century Gothic"/>
                <a:cs typeface="Century Gothic"/>
              </a:rPr>
              <a:t>Therapieformen</a:t>
            </a:r>
            <a:r>
              <a:rPr sz="1100" spc="105" dirty="0">
                <a:latin typeface="Century Gothic"/>
                <a:cs typeface="Century Gothic"/>
              </a:rPr>
              <a:t> </a:t>
            </a:r>
            <a:r>
              <a:rPr sz="1100" spc="10" dirty="0">
                <a:latin typeface="Century Gothic"/>
                <a:cs typeface="Century Gothic"/>
              </a:rPr>
              <a:t>passender</a:t>
            </a:r>
            <a:r>
              <a:rPr sz="1100" spc="85" dirty="0">
                <a:latin typeface="Century Gothic"/>
                <a:cs typeface="Century Gothic"/>
              </a:rPr>
              <a:t> </a:t>
            </a:r>
            <a:r>
              <a:rPr sz="1100" spc="10" dirty="0">
                <a:latin typeface="Century Gothic"/>
                <a:cs typeface="Century Gothic"/>
              </a:rPr>
              <a:t>zur</a:t>
            </a:r>
            <a:r>
              <a:rPr sz="1100" spc="90" dirty="0">
                <a:latin typeface="Century Gothic"/>
                <a:cs typeface="Century Gothic"/>
              </a:rPr>
              <a:t> </a:t>
            </a:r>
            <a:r>
              <a:rPr sz="1100" spc="10" dirty="0">
                <a:latin typeface="Century Gothic"/>
                <a:cs typeface="Century Gothic"/>
              </a:rPr>
              <a:t>Behandlung</a:t>
            </a:r>
            <a:r>
              <a:rPr sz="1100" spc="85" dirty="0">
                <a:latin typeface="Century Gothic"/>
                <a:cs typeface="Century Gothic"/>
              </a:rPr>
              <a:t> </a:t>
            </a:r>
            <a:r>
              <a:rPr sz="1100" spc="10" dirty="0">
                <a:latin typeface="Century Gothic"/>
                <a:cs typeface="Century Gothic"/>
              </a:rPr>
              <a:t>von</a:t>
            </a:r>
            <a:r>
              <a:rPr sz="1100" spc="105" dirty="0">
                <a:latin typeface="Century Gothic"/>
                <a:cs typeface="Century Gothic"/>
              </a:rPr>
              <a:t> </a:t>
            </a:r>
            <a:r>
              <a:rPr sz="1100" spc="10" dirty="0">
                <a:latin typeface="Century Gothic"/>
                <a:cs typeface="Century Gothic"/>
              </a:rPr>
              <a:t>Atemwegserkrankungen</a:t>
            </a:r>
            <a:r>
              <a:rPr sz="1100" spc="100" dirty="0">
                <a:latin typeface="Century Gothic"/>
                <a:cs typeface="Century Gothic"/>
              </a:rPr>
              <a:t> </a:t>
            </a:r>
            <a:r>
              <a:rPr sz="1100" spc="-10" dirty="0">
                <a:latin typeface="Century Gothic"/>
                <a:cs typeface="Century Gothic"/>
              </a:rPr>
              <a:t>empfinden.</a:t>
            </a:r>
            <a:endParaRPr sz="1100">
              <a:latin typeface="Century Gothic"/>
              <a:cs typeface="Century Gothic"/>
            </a:endParaRPr>
          </a:p>
        </p:txBody>
      </p:sp>
      <p:sp>
        <p:nvSpPr>
          <p:cNvPr id="4" name="object 4"/>
          <p:cNvSpPr txBox="1"/>
          <p:nvPr/>
        </p:nvSpPr>
        <p:spPr>
          <a:xfrm>
            <a:off x="1471257" y="10048354"/>
            <a:ext cx="2539365" cy="224790"/>
          </a:xfrm>
          <a:prstGeom prst="rect">
            <a:avLst/>
          </a:prstGeom>
        </p:spPr>
        <p:txBody>
          <a:bodyPr vert="horz" wrap="square" lIns="0" tIns="13335" rIns="0" bIns="0" rtlCol="0">
            <a:spAutoFit/>
          </a:bodyPr>
          <a:lstStyle/>
          <a:p>
            <a:pPr marL="12700">
              <a:lnSpc>
                <a:spcPct val="100000"/>
              </a:lnSpc>
              <a:spcBef>
                <a:spcPts val="105"/>
              </a:spcBef>
            </a:pPr>
            <a:r>
              <a:rPr sz="1300" dirty="0">
                <a:solidFill>
                  <a:srgbClr val="393843"/>
                </a:solidFill>
                <a:latin typeface="Century Gothic"/>
                <a:cs typeface="Century Gothic"/>
              </a:rPr>
              <a:t>In</a:t>
            </a:r>
            <a:r>
              <a:rPr sz="1300" spc="55" dirty="0">
                <a:solidFill>
                  <a:srgbClr val="393843"/>
                </a:solidFill>
                <a:latin typeface="Century Gothic"/>
                <a:cs typeface="Century Gothic"/>
              </a:rPr>
              <a:t> </a:t>
            </a:r>
            <a:r>
              <a:rPr sz="1300" dirty="0">
                <a:solidFill>
                  <a:srgbClr val="393843"/>
                </a:solidFill>
                <a:latin typeface="Century Gothic"/>
                <a:cs typeface="Century Gothic"/>
              </a:rPr>
              <a:t>%,</a:t>
            </a:r>
            <a:r>
              <a:rPr sz="1300" spc="10" dirty="0">
                <a:solidFill>
                  <a:srgbClr val="393843"/>
                </a:solidFill>
                <a:latin typeface="Century Gothic"/>
                <a:cs typeface="Century Gothic"/>
              </a:rPr>
              <a:t> </a:t>
            </a:r>
            <a:r>
              <a:rPr sz="1300" dirty="0">
                <a:solidFill>
                  <a:srgbClr val="393843"/>
                </a:solidFill>
                <a:latin typeface="Century Gothic"/>
                <a:cs typeface="Century Gothic"/>
              </a:rPr>
              <a:t>Mehrfachantwort</a:t>
            </a:r>
            <a:r>
              <a:rPr sz="1300" spc="20" dirty="0">
                <a:solidFill>
                  <a:srgbClr val="393843"/>
                </a:solidFill>
                <a:latin typeface="Century Gothic"/>
                <a:cs typeface="Century Gothic"/>
              </a:rPr>
              <a:t> </a:t>
            </a:r>
            <a:r>
              <a:rPr sz="1300" dirty="0">
                <a:solidFill>
                  <a:srgbClr val="393843"/>
                </a:solidFill>
                <a:latin typeface="Century Gothic"/>
                <a:cs typeface="Century Gothic"/>
              </a:rPr>
              <a:t>|</a:t>
            </a:r>
            <a:r>
              <a:rPr sz="1300" spc="25" dirty="0">
                <a:solidFill>
                  <a:srgbClr val="393843"/>
                </a:solidFill>
                <a:latin typeface="Century Gothic"/>
                <a:cs typeface="Century Gothic"/>
              </a:rPr>
              <a:t> </a:t>
            </a:r>
            <a:r>
              <a:rPr sz="1300" spc="-20" dirty="0">
                <a:solidFill>
                  <a:srgbClr val="393843"/>
                </a:solidFill>
                <a:latin typeface="Century Gothic"/>
                <a:cs typeface="Century Gothic"/>
              </a:rPr>
              <a:t>n=238</a:t>
            </a:r>
            <a:endParaRPr sz="1300">
              <a:latin typeface="Century Gothic"/>
              <a:cs typeface="Century Gothic"/>
            </a:endParaRPr>
          </a:p>
        </p:txBody>
      </p:sp>
      <p:grpSp>
        <p:nvGrpSpPr>
          <p:cNvPr id="5" name="object 5"/>
          <p:cNvGrpSpPr/>
          <p:nvPr/>
        </p:nvGrpSpPr>
        <p:grpSpPr>
          <a:xfrm>
            <a:off x="6761513" y="4345188"/>
            <a:ext cx="7357745" cy="5186045"/>
            <a:chOff x="6761513" y="4345188"/>
            <a:chExt cx="7357745" cy="5186045"/>
          </a:xfrm>
        </p:grpSpPr>
        <p:sp>
          <p:nvSpPr>
            <p:cNvPr id="6" name="object 6"/>
            <p:cNvSpPr/>
            <p:nvPr/>
          </p:nvSpPr>
          <p:spPr>
            <a:xfrm>
              <a:off x="6769201" y="4439363"/>
              <a:ext cx="7350125" cy="4575175"/>
            </a:xfrm>
            <a:custGeom>
              <a:avLst/>
              <a:gdLst/>
              <a:ahLst/>
              <a:cxnLst/>
              <a:rect l="l" t="t" r="r" b="b"/>
              <a:pathLst>
                <a:path w="7350125" h="4575175">
                  <a:moveTo>
                    <a:pt x="3211233" y="4152976"/>
                  </a:moveTo>
                  <a:lnTo>
                    <a:pt x="0" y="4152976"/>
                  </a:lnTo>
                  <a:lnTo>
                    <a:pt x="0" y="4575048"/>
                  </a:lnTo>
                  <a:lnTo>
                    <a:pt x="3211233" y="4575048"/>
                  </a:lnTo>
                  <a:lnTo>
                    <a:pt x="3211233" y="4152976"/>
                  </a:lnTo>
                  <a:close/>
                </a:path>
                <a:path w="7350125" h="4575175">
                  <a:moveTo>
                    <a:pt x="3844429" y="3112820"/>
                  </a:moveTo>
                  <a:lnTo>
                    <a:pt x="0" y="3112820"/>
                  </a:lnTo>
                  <a:lnTo>
                    <a:pt x="0" y="3534905"/>
                  </a:lnTo>
                  <a:lnTo>
                    <a:pt x="3844429" y="3534905"/>
                  </a:lnTo>
                  <a:lnTo>
                    <a:pt x="3844429" y="3112820"/>
                  </a:lnTo>
                  <a:close/>
                </a:path>
                <a:path w="7350125" h="4575175">
                  <a:moveTo>
                    <a:pt x="6844589" y="2072767"/>
                  </a:moveTo>
                  <a:lnTo>
                    <a:pt x="0" y="2072767"/>
                  </a:lnTo>
                  <a:lnTo>
                    <a:pt x="0" y="2502395"/>
                  </a:lnTo>
                  <a:lnTo>
                    <a:pt x="6844589" y="2502395"/>
                  </a:lnTo>
                  <a:lnTo>
                    <a:pt x="6844589" y="2072767"/>
                  </a:lnTo>
                  <a:close/>
                </a:path>
                <a:path w="7350125" h="4575175">
                  <a:moveTo>
                    <a:pt x="7146112" y="1040155"/>
                  </a:moveTo>
                  <a:lnTo>
                    <a:pt x="0" y="1040155"/>
                  </a:lnTo>
                  <a:lnTo>
                    <a:pt x="0" y="1462239"/>
                  </a:lnTo>
                  <a:lnTo>
                    <a:pt x="7146112" y="1462239"/>
                  </a:lnTo>
                  <a:lnTo>
                    <a:pt x="7146112" y="1040155"/>
                  </a:lnTo>
                  <a:close/>
                </a:path>
                <a:path w="7350125" h="4575175">
                  <a:moveTo>
                    <a:pt x="7349642" y="0"/>
                  </a:moveTo>
                  <a:lnTo>
                    <a:pt x="0" y="0"/>
                  </a:lnTo>
                  <a:lnTo>
                    <a:pt x="0" y="422084"/>
                  </a:lnTo>
                  <a:lnTo>
                    <a:pt x="7349642" y="422084"/>
                  </a:lnTo>
                  <a:lnTo>
                    <a:pt x="7349642" y="0"/>
                  </a:lnTo>
                  <a:close/>
                </a:path>
              </a:pathLst>
            </a:custGeom>
            <a:solidFill>
              <a:srgbClr val="EFB93E"/>
            </a:solidFill>
          </p:spPr>
          <p:txBody>
            <a:bodyPr wrap="square" lIns="0" tIns="0" rIns="0" bIns="0" rtlCol="0"/>
            <a:lstStyle/>
            <a:p>
              <a:endParaRPr/>
            </a:p>
          </p:txBody>
        </p:sp>
        <p:sp>
          <p:nvSpPr>
            <p:cNvPr id="7" name="object 7"/>
            <p:cNvSpPr/>
            <p:nvPr/>
          </p:nvSpPr>
          <p:spPr>
            <a:xfrm>
              <a:off x="6769201" y="4861498"/>
              <a:ext cx="6437630" cy="4575175"/>
            </a:xfrm>
            <a:custGeom>
              <a:avLst/>
              <a:gdLst/>
              <a:ahLst/>
              <a:cxnLst/>
              <a:rect l="l" t="t" r="r" b="b"/>
              <a:pathLst>
                <a:path w="6437630" h="4575175">
                  <a:moveTo>
                    <a:pt x="2253894" y="4152976"/>
                  </a:moveTo>
                  <a:lnTo>
                    <a:pt x="0" y="4152976"/>
                  </a:lnTo>
                  <a:lnTo>
                    <a:pt x="0" y="4575048"/>
                  </a:lnTo>
                  <a:lnTo>
                    <a:pt x="2253894" y="4575048"/>
                  </a:lnTo>
                  <a:lnTo>
                    <a:pt x="2253894" y="4152976"/>
                  </a:lnTo>
                  <a:close/>
                </a:path>
                <a:path w="6437630" h="4575175">
                  <a:moveTo>
                    <a:pt x="4492701" y="0"/>
                  </a:moveTo>
                  <a:lnTo>
                    <a:pt x="0" y="0"/>
                  </a:lnTo>
                  <a:lnTo>
                    <a:pt x="0" y="422084"/>
                  </a:lnTo>
                  <a:lnTo>
                    <a:pt x="4492701" y="422084"/>
                  </a:lnTo>
                  <a:lnTo>
                    <a:pt x="4492701" y="0"/>
                  </a:lnTo>
                  <a:close/>
                </a:path>
                <a:path w="6437630" h="4575175">
                  <a:moveTo>
                    <a:pt x="4831918" y="1040053"/>
                  </a:moveTo>
                  <a:lnTo>
                    <a:pt x="0" y="1040053"/>
                  </a:lnTo>
                  <a:lnTo>
                    <a:pt x="0" y="1462125"/>
                  </a:lnTo>
                  <a:lnTo>
                    <a:pt x="4831918" y="1462125"/>
                  </a:lnTo>
                  <a:lnTo>
                    <a:pt x="4831918" y="1040053"/>
                  </a:lnTo>
                  <a:close/>
                </a:path>
                <a:path w="6437630" h="4575175">
                  <a:moveTo>
                    <a:pt x="5465115" y="2080209"/>
                  </a:moveTo>
                  <a:lnTo>
                    <a:pt x="0" y="2080209"/>
                  </a:lnTo>
                  <a:lnTo>
                    <a:pt x="0" y="2502281"/>
                  </a:lnTo>
                  <a:lnTo>
                    <a:pt x="5465115" y="2502281"/>
                  </a:lnTo>
                  <a:lnTo>
                    <a:pt x="5465115" y="2080209"/>
                  </a:lnTo>
                  <a:close/>
                </a:path>
                <a:path w="6437630" h="4575175">
                  <a:moveTo>
                    <a:pt x="6437528" y="3112820"/>
                  </a:moveTo>
                  <a:lnTo>
                    <a:pt x="0" y="3112820"/>
                  </a:lnTo>
                  <a:lnTo>
                    <a:pt x="0" y="3542436"/>
                  </a:lnTo>
                  <a:lnTo>
                    <a:pt x="6437528" y="3542436"/>
                  </a:lnTo>
                  <a:lnTo>
                    <a:pt x="6437528" y="3112820"/>
                  </a:lnTo>
                  <a:close/>
                </a:path>
              </a:pathLst>
            </a:custGeom>
            <a:solidFill>
              <a:srgbClr val="1C5864"/>
            </a:solidFill>
          </p:spPr>
          <p:txBody>
            <a:bodyPr wrap="square" lIns="0" tIns="0" rIns="0" bIns="0" rtlCol="0"/>
            <a:lstStyle/>
            <a:p>
              <a:endParaRPr/>
            </a:p>
          </p:txBody>
        </p:sp>
        <p:sp>
          <p:nvSpPr>
            <p:cNvPr id="8" name="object 8"/>
            <p:cNvSpPr/>
            <p:nvPr/>
          </p:nvSpPr>
          <p:spPr>
            <a:xfrm>
              <a:off x="6765440" y="4345188"/>
              <a:ext cx="0" cy="5186045"/>
            </a:xfrm>
            <a:custGeom>
              <a:avLst/>
              <a:gdLst/>
              <a:ahLst/>
              <a:cxnLst/>
              <a:rect l="l" t="t" r="r" b="b"/>
              <a:pathLst>
                <a:path h="5186045">
                  <a:moveTo>
                    <a:pt x="0" y="0"/>
                  </a:moveTo>
                  <a:lnTo>
                    <a:pt x="0" y="5185581"/>
                  </a:lnTo>
                </a:path>
              </a:pathLst>
            </a:custGeom>
            <a:ln w="7853">
              <a:solidFill>
                <a:srgbClr val="D9D9D9"/>
              </a:solidFill>
            </a:ln>
          </p:spPr>
          <p:txBody>
            <a:bodyPr wrap="square" lIns="0" tIns="0" rIns="0" bIns="0" rtlCol="0"/>
            <a:lstStyle/>
            <a:p>
              <a:endParaRPr/>
            </a:p>
          </p:txBody>
        </p:sp>
      </p:grpSp>
      <p:sp>
        <p:nvSpPr>
          <p:cNvPr id="9" name="object 9"/>
          <p:cNvSpPr txBox="1"/>
          <p:nvPr/>
        </p:nvSpPr>
        <p:spPr>
          <a:xfrm>
            <a:off x="14175775" y="4506545"/>
            <a:ext cx="429259" cy="279400"/>
          </a:xfrm>
          <a:prstGeom prst="rect">
            <a:avLst/>
          </a:prstGeom>
        </p:spPr>
        <p:txBody>
          <a:bodyPr vert="horz" wrap="square" lIns="0" tIns="14605" rIns="0" bIns="0" rtlCol="0">
            <a:spAutoFit/>
          </a:bodyPr>
          <a:lstStyle/>
          <a:p>
            <a:pPr marL="12700">
              <a:lnSpc>
                <a:spcPct val="100000"/>
              </a:lnSpc>
              <a:spcBef>
                <a:spcPts val="115"/>
              </a:spcBef>
            </a:pPr>
            <a:r>
              <a:rPr sz="1650" spc="-20" dirty="0">
                <a:solidFill>
                  <a:srgbClr val="008000"/>
                </a:solidFill>
                <a:latin typeface="Century Gothic"/>
                <a:cs typeface="Century Gothic"/>
              </a:rPr>
              <a:t>39.4</a:t>
            </a:r>
            <a:endParaRPr sz="1650">
              <a:latin typeface="Century Gothic"/>
              <a:cs typeface="Century Gothic"/>
            </a:endParaRPr>
          </a:p>
        </p:txBody>
      </p:sp>
      <p:sp>
        <p:nvSpPr>
          <p:cNvPr id="10" name="object 10"/>
          <p:cNvSpPr txBox="1"/>
          <p:nvPr/>
        </p:nvSpPr>
        <p:spPr>
          <a:xfrm>
            <a:off x="13970466" y="5545441"/>
            <a:ext cx="429259" cy="279400"/>
          </a:xfrm>
          <a:prstGeom prst="rect">
            <a:avLst/>
          </a:prstGeom>
        </p:spPr>
        <p:txBody>
          <a:bodyPr vert="horz" wrap="square" lIns="0" tIns="14605" rIns="0" bIns="0" rtlCol="0">
            <a:spAutoFit/>
          </a:bodyPr>
          <a:lstStyle/>
          <a:p>
            <a:pPr marL="12700">
              <a:lnSpc>
                <a:spcPct val="100000"/>
              </a:lnSpc>
              <a:spcBef>
                <a:spcPts val="115"/>
              </a:spcBef>
            </a:pPr>
            <a:r>
              <a:rPr sz="1650" spc="-20" dirty="0">
                <a:latin typeface="Century Gothic"/>
                <a:cs typeface="Century Gothic"/>
              </a:rPr>
              <a:t>38.3</a:t>
            </a:r>
            <a:endParaRPr sz="1650">
              <a:latin typeface="Century Gothic"/>
              <a:cs typeface="Century Gothic"/>
            </a:endParaRPr>
          </a:p>
        </p:txBody>
      </p:sp>
      <p:sp>
        <p:nvSpPr>
          <p:cNvPr id="11" name="object 11"/>
          <p:cNvSpPr txBox="1"/>
          <p:nvPr/>
        </p:nvSpPr>
        <p:spPr>
          <a:xfrm>
            <a:off x="13671770" y="6584442"/>
            <a:ext cx="429259" cy="279400"/>
          </a:xfrm>
          <a:prstGeom prst="rect">
            <a:avLst/>
          </a:prstGeom>
        </p:spPr>
        <p:txBody>
          <a:bodyPr vert="horz" wrap="square" lIns="0" tIns="14605" rIns="0" bIns="0" rtlCol="0">
            <a:spAutoFit/>
          </a:bodyPr>
          <a:lstStyle/>
          <a:p>
            <a:pPr marL="12700">
              <a:lnSpc>
                <a:spcPct val="100000"/>
              </a:lnSpc>
              <a:spcBef>
                <a:spcPts val="115"/>
              </a:spcBef>
            </a:pPr>
            <a:r>
              <a:rPr sz="1650" spc="-20" dirty="0">
                <a:latin typeface="Century Gothic"/>
                <a:cs typeface="Century Gothic"/>
              </a:rPr>
              <a:t>36.7</a:t>
            </a:r>
            <a:endParaRPr sz="1650">
              <a:latin typeface="Century Gothic"/>
              <a:cs typeface="Century Gothic"/>
            </a:endParaRPr>
          </a:p>
        </p:txBody>
      </p:sp>
      <p:sp>
        <p:nvSpPr>
          <p:cNvPr id="12" name="object 12"/>
          <p:cNvSpPr txBox="1"/>
          <p:nvPr/>
        </p:nvSpPr>
        <p:spPr>
          <a:xfrm>
            <a:off x="10030869" y="8662338"/>
            <a:ext cx="429259" cy="279400"/>
          </a:xfrm>
          <a:prstGeom prst="rect">
            <a:avLst/>
          </a:prstGeom>
        </p:spPr>
        <p:txBody>
          <a:bodyPr vert="horz" wrap="square" lIns="0" tIns="14605" rIns="0" bIns="0" rtlCol="0">
            <a:spAutoFit/>
          </a:bodyPr>
          <a:lstStyle/>
          <a:p>
            <a:pPr marL="12700">
              <a:lnSpc>
                <a:spcPct val="100000"/>
              </a:lnSpc>
              <a:spcBef>
                <a:spcPts val="115"/>
              </a:spcBef>
            </a:pPr>
            <a:r>
              <a:rPr sz="1650" spc="-20" dirty="0">
                <a:latin typeface="Century Gothic"/>
                <a:cs typeface="Century Gothic"/>
              </a:rPr>
              <a:t>17.2</a:t>
            </a:r>
            <a:endParaRPr sz="1650">
              <a:latin typeface="Century Gothic"/>
              <a:cs typeface="Century Gothic"/>
            </a:endParaRPr>
          </a:p>
        </p:txBody>
      </p:sp>
      <p:sp>
        <p:nvSpPr>
          <p:cNvPr id="13" name="object 13"/>
          <p:cNvSpPr txBox="1"/>
          <p:nvPr/>
        </p:nvSpPr>
        <p:spPr>
          <a:xfrm>
            <a:off x="11319150" y="4931034"/>
            <a:ext cx="429259" cy="278765"/>
          </a:xfrm>
          <a:prstGeom prst="rect">
            <a:avLst/>
          </a:prstGeom>
        </p:spPr>
        <p:txBody>
          <a:bodyPr vert="horz" wrap="square" lIns="0" tIns="13970" rIns="0" bIns="0" rtlCol="0">
            <a:spAutoFit/>
          </a:bodyPr>
          <a:lstStyle/>
          <a:p>
            <a:pPr marL="12700">
              <a:lnSpc>
                <a:spcPct val="100000"/>
              </a:lnSpc>
              <a:spcBef>
                <a:spcPts val="110"/>
              </a:spcBef>
            </a:pPr>
            <a:r>
              <a:rPr sz="1650" spc="-20" dirty="0">
                <a:solidFill>
                  <a:srgbClr val="FF0000"/>
                </a:solidFill>
                <a:latin typeface="Century Gothic"/>
                <a:cs typeface="Century Gothic"/>
              </a:rPr>
              <a:t>24.1</a:t>
            </a:r>
            <a:endParaRPr sz="1650">
              <a:latin typeface="Century Gothic"/>
              <a:cs typeface="Century Gothic"/>
            </a:endParaRPr>
          </a:p>
        </p:txBody>
      </p:sp>
      <p:sp>
        <p:nvSpPr>
          <p:cNvPr id="14" name="object 14"/>
          <p:cNvSpPr txBox="1"/>
          <p:nvPr/>
        </p:nvSpPr>
        <p:spPr>
          <a:xfrm>
            <a:off x="11655224" y="5969930"/>
            <a:ext cx="429259" cy="278765"/>
          </a:xfrm>
          <a:prstGeom prst="rect">
            <a:avLst/>
          </a:prstGeom>
        </p:spPr>
        <p:txBody>
          <a:bodyPr vert="horz" wrap="square" lIns="0" tIns="13970" rIns="0" bIns="0" rtlCol="0">
            <a:spAutoFit/>
          </a:bodyPr>
          <a:lstStyle/>
          <a:p>
            <a:pPr marL="12700">
              <a:lnSpc>
                <a:spcPct val="100000"/>
              </a:lnSpc>
              <a:spcBef>
                <a:spcPts val="110"/>
              </a:spcBef>
            </a:pPr>
            <a:r>
              <a:rPr sz="1650" spc="-20" dirty="0">
                <a:latin typeface="Century Gothic"/>
                <a:cs typeface="Century Gothic"/>
              </a:rPr>
              <a:t>25.9</a:t>
            </a:r>
            <a:endParaRPr sz="1650">
              <a:latin typeface="Century Gothic"/>
              <a:cs typeface="Century Gothic"/>
            </a:endParaRPr>
          </a:p>
        </p:txBody>
      </p:sp>
      <p:sp>
        <p:nvSpPr>
          <p:cNvPr id="15" name="object 15"/>
          <p:cNvSpPr txBox="1"/>
          <p:nvPr/>
        </p:nvSpPr>
        <p:spPr>
          <a:xfrm>
            <a:off x="10665640" y="7008931"/>
            <a:ext cx="2053589" cy="893444"/>
          </a:xfrm>
          <a:prstGeom prst="rect">
            <a:avLst/>
          </a:prstGeom>
        </p:spPr>
        <p:txBody>
          <a:bodyPr vert="horz" wrap="square" lIns="0" tIns="13970" rIns="0" bIns="0" rtlCol="0">
            <a:spAutoFit/>
          </a:bodyPr>
          <a:lstStyle/>
          <a:p>
            <a:pPr marR="5080" algn="r">
              <a:lnSpc>
                <a:spcPct val="100000"/>
              </a:lnSpc>
              <a:spcBef>
                <a:spcPts val="110"/>
              </a:spcBef>
            </a:pPr>
            <a:r>
              <a:rPr sz="1650" spc="-20" dirty="0">
                <a:latin typeface="Century Gothic"/>
                <a:cs typeface="Century Gothic"/>
              </a:rPr>
              <a:t>29.3</a:t>
            </a:r>
            <a:endParaRPr sz="1650">
              <a:latin typeface="Century Gothic"/>
              <a:cs typeface="Century Gothic"/>
            </a:endParaRPr>
          </a:p>
          <a:p>
            <a:pPr>
              <a:lnSpc>
                <a:spcPct val="100000"/>
              </a:lnSpc>
              <a:spcBef>
                <a:spcPts val="835"/>
              </a:spcBef>
            </a:pPr>
            <a:endParaRPr sz="1650">
              <a:latin typeface="Century Gothic"/>
              <a:cs typeface="Century Gothic"/>
            </a:endParaRPr>
          </a:p>
          <a:p>
            <a:pPr marL="12700">
              <a:lnSpc>
                <a:spcPct val="100000"/>
              </a:lnSpc>
            </a:pPr>
            <a:r>
              <a:rPr sz="1650" spc="-20" dirty="0">
                <a:solidFill>
                  <a:srgbClr val="FF0000"/>
                </a:solidFill>
                <a:latin typeface="Century Gothic"/>
                <a:cs typeface="Century Gothic"/>
              </a:rPr>
              <a:t>20.6</a:t>
            </a:r>
            <a:endParaRPr sz="1650">
              <a:latin typeface="Century Gothic"/>
              <a:cs typeface="Century Gothic"/>
            </a:endParaRPr>
          </a:p>
        </p:txBody>
      </p:sp>
      <p:sp>
        <p:nvSpPr>
          <p:cNvPr id="16" name="object 16"/>
          <p:cNvSpPr txBox="1"/>
          <p:nvPr/>
        </p:nvSpPr>
        <p:spPr>
          <a:xfrm>
            <a:off x="13260838" y="8047827"/>
            <a:ext cx="429259" cy="278765"/>
          </a:xfrm>
          <a:prstGeom prst="rect">
            <a:avLst/>
          </a:prstGeom>
        </p:spPr>
        <p:txBody>
          <a:bodyPr vert="horz" wrap="square" lIns="0" tIns="13970" rIns="0" bIns="0" rtlCol="0">
            <a:spAutoFit/>
          </a:bodyPr>
          <a:lstStyle/>
          <a:p>
            <a:pPr marL="12700">
              <a:lnSpc>
                <a:spcPct val="100000"/>
              </a:lnSpc>
              <a:spcBef>
                <a:spcPts val="110"/>
              </a:spcBef>
            </a:pPr>
            <a:r>
              <a:rPr sz="1650" spc="-20" dirty="0">
                <a:solidFill>
                  <a:srgbClr val="008000"/>
                </a:solidFill>
                <a:latin typeface="Century Gothic"/>
                <a:cs typeface="Century Gothic"/>
              </a:rPr>
              <a:t>34.5</a:t>
            </a:r>
            <a:endParaRPr sz="1650">
              <a:latin typeface="Century Gothic"/>
              <a:cs typeface="Century Gothic"/>
            </a:endParaRPr>
          </a:p>
        </p:txBody>
      </p:sp>
      <p:sp>
        <p:nvSpPr>
          <p:cNvPr id="17" name="object 17"/>
          <p:cNvSpPr txBox="1"/>
          <p:nvPr/>
        </p:nvSpPr>
        <p:spPr>
          <a:xfrm>
            <a:off x="9078765" y="9086828"/>
            <a:ext cx="429259" cy="278765"/>
          </a:xfrm>
          <a:prstGeom prst="rect">
            <a:avLst/>
          </a:prstGeom>
        </p:spPr>
        <p:txBody>
          <a:bodyPr vert="horz" wrap="square" lIns="0" tIns="13970" rIns="0" bIns="0" rtlCol="0">
            <a:spAutoFit/>
          </a:bodyPr>
          <a:lstStyle/>
          <a:p>
            <a:pPr marL="12700">
              <a:lnSpc>
                <a:spcPct val="100000"/>
              </a:lnSpc>
              <a:spcBef>
                <a:spcPts val="110"/>
              </a:spcBef>
            </a:pPr>
            <a:r>
              <a:rPr sz="1650" spc="-20" dirty="0">
                <a:latin typeface="Century Gothic"/>
                <a:cs typeface="Century Gothic"/>
              </a:rPr>
              <a:t>12.1</a:t>
            </a:r>
            <a:endParaRPr sz="1650">
              <a:latin typeface="Century Gothic"/>
              <a:cs typeface="Century Gothic"/>
            </a:endParaRPr>
          </a:p>
        </p:txBody>
      </p:sp>
      <p:sp>
        <p:nvSpPr>
          <p:cNvPr id="18" name="object 18"/>
          <p:cNvSpPr txBox="1"/>
          <p:nvPr/>
        </p:nvSpPr>
        <p:spPr>
          <a:xfrm>
            <a:off x="4093467" y="4708974"/>
            <a:ext cx="2497455" cy="278765"/>
          </a:xfrm>
          <a:prstGeom prst="rect">
            <a:avLst/>
          </a:prstGeom>
        </p:spPr>
        <p:txBody>
          <a:bodyPr vert="horz" wrap="square" lIns="0" tIns="13970" rIns="0" bIns="0" rtlCol="0">
            <a:spAutoFit/>
          </a:bodyPr>
          <a:lstStyle/>
          <a:p>
            <a:pPr marL="12700">
              <a:lnSpc>
                <a:spcPct val="100000"/>
              </a:lnSpc>
              <a:spcBef>
                <a:spcPts val="110"/>
              </a:spcBef>
            </a:pPr>
            <a:r>
              <a:rPr sz="1650" spc="-25" dirty="0">
                <a:latin typeface="Century Gothic"/>
                <a:cs typeface="Century Gothic"/>
              </a:rPr>
              <a:t>Einfachere </a:t>
            </a:r>
            <a:r>
              <a:rPr sz="1650" spc="-10" dirty="0">
                <a:latin typeface="Century Gothic"/>
                <a:cs typeface="Century Gothic"/>
              </a:rPr>
              <a:t>Handhabung</a:t>
            </a:r>
            <a:endParaRPr sz="1650">
              <a:latin typeface="Century Gothic"/>
              <a:cs typeface="Century Gothic"/>
            </a:endParaRPr>
          </a:p>
        </p:txBody>
      </p:sp>
      <p:sp>
        <p:nvSpPr>
          <p:cNvPr id="19" name="object 19"/>
          <p:cNvSpPr txBox="1"/>
          <p:nvPr/>
        </p:nvSpPr>
        <p:spPr>
          <a:xfrm>
            <a:off x="3211800" y="5622706"/>
            <a:ext cx="3411250" cy="510524"/>
          </a:xfrm>
          <a:prstGeom prst="rect">
            <a:avLst/>
          </a:prstGeom>
        </p:spPr>
        <p:txBody>
          <a:bodyPr vert="horz" wrap="square" lIns="0" tIns="14605" rIns="0" bIns="0" rtlCol="0">
            <a:spAutoFit/>
          </a:bodyPr>
          <a:lstStyle/>
          <a:p>
            <a:pPr algn="ctr">
              <a:lnSpc>
                <a:spcPts val="1970"/>
              </a:lnSpc>
              <a:spcBef>
                <a:spcPts val="115"/>
              </a:spcBef>
            </a:pPr>
            <a:r>
              <a:rPr sz="1650" spc="-10" dirty="0">
                <a:latin typeface="Century Gothic"/>
                <a:cs typeface="Century Gothic"/>
              </a:rPr>
              <a:t>Bessere</a:t>
            </a:r>
            <a:r>
              <a:rPr sz="1650" spc="-40" dirty="0">
                <a:latin typeface="Century Gothic"/>
                <a:cs typeface="Century Gothic"/>
              </a:rPr>
              <a:t> </a:t>
            </a:r>
            <a:r>
              <a:rPr sz="1650" spc="-25" dirty="0">
                <a:latin typeface="Century Gothic"/>
                <a:cs typeface="Century Gothic"/>
              </a:rPr>
              <a:t>Dosierbarkeit</a:t>
            </a:r>
            <a:r>
              <a:rPr sz="1650" spc="-95" dirty="0">
                <a:latin typeface="Century Gothic"/>
                <a:cs typeface="Century Gothic"/>
              </a:rPr>
              <a:t> </a:t>
            </a:r>
            <a:r>
              <a:rPr sz="1650" spc="-10" dirty="0">
                <a:latin typeface="Century Gothic"/>
                <a:cs typeface="Century Gothic"/>
              </a:rPr>
              <a:t>(z.</a:t>
            </a:r>
            <a:r>
              <a:rPr lang="de-DE" sz="1650" spc="-10" dirty="0">
                <a:latin typeface="Century Gothic"/>
                <a:cs typeface="Century Gothic"/>
              </a:rPr>
              <a:t> </a:t>
            </a:r>
            <a:r>
              <a:rPr sz="1650" spc="-10" dirty="0">
                <a:latin typeface="Century Gothic"/>
                <a:cs typeface="Century Gothic"/>
              </a:rPr>
              <a:t>B.</a:t>
            </a:r>
            <a:r>
              <a:rPr sz="1650" spc="-55" dirty="0">
                <a:latin typeface="Century Gothic"/>
                <a:cs typeface="Century Gothic"/>
              </a:rPr>
              <a:t> </a:t>
            </a:r>
            <a:r>
              <a:rPr sz="1650" spc="-20" dirty="0">
                <a:latin typeface="Century Gothic"/>
                <a:cs typeface="Century Gothic"/>
              </a:rPr>
              <a:t>täglich</a:t>
            </a:r>
            <a:r>
              <a:rPr sz="1650" spc="-80" dirty="0">
                <a:latin typeface="Century Gothic"/>
                <a:cs typeface="Century Gothic"/>
              </a:rPr>
              <a:t> </a:t>
            </a:r>
            <a:r>
              <a:rPr sz="1650" dirty="0" err="1">
                <a:latin typeface="Century Gothic"/>
                <a:cs typeface="Century Gothic"/>
              </a:rPr>
              <a:t>oder</a:t>
            </a:r>
            <a:r>
              <a:rPr sz="1650" spc="-95" dirty="0">
                <a:latin typeface="Century Gothic"/>
                <a:cs typeface="Century Gothic"/>
              </a:rPr>
              <a:t> </a:t>
            </a:r>
            <a:r>
              <a:rPr sz="1650" spc="-20" dirty="0" err="1">
                <a:latin typeface="Century Gothic"/>
                <a:cs typeface="Century Gothic"/>
              </a:rPr>
              <a:t>nach</a:t>
            </a:r>
            <a:r>
              <a:rPr lang="de-DE" sz="1650" dirty="0">
                <a:latin typeface="Century Gothic"/>
                <a:cs typeface="Century Gothic"/>
              </a:rPr>
              <a:t> </a:t>
            </a:r>
            <a:r>
              <a:rPr sz="1650" spc="-10" dirty="0" err="1">
                <a:latin typeface="Century Gothic"/>
                <a:cs typeface="Century Gothic"/>
              </a:rPr>
              <a:t>Bedarf</a:t>
            </a:r>
            <a:r>
              <a:rPr sz="1650" spc="-10" dirty="0">
                <a:latin typeface="Century Gothic"/>
                <a:cs typeface="Century Gothic"/>
              </a:rPr>
              <a:t>)</a:t>
            </a:r>
            <a:endParaRPr sz="1650" dirty="0">
              <a:latin typeface="Century Gothic"/>
              <a:cs typeface="Century Gothic"/>
            </a:endParaRPr>
          </a:p>
        </p:txBody>
      </p:sp>
      <p:sp>
        <p:nvSpPr>
          <p:cNvPr id="20" name="object 20"/>
          <p:cNvSpPr txBox="1"/>
          <p:nvPr/>
        </p:nvSpPr>
        <p:spPr>
          <a:xfrm>
            <a:off x="3949197" y="6786399"/>
            <a:ext cx="2643505" cy="279400"/>
          </a:xfrm>
          <a:prstGeom prst="rect">
            <a:avLst/>
          </a:prstGeom>
        </p:spPr>
        <p:txBody>
          <a:bodyPr vert="horz" wrap="square" lIns="0" tIns="14605" rIns="0" bIns="0" rtlCol="0">
            <a:spAutoFit/>
          </a:bodyPr>
          <a:lstStyle/>
          <a:p>
            <a:pPr marL="12700">
              <a:lnSpc>
                <a:spcPct val="100000"/>
              </a:lnSpc>
              <a:spcBef>
                <a:spcPts val="115"/>
              </a:spcBef>
            </a:pPr>
            <a:r>
              <a:rPr sz="1650" spc="-10" dirty="0">
                <a:latin typeface="Century Gothic"/>
                <a:cs typeface="Century Gothic"/>
              </a:rPr>
              <a:t>Bessere</a:t>
            </a:r>
            <a:r>
              <a:rPr sz="1650" spc="-105" dirty="0">
                <a:latin typeface="Century Gothic"/>
                <a:cs typeface="Century Gothic"/>
              </a:rPr>
              <a:t> </a:t>
            </a:r>
            <a:r>
              <a:rPr sz="1650" spc="-20" dirty="0">
                <a:latin typeface="Century Gothic"/>
                <a:cs typeface="Century Gothic"/>
              </a:rPr>
              <a:t>Alltagstauglichkeit</a:t>
            </a:r>
            <a:endParaRPr sz="1650">
              <a:latin typeface="Century Gothic"/>
              <a:cs typeface="Century Gothic"/>
            </a:endParaRPr>
          </a:p>
        </p:txBody>
      </p:sp>
      <p:sp>
        <p:nvSpPr>
          <p:cNvPr id="21" name="object 21"/>
          <p:cNvSpPr txBox="1"/>
          <p:nvPr/>
        </p:nvSpPr>
        <p:spPr>
          <a:xfrm>
            <a:off x="4605011" y="7825400"/>
            <a:ext cx="1988185" cy="279400"/>
          </a:xfrm>
          <a:prstGeom prst="rect">
            <a:avLst/>
          </a:prstGeom>
        </p:spPr>
        <p:txBody>
          <a:bodyPr vert="horz" wrap="square" lIns="0" tIns="14605" rIns="0" bIns="0" rtlCol="0">
            <a:spAutoFit/>
          </a:bodyPr>
          <a:lstStyle/>
          <a:p>
            <a:pPr marL="12700">
              <a:lnSpc>
                <a:spcPct val="100000"/>
              </a:lnSpc>
              <a:spcBef>
                <a:spcPts val="115"/>
              </a:spcBef>
            </a:pPr>
            <a:r>
              <a:rPr sz="1650" spc="-10" dirty="0">
                <a:latin typeface="Century Gothic"/>
                <a:cs typeface="Century Gothic"/>
              </a:rPr>
              <a:t>Bessere</a:t>
            </a:r>
            <a:r>
              <a:rPr sz="1650" spc="-105" dirty="0">
                <a:latin typeface="Century Gothic"/>
                <a:cs typeface="Century Gothic"/>
              </a:rPr>
              <a:t> </a:t>
            </a:r>
            <a:r>
              <a:rPr sz="1650" spc="-10" dirty="0">
                <a:latin typeface="Century Gothic"/>
                <a:cs typeface="Century Gothic"/>
              </a:rPr>
              <a:t>Wirksamkeit</a:t>
            </a:r>
            <a:endParaRPr sz="1650">
              <a:latin typeface="Century Gothic"/>
              <a:cs typeface="Century Gothic"/>
            </a:endParaRPr>
          </a:p>
        </p:txBody>
      </p:sp>
      <p:sp>
        <p:nvSpPr>
          <p:cNvPr id="22" name="object 22"/>
          <p:cNvSpPr txBox="1"/>
          <p:nvPr/>
        </p:nvSpPr>
        <p:spPr>
          <a:xfrm>
            <a:off x="3963017" y="8864296"/>
            <a:ext cx="2625725" cy="279400"/>
          </a:xfrm>
          <a:prstGeom prst="rect">
            <a:avLst/>
          </a:prstGeom>
        </p:spPr>
        <p:txBody>
          <a:bodyPr vert="horz" wrap="square" lIns="0" tIns="14605" rIns="0" bIns="0" rtlCol="0">
            <a:spAutoFit/>
          </a:bodyPr>
          <a:lstStyle/>
          <a:p>
            <a:pPr marL="12700">
              <a:lnSpc>
                <a:spcPct val="100000"/>
              </a:lnSpc>
              <a:spcBef>
                <a:spcPts val="115"/>
              </a:spcBef>
            </a:pPr>
            <a:r>
              <a:rPr sz="1650" spc="-20" dirty="0">
                <a:latin typeface="Century Gothic"/>
                <a:cs typeface="Century Gothic"/>
              </a:rPr>
              <a:t>Weniger</a:t>
            </a:r>
            <a:r>
              <a:rPr sz="1650" spc="-60" dirty="0">
                <a:latin typeface="Century Gothic"/>
                <a:cs typeface="Century Gothic"/>
              </a:rPr>
              <a:t> </a:t>
            </a:r>
            <a:r>
              <a:rPr sz="1650" spc="-20" dirty="0">
                <a:latin typeface="Century Gothic"/>
                <a:cs typeface="Century Gothic"/>
              </a:rPr>
              <a:t>Nebenwirkungen</a:t>
            </a:r>
            <a:endParaRPr sz="1650">
              <a:latin typeface="Century Gothic"/>
              <a:cs typeface="Century Gothic"/>
            </a:endParaRPr>
          </a:p>
        </p:txBody>
      </p:sp>
      <p:sp>
        <p:nvSpPr>
          <p:cNvPr id="23" name="object 23"/>
          <p:cNvSpPr txBox="1"/>
          <p:nvPr/>
        </p:nvSpPr>
        <p:spPr>
          <a:xfrm>
            <a:off x="7271717" y="3246756"/>
            <a:ext cx="2338705" cy="732155"/>
          </a:xfrm>
          <a:prstGeom prst="rect">
            <a:avLst/>
          </a:prstGeom>
        </p:spPr>
        <p:txBody>
          <a:bodyPr vert="horz" wrap="square" lIns="0" tIns="181610" rIns="0" bIns="0" rtlCol="0">
            <a:spAutoFit/>
          </a:bodyPr>
          <a:lstStyle/>
          <a:p>
            <a:pPr marL="12700">
              <a:lnSpc>
                <a:spcPct val="100000"/>
              </a:lnSpc>
              <a:spcBef>
                <a:spcPts val="1430"/>
              </a:spcBef>
            </a:pPr>
            <a:r>
              <a:rPr sz="1950" dirty="0">
                <a:latin typeface="Century Gothic"/>
                <a:cs typeface="Century Gothic"/>
              </a:rPr>
              <a:t>Inhalative</a:t>
            </a:r>
            <a:r>
              <a:rPr sz="1950" spc="65" dirty="0">
                <a:latin typeface="Century Gothic"/>
                <a:cs typeface="Century Gothic"/>
              </a:rPr>
              <a:t> </a:t>
            </a:r>
            <a:r>
              <a:rPr sz="1950" spc="-10" dirty="0">
                <a:latin typeface="Century Gothic"/>
                <a:cs typeface="Century Gothic"/>
              </a:rPr>
              <a:t>Therapie</a:t>
            </a:r>
            <a:endParaRPr sz="1950">
              <a:latin typeface="Century Gothic"/>
              <a:cs typeface="Century Gothic"/>
            </a:endParaRPr>
          </a:p>
          <a:p>
            <a:pPr marL="12700">
              <a:lnSpc>
                <a:spcPct val="100000"/>
              </a:lnSpc>
              <a:spcBef>
                <a:spcPts val="690"/>
              </a:spcBef>
            </a:pPr>
            <a:r>
              <a:rPr sz="1000" spc="-10" dirty="0">
                <a:latin typeface="Century Gothic"/>
                <a:cs typeface="Century Gothic"/>
              </a:rPr>
              <a:t>(n=180)</a:t>
            </a:r>
            <a:endParaRPr sz="1000">
              <a:latin typeface="Century Gothic"/>
              <a:cs typeface="Century Gothic"/>
            </a:endParaRPr>
          </a:p>
        </p:txBody>
      </p:sp>
      <p:sp>
        <p:nvSpPr>
          <p:cNvPr id="24" name="object 24"/>
          <p:cNvSpPr txBox="1"/>
          <p:nvPr/>
        </p:nvSpPr>
        <p:spPr>
          <a:xfrm>
            <a:off x="10771487" y="3246756"/>
            <a:ext cx="2145030" cy="732155"/>
          </a:xfrm>
          <a:prstGeom prst="rect">
            <a:avLst/>
          </a:prstGeom>
        </p:spPr>
        <p:txBody>
          <a:bodyPr vert="horz" wrap="square" lIns="0" tIns="181610" rIns="0" bIns="0" rtlCol="0">
            <a:spAutoFit/>
          </a:bodyPr>
          <a:lstStyle/>
          <a:p>
            <a:pPr marL="12700">
              <a:lnSpc>
                <a:spcPct val="100000"/>
              </a:lnSpc>
              <a:spcBef>
                <a:spcPts val="1430"/>
              </a:spcBef>
            </a:pPr>
            <a:r>
              <a:rPr sz="1950" spc="-10" dirty="0">
                <a:latin typeface="Century Gothic"/>
                <a:cs typeface="Century Gothic"/>
              </a:rPr>
              <a:t>Biologikatherapie</a:t>
            </a:r>
            <a:endParaRPr sz="1950">
              <a:latin typeface="Century Gothic"/>
              <a:cs typeface="Century Gothic"/>
            </a:endParaRPr>
          </a:p>
          <a:p>
            <a:pPr marL="12700">
              <a:lnSpc>
                <a:spcPct val="100000"/>
              </a:lnSpc>
              <a:spcBef>
                <a:spcPts val="690"/>
              </a:spcBef>
            </a:pPr>
            <a:r>
              <a:rPr sz="1000" spc="-10" dirty="0">
                <a:latin typeface="Century Gothic"/>
                <a:cs typeface="Century Gothic"/>
              </a:rPr>
              <a:t>(n=58)</a:t>
            </a:r>
            <a:endParaRPr sz="1000">
              <a:latin typeface="Century Gothic"/>
              <a:cs typeface="Century Gothic"/>
            </a:endParaRPr>
          </a:p>
        </p:txBody>
      </p:sp>
      <p:sp>
        <p:nvSpPr>
          <p:cNvPr id="25" name="object 25"/>
          <p:cNvSpPr/>
          <p:nvPr/>
        </p:nvSpPr>
        <p:spPr>
          <a:xfrm>
            <a:off x="10402571" y="3534885"/>
            <a:ext cx="301625" cy="301625"/>
          </a:xfrm>
          <a:custGeom>
            <a:avLst/>
            <a:gdLst/>
            <a:ahLst/>
            <a:cxnLst/>
            <a:rect l="l" t="t" r="r" b="b"/>
            <a:pathLst>
              <a:path w="301625" h="301625">
                <a:moveTo>
                  <a:pt x="301523" y="0"/>
                </a:moveTo>
                <a:lnTo>
                  <a:pt x="0" y="0"/>
                </a:lnTo>
                <a:lnTo>
                  <a:pt x="0" y="301481"/>
                </a:lnTo>
                <a:lnTo>
                  <a:pt x="301523" y="301481"/>
                </a:lnTo>
                <a:lnTo>
                  <a:pt x="301523" y="0"/>
                </a:lnTo>
                <a:close/>
              </a:path>
            </a:pathLst>
          </a:custGeom>
          <a:solidFill>
            <a:srgbClr val="1C5864"/>
          </a:solidFill>
        </p:spPr>
        <p:txBody>
          <a:bodyPr wrap="square" lIns="0" tIns="0" rIns="0" bIns="0" rtlCol="0"/>
          <a:lstStyle/>
          <a:p>
            <a:endParaRPr/>
          </a:p>
        </p:txBody>
      </p:sp>
      <p:sp>
        <p:nvSpPr>
          <p:cNvPr id="26" name="object 26"/>
          <p:cNvSpPr/>
          <p:nvPr/>
        </p:nvSpPr>
        <p:spPr>
          <a:xfrm>
            <a:off x="6904894" y="3534885"/>
            <a:ext cx="301625" cy="301625"/>
          </a:xfrm>
          <a:custGeom>
            <a:avLst/>
            <a:gdLst/>
            <a:ahLst/>
            <a:cxnLst/>
            <a:rect l="l" t="t" r="r" b="b"/>
            <a:pathLst>
              <a:path w="301625" h="301625">
                <a:moveTo>
                  <a:pt x="301523" y="0"/>
                </a:moveTo>
                <a:lnTo>
                  <a:pt x="0" y="0"/>
                </a:lnTo>
                <a:lnTo>
                  <a:pt x="0" y="301481"/>
                </a:lnTo>
                <a:lnTo>
                  <a:pt x="301523" y="301481"/>
                </a:lnTo>
                <a:lnTo>
                  <a:pt x="301523" y="0"/>
                </a:lnTo>
                <a:close/>
              </a:path>
            </a:pathLst>
          </a:custGeom>
          <a:solidFill>
            <a:srgbClr val="EFB93E"/>
          </a:solidFill>
        </p:spPr>
        <p:txBody>
          <a:bodyPr wrap="square" lIns="0" tIns="0" rIns="0" bIns="0" rtlCol="0"/>
          <a:lstStyle/>
          <a:p>
            <a:endParaRPr/>
          </a:p>
        </p:txBody>
      </p:sp>
      <p:sp>
        <p:nvSpPr>
          <p:cNvPr id="27" name="object 27"/>
          <p:cNvSpPr txBox="1">
            <a:spLocks noGrp="1"/>
          </p:cNvSpPr>
          <p:nvPr>
            <p:ph type="sldNum" sz="quarter" idx="7"/>
          </p:nvPr>
        </p:nvSpPr>
        <p:spPr>
          <a:prstGeom prst="rect">
            <a:avLst/>
          </a:prstGeom>
        </p:spPr>
        <p:txBody>
          <a:bodyPr vert="horz" wrap="square" lIns="0" tIns="12065" rIns="0" bIns="0" rtlCol="0">
            <a:spAutoFit/>
          </a:bodyPr>
          <a:lstStyle/>
          <a:p>
            <a:pPr marL="12700">
              <a:lnSpc>
                <a:spcPct val="100000"/>
              </a:lnSpc>
              <a:spcBef>
                <a:spcPts val="95"/>
              </a:spcBef>
            </a:pPr>
            <a:r>
              <a:rPr dirty="0"/>
              <a:t>Signifikante</a:t>
            </a:r>
            <a:r>
              <a:rPr spc="180" dirty="0"/>
              <a:t> </a:t>
            </a:r>
            <a:r>
              <a:rPr dirty="0"/>
              <a:t>Unterschiede:</a:t>
            </a:r>
            <a:r>
              <a:rPr spc="170" dirty="0"/>
              <a:t> </a:t>
            </a:r>
            <a:r>
              <a:rPr dirty="0">
                <a:solidFill>
                  <a:srgbClr val="008000"/>
                </a:solidFill>
              </a:rPr>
              <a:t>grün=sig.</a:t>
            </a:r>
            <a:r>
              <a:rPr spc="190" dirty="0">
                <a:solidFill>
                  <a:srgbClr val="008000"/>
                </a:solidFill>
              </a:rPr>
              <a:t> </a:t>
            </a:r>
            <a:r>
              <a:rPr dirty="0">
                <a:solidFill>
                  <a:srgbClr val="008000"/>
                </a:solidFill>
              </a:rPr>
              <a:t>höher</a:t>
            </a:r>
            <a:r>
              <a:rPr spc="150" dirty="0">
                <a:solidFill>
                  <a:srgbClr val="008000"/>
                </a:solidFill>
              </a:rPr>
              <a:t> </a:t>
            </a:r>
            <a:r>
              <a:rPr dirty="0"/>
              <a:t>/</a:t>
            </a:r>
            <a:r>
              <a:rPr spc="175" dirty="0"/>
              <a:t> </a:t>
            </a:r>
            <a:r>
              <a:rPr dirty="0">
                <a:solidFill>
                  <a:srgbClr val="FF0000"/>
                </a:solidFill>
              </a:rPr>
              <a:t>rot=sig.</a:t>
            </a:r>
            <a:r>
              <a:rPr spc="190" dirty="0">
                <a:solidFill>
                  <a:srgbClr val="FF0000"/>
                </a:solidFill>
              </a:rPr>
              <a:t> </a:t>
            </a:r>
            <a:r>
              <a:rPr spc="-10" dirty="0">
                <a:solidFill>
                  <a:srgbClr val="FF0000"/>
                </a:solidFill>
              </a:rPr>
              <a:t>niedriger</a:t>
            </a:r>
          </a:p>
          <a:p>
            <a:pPr marR="43180" algn="r">
              <a:lnSpc>
                <a:spcPct val="100000"/>
              </a:lnSpc>
              <a:spcBef>
                <a:spcPts val="1170"/>
              </a:spcBef>
            </a:pPr>
            <a:r>
              <a:rPr sz="1300" dirty="0">
                <a:solidFill>
                  <a:srgbClr val="393843"/>
                </a:solidFill>
              </a:rPr>
              <a:t>Seite</a:t>
            </a:r>
            <a:r>
              <a:rPr sz="1300" spc="5" dirty="0">
                <a:solidFill>
                  <a:srgbClr val="393843"/>
                </a:solidFill>
              </a:rPr>
              <a:t> </a:t>
            </a:r>
            <a:r>
              <a:rPr sz="1300" b="1" spc="-25" dirty="0">
                <a:solidFill>
                  <a:srgbClr val="393843"/>
                </a:solidFill>
                <a:latin typeface="Century Gothic"/>
                <a:cs typeface="Century Gothic"/>
              </a:rPr>
              <a:t>24</a:t>
            </a:r>
            <a:endParaRPr sz="1300">
              <a:latin typeface="Century Gothic"/>
              <a:cs typeface="Century Gothic"/>
            </a:endParaRPr>
          </a:p>
        </p:txBody>
      </p:sp>
      <p:sp>
        <p:nvSpPr>
          <p:cNvPr id="28" name="Textfeld 27">
            <a:extLst>
              <a:ext uri="{FF2B5EF4-FFF2-40B4-BE49-F238E27FC236}">
                <a16:creationId xmlns:a16="http://schemas.microsoft.com/office/drawing/2014/main" id="{9A5FEDB5-7E47-1117-6EC1-E23324D22784}"/>
              </a:ext>
            </a:extLst>
          </p:cNvPr>
          <p:cNvSpPr txBox="1"/>
          <p:nvPr/>
        </p:nvSpPr>
        <p:spPr>
          <a:xfrm>
            <a:off x="5270949" y="10281619"/>
            <a:ext cx="6193217" cy="646331"/>
          </a:xfrm>
          <a:prstGeom prst="rect">
            <a:avLst/>
          </a:prstGeom>
          <a:noFill/>
        </p:spPr>
        <p:txBody>
          <a:bodyPr wrap="square" rtlCol="0">
            <a:spAutoFit/>
          </a:bodyPr>
          <a:lstStyle/>
          <a:p>
            <a:r>
              <a:rPr lang="de-DE" dirty="0">
                <a:solidFill>
                  <a:srgbClr val="FF0000"/>
                </a:solidFill>
              </a:rPr>
              <a:t>Achtung</a:t>
            </a:r>
            <a:r>
              <a:rPr lang="de-DE" dirty="0"/>
              <a:t>: Biologikatherapie ist zum Zeitpunkt der Befragung für COPD nur eingeschränkt </a:t>
            </a:r>
            <a:r>
              <a:rPr lang="de-DE" dirty="0" err="1"/>
              <a:t>verschreibbar</a:t>
            </a:r>
            <a:r>
              <a:rPr lang="de-DE" dirty="0"/>
              <a:t>.</a:t>
            </a:r>
            <a:endParaRPr lang="de-AT"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descr="$PPTXTitle"/>
          <p:cNvSpPr txBox="1">
            <a:spLocks noGrp="1"/>
          </p:cNvSpPr>
          <p:nvPr>
            <p:ph type="title"/>
          </p:nvPr>
        </p:nvSpPr>
        <p:spPr>
          <a:xfrm>
            <a:off x="1445816" y="735089"/>
            <a:ext cx="17223740" cy="1170833"/>
          </a:xfrm>
          <a:prstGeom prst="rect">
            <a:avLst/>
          </a:prstGeom>
        </p:spPr>
        <p:txBody>
          <a:bodyPr vert="horz" wrap="square" lIns="0" tIns="54610" rIns="0" bIns="0" rtlCol="0">
            <a:spAutoFit/>
          </a:bodyPr>
          <a:lstStyle/>
          <a:p>
            <a:pPr marL="12700" marR="5080" algn="just">
              <a:lnSpc>
                <a:spcPts val="2850"/>
              </a:lnSpc>
              <a:spcBef>
                <a:spcPts val="430"/>
              </a:spcBef>
            </a:pPr>
            <a:r>
              <a:rPr dirty="0" err="1"/>
              <a:t>Über</a:t>
            </a:r>
            <a:r>
              <a:rPr spc="440" dirty="0"/>
              <a:t> </a:t>
            </a:r>
            <a:r>
              <a:rPr dirty="0"/>
              <a:t>70%</a:t>
            </a:r>
            <a:r>
              <a:rPr spc="430" dirty="0"/>
              <a:t> </a:t>
            </a:r>
            <a:r>
              <a:rPr dirty="0"/>
              <a:t>der</a:t>
            </a:r>
            <a:r>
              <a:rPr spc="415" dirty="0"/>
              <a:t> </a:t>
            </a:r>
            <a:r>
              <a:rPr dirty="0"/>
              <a:t>Befragten</a:t>
            </a:r>
            <a:r>
              <a:rPr spc="420" dirty="0"/>
              <a:t> </a:t>
            </a:r>
            <a:r>
              <a:rPr dirty="0"/>
              <a:t>lassen</a:t>
            </a:r>
            <a:r>
              <a:rPr spc="420" dirty="0"/>
              <a:t> </a:t>
            </a:r>
            <a:r>
              <a:rPr dirty="0"/>
              <a:t>sich</a:t>
            </a:r>
            <a:r>
              <a:rPr spc="420" dirty="0"/>
              <a:t> </a:t>
            </a:r>
            <a:r>
              <a:rPr dirty="0"/>
              <a:t>bei</a:t>
            </a:r>
            <a:r>
              <a:rPr spc="405" dirty="0"/>
              <a:t> </a:t>
            </a:r>
            <a:r>
              <a:rPr dirty="0"/>
              <a:t>der</a:t>
            </a:r>
            <a:r>
              <a:rPr spc="420" dirty="0"/>
              <a:t> </a:t>
            </a:r>
            <a:r>
              <a:rPr dirty="0"/>
              <a:t>Behandlung</a:t>
            </a:r>
            <a:r>
              <a:rPr spc="425" dirty="0"/>
              <a:t> </a:t>
            </a:r>
            <a:r>
              <a:rPr dirty="0"/>
              <a:t>ihrer</a:t>
            </a:r>
            <a:r>
              <a:rPr spc="425" dirty="0"/>
              <a:t> </a:t>
            </a:r>
            <a:r>
              <a:rPr dirty="0"/>
              <a:t>Atemwegserkrankung</a:t>
            </a:r>
            <a:r>
              <a:rPr spc="455" dirty="0"/>
              <a:t> </a:t>
            </a:r>
            <a:r>
              <a:rPr dirty="0"/>
              <a:t>ausschließlich</a:t>
            </a:r>
            <a:r>
              <a:rPr spc="409" dirty="0"/>
              <a:t> </a:t>
            </a:r>
            <a:r>
              <a:rPr spc="-25" dirty="0"/>
              <a:t>von </a:t>
            </a:r>
            <a:r>
              <a:rPr dirty="0" err="1"/>
              <a:t>ihrem</a:t>
            </a:r>
            <a:r>
              <a:rPr spc="315" dirty="0"/>
              <a:t>  </a:t>
            </a:r>
            <a:r>
              <a:rPr dirty="0" err="1"/>
              <a:t>Kassenarzt</a:t>
            </a:r>
            <a:r>
              <a:rPr lang="de-DE" dirty="0"/>
              <a:t>/ihrer Kassenärztin</a:t>
            </a:r>
            <a:r>
              <a:rPr spc="330" dirty="0"/>
              <a:t>  </a:t>
            </a:r>
            <a:r>
              <a:rPr dirty="0" err="1"/>
              <a:t>behandeln</a:t>
            </a:r>
            <a:r>
              <a:rPr dirty="0"/>
              <a:t>.</a:t>
            </a:r>
            <a:r>
              <a:rPr lang="de-DE" spc="305" dirty="0"/>
              <a:t> </a:t>
            </a:r>
            <a:r>
              <a:rPr dirty="0"/>
              <a:t>Patient</a:t>
            </a:r>
            <a:r>
              <a:rPr lang="de-DE" dirty="0"/>
              <a:t>:</a:t>
            </a:r>
            <a:r>
              <a:rPr lang="de-DE" dirty="0" err="1"/>
              <a:t>inn</a:t>
            </a:r>
            <a:r>
              <a:rPr dirty="0" err="1"/>
              <a:t>en</a:t>
            </a:r>
            <a:r>
              <a:rPr spc="320" dirty="0"/>
              <a:t>  </a:t>
            </a:r>
            <a:r>
              <a:rPr dirty="0"/>
              <a:t>mit</a:t>
            </a:r>
            <a:r>
              <a:rPr spc="320" dirty="0"/>
              <a:t>  </a:t>
            </a:r>
            <a:r>
              <a:rPr dirty="0"/>
              <a:t>COPD</a:t>
            </a:r>
            <a:r>
              <a:rPr spc="305" dirty="0"/>
              <a:t>  </a:t>
            </a:r>
            <a:r>
              <a:rPr dirty="0"/>
              <a:t>sind</a:t>
            </a:r>
            <a:r>
              <a:rPr spc="310" dirty="0"/>
              <a:t>  </a:t>
            </a:r>
            <a:r>
              <a:rPr dirty="0"/>
              <a:t>signifikant</a:t>
            </a:r>
            <a:r>
              <a:rPr spc="315" dirty="0"/>
              <a:t>  </a:t>
            </a:r>
            <a:r>
              <a:rPr dirty="0"/>
              <a:t>häufiger</a:t>
            </a:r>
            <a:r>
              <a:rPr spc="305" dirty="0"/>
              <a:t>  </a:t>
            </a:r>
            <a:r>
              <a:rPr dirty="0"/>
              <a:t>nur</a:t>
            </a:r>
            <a:r>
              <a:rPr spc="320" dirty="0"/>
              <a:t>  </a:t>
            </a:r>
            <a:r>
              <a:rPr dirty="0" err="1"/>
              <a:t>beim</a:t>
            </a:r>
            <a:r>
              <a:rPr spc="330" dirty="0"/>
              <a:t>  </a:t>
            </a:r>
            <a:r>
              <a:rPr dirty="0" err="1"/>
              <a:t>Wahlarzt</a:t>
            </a:r>
            <a:r>
              <a:rPr lang="de-DE" dirty="0"/>
              <a:t>/bei der Wahlärztin</a:t>
            </a:r>
            <a:r>
              <a:rPr spc="300" dirty="0"/>
              <a:t> </a:t>
            </a:r>
            <a:r>
              <a:rPr spc="-25" dirty="0"/>
              <a:t>in </a:t>
            </a:r>
            <a:r>
              <a:rPr spc="-10" dirty="0"/>
              <a:t>Behandlung</a:t>
            </a:r>
            <a:r>
              <a:rPr b="0" spc="-10" dirty="0">
                <a:latin typeface="Century Gothic"/>
                <a:cs typeface="Century Gothic"/>
              </a:rPr>
              <a:t>.</a:t>
            </a:r>
          </a:p>
        </p:txBody>
      </p:sp>
      <p:sp>
        <p:nvSpPr>
          <p:cNvPr id="3" name="object 3"/>
          <p:cNvSpPr txBox="1"/>
          <p:nvPr/>
        </p:nvSpPr>
        <p:spPr>
          <a:xfrm>
            <a:off x="1445815" y="2119062"/>
            <a:ext cx="14168821" cy="314189"/>
          </a:xfrm>
          <a:prstGeom prst="rect">
            <a:avLst/>
          </a:prstGeom>
        </p:spPr>
        <p:txBody>
          <a:bodyPr vert="horz" wrap="square" lIns="0" tIns="13970" rIns="0" bIns="0" rtlCol="0">
            <a:spAutoFit/>
          </a:bodyPr>
          <a:lstStyle/>
          <a:p>
            <a:pPr marL="12700">
              <a:lnSpc>
                <a:spcPct val="100000"/>
              </a:lnSpc>
              <a:spcBef>
                <a:spcPts val="110"/>
              </a:spcBef>
            </a:pPr>
            <a:r>
              <a:rPr sz="1950" dirty="0">
                <a:latin typeface="Century Gothic"/>
                <a:cs typeface="Century Gothic"/>
              </a:rPr>
              <a:t>Sind</a:t>
            </a:r>
            <a:r>
              <a:rPr sz="1950" spc="45" dirty="0">
                <a:latin typeface="Century Gothic"/>
                <a:cs typeface="Century Gothic"/>
              </a:rPr>
              <a:t> </a:t>
            </a:r>
            <a:r>
              <a:rPr sz="1950" dirty="0">
                <a:latin typeface="Century Gothic"/>
                <a:cs typeface="Century Gothic"/>
              </a:rPr>
              <a:t>Sie</a:t>
            </a:r>
            <a:r>
              <a:rPr sz="1950" spc="60" dirty="0">
                <a:latin typeface="Century Gothic"/>
                <a:cs typeface="Century Gothic"/>
              </a:rPr>
              <a:t> </a:t>
            </a:r>
            <a:r>
              <a:rPr sz="1950" dirty="0">
                <a:latin typeface="Century Gothic"/>
                <a:cs typeface="Century Gothic"/>
              </a:rPr>
              <a:t>zur</a:t>
            </a:r>
            <a:r>
              <a:rPr sz="1950" spc="90" dirty="0">
                <a:latin typeface="Century Gothic"/>
                <a:cs typeface="Century Gothic"/>
              </a:rPr>
              <a:t> </a:t>
            </a:r>
            <a:r>
              <a:rPr sz="1950" dirty="0">
                <a:latin typeface="Century Gothic"/>
                <a:cs typeface="Century Gothic"/>
              </a:rPr>
              <a:t>Behandlung</a:t>
            </a:r>
            <a:r>
              <a:rPr sz="1950" spc="75" dirty="0">
                <a:latin typeface="Century Gothic"/>
                <a:cs typeface="Century Gothic"/>
              </a:rPr>
              <a:t> </a:t>
            </a:r>
            <a:r>
              <a:rPr sz="1950" dirty="0">
                <a:latin typeface="Century Gothic"/>
                <a:cs typeface="Century Gothic"/>
              </a:rPr>
              <a:t>Ihrer</a:t>
            </a:r>
            <a:r>
              <a:rPr sz="1950" spc="40" dirty="0">
                <a:latin typeface="Century Gothic"/>
                <a:cs typeface="Century Gothic"/>
              </a:rPr>
              <a:t> </a:t>
            </a:r>
            <a:r>
              <a:rPr sz="1950" dirty="0">
                <a:latin typeface="Century Gothic"/>
                <a:cs typeface="Century Gothic"/>
              </a:rPr>
              <a:t>Atemwegserkrankung</a:t>
            </a:r>
            <a:r>
              <a:rPr sz="1950" spc="75" dirty="0">
                <a:latin typeface="Century Gothic"/>
                <a:cs typeface="Century Gothic"/>
              </a:rPr>
              <a:t> </a:t>
            </a:r>
            <a:r>
              <a:rPr sz="1950" dirty="0" err="1">
                <a:latin typeface="Century Gothic"/>
                <a:cs typeface="Century Gothic"/>
              </a:rPr>
              <a:t>beim</a:t>
            </a:r>
            <a:r>
              <a:rPr sz="1950" spc="30" dirty="0">
                <a:latin typeface="Century Gothic"/>
                <a:cs typeface="Century Gothic"/>
              </a:rPr>
              <a:t> </a:t>
            </a:r>
            <a:r>
              <a:rPr sz="1950" dirty="0" err="1">
                <a:latin typeface="Century Gothic"/>
                <a:cs typeface="Century Gothic"/>
              </a:rPr>
              <a:t>Kassenarzt</a:t>
            </a:r>
            <a:r>
              <a:rPr lang="de-DE" sz="1950" dirty="0">
                <a:latin typeface="Century Gothic"/>
                <a:cs typeface="Century Gothic"/>
              </a:rPr>
              <a:t>/bei der Kassenärztin</a:t>
            </a:r>
            <a:r>
              <a:rPr sz="1950" spc="15" dirty="0">
                <a:latin typeface="Century Gothic"/>
                <a:cs typeface="Century Gothic"/>
              </a:rPr>
              <a:t> </a:t>
            </a:r>
            <a:r>
              <a:rPr sz="1950" dirty="0" err="1">
                <a:latin typeface="Century Gothic"/>
                <a:cs typeface="Century Gothic"/>
              </a:rPr>
              <a:t>oder</a:t>
            </a:r>
            <a:r>
              <a:rPr sz="1950" spc="40" dirty="0">
                <a:latin typeface="Century Gothic"/>
                <a:cs typeface="Century Gothic"/>
              </a:rPr>
              <a:t> </a:t>
            </a:r>
            <a:r>
              <a:rPr sz="1950" spc="-10" dirty="0" err="1">
                <a:latin typeface="Century Gothic"/>
                <a:cs typeface="Century Gothic"/>
              </a:rPr>
              <a:t>Wahlarzt</a:t>
            </a:r>
            <a:r>
              <a:rPr lang="de-DE" sz="1950" spc="-10" dirty="0">
                <a:latin typeface="Century Gothic"/>
                <a:cs typeface="Century Gothic"/>
              </a:rPr>
              <a:t>/Wahlärztin</a:t>
            </a:r>
            <a:r>
              <a:rPr sz="1950" spc="-10" dirty="0">
                <a:latin typeface="Century Gothic"/>
                <a:cs typeface="Century Gothic"/>
              </a:rPr>
              <a:t>?</a:t>
            </a:r>
            <a:endParaRPr sz="1950" dirty="0">
              <a:latin typeface="Century Gothic"/>
              <a:cs typeface="Century Gothic"/>
            </a:endParaRPr>
          </a:p>
        </p:txBody>
      </p:sp>
      <p:sp>
        <p:nvSpPr>
          <p:cNvPr id="4" name="object 4"/>
          <p:cNvSpPr txBox="1"/>
          <p:nvPr/>
        </p:nvSpPr>
        <p:spPr>
          <a:xfrm>
            <a:off x="1445816" y="9926121"/>
            <a:ext cx="2349500" cy="224790"/>
          </a:xfrm>
          <a:prstGeom prst="rect">
            <a:avLst/>
          </a:prstGeom>
        </p:spPr>
        <p:txBody>
          <a:bodyPr vert="horz" wrap="square" lIns="0" tIns="13335" rIns="0" bIns="0" rtlCol="0">
            <a:spAutoFit/>
          </a:bodyPr>
          <a:lstStyle/>
          <a:p>
            <a:pPr marL="12700">
              <a:lnSpc>
                <a:spcPct val="100000"/>
              </a:lnSpc>
              <a:spcBef>
                <a:spcPts val="105"/>
              </a:spcBef>
            </a:pPr>
            <a:r>
              <a:rPr sz="1300" dirty="0">
                <a:solidFill>
                  <a:srgbClr val="393843"/>
                </a:solidFill>
                <a:latin typeface="Century Gothic"/>
                <a:cs typeface="Century Gothic"/>
              </a:rPr>
              <a:t>In</a:t>
            </a:r>
            <a:r>
              <a:rPr sz="1300" spc="50" dirty="0">
                <a:solidFill>
                  <a:srgbClr val="393843"/>
                </a:solidFill>
                <a:latin typeface="Century Gothic"/>
                <a:cs typeface="Century Gothic"/>
              </a:rPr>
              <a:t> </a:t>
            </a:r>
            <a:r>
              <a:rPr sz="1300" dirty="0">
                <a:solidFill>
                  <a:srgbClr val="393843"/>
                </a:solidFill>
                <a:latin typeface="Century Gothic"/>
                <a:cs typeface="Century Gothic"/>
              </a:rPr>
              <a:t>%,</a:t>
            </a:r>
            <a:r>
              <a:rPr sz="1300" spc="10" dirty="0">
                <a:solidFill>
                  <a:srgbClr val="393843"/>
                </a:solidFill>
                <a:latin typeface="Century Gothic"/>
                <a:cs typeface="Century Gothic"/>
              </a:rPr>
              <a:t> </a:t>
            </a:r>
            <a:r>
              <a:rPr sz="1300" dirty="0">
                <a:solidFill>
                  <a:srgbClr val="393843"/>
                </a:solidFill>
                <a:latin typeface="Century Gothic"/>
                <a:cs typeface="Century Gothic"/>
              </a:rPr>
              <a:t>Einfachantwort</a:t>
            </a:r>
            <a:r>
              <a:rPr sz="1300" spc="5" dirty="0">
                <a:solidFill>
                  <a:srgbClr val="393843"/>
                </a:solidFill>
                <a:latin typeface="Century Gothic"/>
                <a:cs typeface="Century Gothic"/>
              </a:rPr>
              <a:t> </a:t>
            </a:r>
            <a:r>
              <a:rPr sz="1300" dirty="0">
                <a:solidFill>
                  <a:srgbClr val="393843"/>
                </a:solidFill>
                <a:latin typeface="Century Gothic"/>
                <a:cs typeface="Century Gothic"/>
              </a:rPr>
              <a:t>|</a:t>
            </a:r>
            <a:r>
              <a:rPr sz="1300" spc="25" dirty="0">
                <a:solidFill>
                  <a:srgbClr val="393843"/>
                </a:solidFill>
                <a:latin typeface="Century Gothic"/>
                <a:cs typeface="Century Gothic"/>
              </a:rPr>
              <a:t> </a:t>
            </a:r>
            <a:r>
              <a:rPr sz="1300" spc="-20" dirty="0">
                <a:solidFill>
                  <a:srgbClr val="393843"/>
                </a:solidFill>
                <a:latin typeface="Century Gothic"/>
                <a:cs typeface="Century Gothic"/>
              </a:rPr>
              <a:t>n=309</a:t>
            </a:r>
            <a:endParaRPr sz="1300">
              <a:latin typeface="Century Gothic"/>
              <a:cs typeface="Century Gothic"/>
            </a:endParaRPr>
          </a:p>
        </p:txBody>
      </p:sp>
      <p:grpSp>
        <p:nvGrpSpPr>
          <p:cNvPr id="5" name="object 5"/>
          <p:cNvGrpSpPr/>
          <p:nvPr/>
        </p:nvGrpSpPr>
        <p:grpSpPr>
          <a:xfrm>
            <a:off x="5713718" y="4345188"/>
            <a:ext cx="3128645" cy="5186045"/>
            <a:chOff x="5713718" y="4345188"/>
            <a:chExt cx="3128645" cy="5186045"/>
          </a:xfrm>
        </p:grpSpPr>
        <p:sp>
          <p:nvSpPr>
            <p:cNvPr id="6" name="object 6"/>
            <p:cNvSpPr/>
            <p:nvPr/>
          </p:nvSpPr>
          <p:spPr>
            <a:xfrm>
              <a:off x="5721413" y="4612693"/>
              <a:ext cx="3121025" cy="4650740"/>
            </a:xfrm>
            <a:custGeom>
              <a:avLst/>
              <a:gdLst/>
              <a:ahLst/>
              <a:cxnLst/>
              <a:rect l="l" t="t" r="r" b="b"/>
              <a:pathLst>
                <a:path w="3121025" h="4650740">
                  <a:moveTo>
                    <a:pt x="263829" y="3459569"/>
                  </a:moveTo>
                  <a:lnTo>
                    <a:pt x="0" y="3459569"/>
                  </a:lnTo>
                  <a:lnTo>
                    <a:pt x="0" y="4650486"/>
                  </a:lnTo>
                  <a:lnTo>
                    <a:pt x="263829" y="4650486"/>
                  </a:lnTo>
                  <a:lnTo>
                    <a:pt x="263829" y="3459569"/>
                  </a:lnTo>
                  <a:close/>
                </a:path>
                <a:path w="3121025" h="4650740">
                  <a:moveTo>
                    <a:pt x="934720" y="1726018"/>
                  </a:moveTo>
                  <a:lnTo>
                    <a:pt x="0" y="1726018"/>
                  </a:lnTo>
                  <a:lnTo>
                    <a:pt x="0" y="2924467"/>
                  </a:lnTo>
                  <a:lnTo>
                    <a:pt x="934720" y="2924467"/>
                  </a:lnTo>
                  <a:lnTo>
                    <a:pt x="934720" y="1726018"/>
                  </a:lnTo>
                  <a:close/>
                </a:path>
                <a:path w="3121025" h="4650740">
                  <a:moveTo>
                    <a:pt x="3120771" y="0"/>
                  </a:moveTo>
                  <a:lnTo>
                    <a:pt x="0" y="0"/>
                  </a:lnTo>
                  <a:lnTo>
                    <a:pt x="0" y="1190917"/>
                  </a:lnTo>
                  <a:lnTo>
                    <a:pt x="3120771" y="1190917"/>
                  </a:lnTo>
                  <a:lnTo>
                    <a:pt x="3120771" y="0"/>
                  </a:lnTo>
                  <a:close/>
                </a:path>
              </a:pathLst>
            </a:custGeom>
            <a:solidFill>
              <a:srgbClr val="89ACAC"/>
            </a:solidFill>
          </p:spPr>
          <p:txBody>
            <a:bodyPr wrap="square" lIns="0" tIns="0" rIns="0" bIns="0" rtlCol="0"/>
            <a:lstStyle/>
            <a:p>
              <a:endParaRPr/>
            </a:p>
          </p:txBody>
        </p:sp>
        <p:sp>
          <p:nvSpPr>
            <p:cNvPr id="7" name="object 7"/>
            <p:cNvSpPr/>
            <p:nvPr/>
          </p:nvSpPr>
          <p:spPr>
            <a:xfrm>
              <a:off x="5717645" y="4345188"/>
              <a:ext cx="0" cy="5186045"/>
            </a:xfrm>
            <a:custGeom>
              <a:avLst/>
              <a:gdLst/>
              <a:ahLst/>
              <a:cxnLst/>
              <a:rect l="l" t="t" r="r" b="b"/>
              <a:pathLst>
                <a:path h="5186045">
                  <a:moveTo>
                    <a:pt x="0" y="0"/>
                  </a:moveTo>
                  <a:lnTo>
                    <a:pt x="0" y="5185581"/>
                  </a:lnTo>
                </a:path>
              </a:pathLst>
            </a:custGeom>
            <a:ln w="7853">
              <a:solidFill>
                <a:srgbClr val="D9D9D9"/>
              </a:solidFill>
            </a:ln>
          </p:spPr>
          <p:txBody>
            <a:bodyPr wrap="square" lIns="0" tIns="0" rIns="0" bIns="0" rtlCol="0"/>
            <a:lstStyle/>
            <a:p>
              <a:endParaRPr/>
            </a:p>
          </p:txBody>
        </p:sp>
      </p:grpSp>
      <p:sp>
        <p:nvSpPr>
          <p:cNvPr id="8" name="object 8"/>
          <p:cNvSpPr txBox="1"/>
          <p:nvPr/>
        </p:nvSpPr>
        <p:spPr>
          <a:xfrm>
            <a:off x="8899422" y="5064887"/>
            <a:ext cx="429259" cy="279400"/>
          </a:xfrm>
          <a:prstGeom prst="rect">
            <a:avLst/>
          </a:prstGeom>
        </p:spPr>
        <p:txBody>
          <a:bodyPr vert="horz" wrap="square" lIns="0" tIns="14605" rIns="0" bIns="0" rtlCol="0">
            <a:spAutoFit/>
          </a:bodyPr>
          <a:lstStyle/>
          <a:p>
            <a:pPr marL="12700">
              <a:lnSpc>
                <a:spcPct val="100000"/>
              </a:lnSpc>
              <a:spcBef>
                <a:spcPts val="115"/>
              </a:spcBef>
            </a:pPr>
            <a:r>
              <a:rPr sz="1650" spc="-20" dirty="0">
                <a:latin typeface="Century Gothic"/>
                <a:cs typeface="Century Gothic"/>
              </a:rPr>
              <a:t>72.2</a:t>
            </a:r>
            <a:endParaRPr sz="1650">
              <a:latin typeface="Century Gothic"/>
              <a:cs typeface="Century Gothic"/>
            </a:endParaRPr>
          </a:p>
        </p:txBody>
      </p:sp>
      <p:sp>
        <p:nvSpPr>
          <p:cNvPr id="15" name="object 15"/>
          <p:cNvSpPr txBox="1">
            <a:spLocks noGrp="1"/>
          </p:cNvSpPr>
          <p:nvPr>
            <p:ph type="sldNum" sz="quarter" idx="7"/>
          </p:nvPr>
        </p:nvSpPr>
        <p:spPr>
          <a:prstGeom prst="rect">
            <a:avLst/>
          </a:prstGeom>
        </p:spPr>
        <p:txBody>
          <a:bodyPr vert="horz" wrap="square" lIns="0" tIns="12065" rIns="0" bIns="0" rtlCol="0">
            <a:spAutoFit/>
          </a:bodyPr>
          <a:lstStyle/>
          <a:p>
            <a:pPr marL="12700">
              <a:lnSpc>
                <a:spcPct val="100000"/>
              </a:lnSpc>
              <a:spcBef>
                <a:spcPts val="95"/>
              </a:spcBef>
            </a:pPr>
            <a:r>
              <a:rPr dirty="0"/>
              <a:t>Signifikante</a:t>
            </a:r>
            <a:r>
              <a:rPr spc="180" dirty="0"/>
              <a:t> </a:t>
            </a:r>
            <a:r>
              <a:rPr dirty="0"/>
              <a:t>Unterschiede:</a:t>
            </a:r>
            <a:r>
              <a:rPr spc="170" dirty="0"/>
              <a:t> </a:t>
            </a:r>
            <a:r>
              <a:rPr dirty="0">
                <a:solidFill>
                  <a:srgbClr val="008000"/>
                </a:solidFill>
              </a:rPr>
              <a:t>grün=sig.</a:t>
            </a:r>
            <a:r>
              <a:rPr spc="190" dirty="0">
                <a:solidFill>
                  <a:srgbClr val="008000"/>
                </a:solidFill>
              </a:rPr>
              <a:t> </a:t>
            </a:r>
            <a:r>
              <a:rPr dirty="0">
                <a:solidFill>
                  <a:srgbClr val="008000"/>
                </a:solidFill>
              </a:rPr>
              <a:t>höher</a:t>
            </a:r>
            <a:r>
              <a:rPr spc="150" dirty="0">
                <a:solidFill>
                  <a:srgbClr val="008000"/>
                </a:solidFill>
              </a:rPr>
              <a:t> </a:t>
            </a:r>
            <a:r>
              <a:rPr dirty="0"/>
              <a:t>/</a:t>
            </a:r>
            <a:r>
              <a:rPr spc="175" dirty="0"/>
              <a:t> </a:t>
            </a:r>
            <a:r>
              <a:rPr dirty="0">
                <a:solidFill>
                  <a:srgbClr val="FF0000"/>
                </a:solidFill>
              </a:rPr>
              <a:t>rot=sig.</a:t>
            </a:r>
            <a:r>
              <a:rPr spc="190" dirty="0">
                <a:solidFill>
                  <a:srgbClr val="FF0000"/>
                </a:solidFill>
              </a:rPr>
              <a:t> </a:t>
            </a:r>
            <a:r>
              <a:rPr spc="-10" dirty="0">
                <a:solidFill>
                  <a:srgbClr val="FF0000"/>
                </a:solidFill>
              </a:rPr>
              <a:t>niedriger</a:t>
            </a:r>
          </a:p>
          <a:p>
            <a:pPr marR="43180" algn="r">
              <a:lnSpc>
                <a:spcPct val="100000"/>
              </a:lnSpc>
              <a:spcBef>
                <a:spcPts val="1170"/>
              </a:spcBef>
            </a:pPr>
            <a:r>
              <a:rPr sz="1300" dirty="0">
                <a:solidFill>
                  <a:srgbClr val="393843"/>
                </a:solidFill>
              </a:rPr>
              <a:t>Seite</a:t>
            </a:r>
            <a:r>
              <a:rPr sz="1300" spc="5" dirty="0">
                <a:solidFill>
                  <a:srgbClr val="393843"/>
                </a:solidFill>
              </a:rPr>
              <a:t> </a:t>
            </a:r>
            <a:r>
              <a:rPr sz="1300" b="1" spc="-25" dirty="0">
                <a:solidFill>
                  <a:srgbClr val="393843"/>
                </a:solidFill>
                <a:latin typeface="Century Gothic"/>
                <a:cs typeface="Century Gothic"/>
              </a:rPr>
              <a:t>25</a:t>
            </a:r>
            <a:endParaRPr sz="1300">
              <a:latin typeface="Century Gothic"/>
              <a:cs typeface="Century Gothic"/>
            </a:endParaRPr>
          </a:p>
        </p:txBody>
      </p:sp>
      <p:sp>
        <p:nvSpPr>
          <p:cNvPr id="9" name="object 9"/>
          <p:cNvSpPr txBox="1"/>
          <p:nvPr/>
        </p:nvSpPr>
        <p:spPr>
          <a:xfrm>
            <a:off x="6710757" y="6796555"/>
            <a:ext cx="429259" cy="279400"/>
          </a:xfrm>
          <a:prstGeom prst="rect">
            <a:avLst/>
          </a:prstGeom>
        </p:spPr>
        <p:txBody>
          <a:bodyPr vert="horz" wrap="square" lIns="0" tIns="14605" rIns="0" bIns="0" rtlCol="0">
            <a:spAutoFit/>
          </a:bodyPr>
          <a:lstStyle/>
          <a:p>
            <a:pPr marL="12700">
              <a:lnSpc>
                <a:spcPct val="100000"/>
              </a:lnSpc>
              <a:spcBef>
                <a:spcPts val="115"/>
              </a:spcBef>
            </a:pPr>
            <a:r>
              <a:rPr sz="1650" spc="-20" dirty="0">
                <a:latin typeface="Century Gothic"/>
                <a:cs typeface="Century Gothic"/>
              </a:rPr>
              <a:t>21.7</a:t>
            </a:r>
            <a:endParaRPr sz="1650">
              <a:latin typeface="Century Gothic"/>
              <a:cs typeface="Century Gothic"/>
            </a:endParaRPr>
          </a:p>
        </p:txBody>
      </p:sp>
      <p:sp>
        <p:nvSpPr>
          <p:cNvPr id="10" name="object 10"/>
          <p:cNvSpPr txBox="1"/>
          <p:nvPr/>
        </p:nvSpPr>
        <p:spPr>
          <a:xfrm>
            <a:off x="6037249" y="8528485"/>
            <a:ext cx="316230" cy="278765"/>
          </a:xfrm>
          <a:prstGeom prst="rect">
            <a:avLst/>
          </a:prstGeom>
        </p:spPr>
        <p:txBody>
          <a:bodyPr vert="horz" wrap="square" lIns="0" tIns="13970" rIns="0" bIns="0" rtlCol="0">
            <a:spAutoFit/>
          </a:bodyPr>
          <a:lstStyle/>
          <a:p>
            <a:pPr marL="12700">
              <a:lnSpc>
                <a:spcPct val="100000"/>
              </a:lnSpc>
              <a:spcBef>
                <a:spcPts val="110"/>
              </a:spcBef>
            </a:pPr>
            <a:r>
              <a:rPr sz="1650" spc="-25" dirty="0">
                <a:latin typeface="Century Gothic"/>
                <a:cs typeface="Century Gothic"/>
              </a:rPr>
              <a:t>6.1</a:t>
            </a:r>
            <a:endParaRPr sz="1650">
              <a:latin typeface="Century Gothic"/>
              <a:cs typeface="Century Gothic"/>
            </a:endParaRPr>
          </a:p>
        </p:txBody>
      </p:sp>
      <p:sp>
        <p:nvSpPr>
          <p:cNvPr id="11" name="object 11"/>
          <p:cNvSpPr txBox="1"/>
          <p:nvPr/>
        </p:nvSpPr>
        <p:spPr>
          <a:xfrm>
            <a:off x="2736856" y="5055203"/>
            <a:ext cx="2806021" cy="268022"/>
          </a:xfrm>
          <a:prstGeom prst="rect">
            <a:avLst/>
          </a:prstGeom>
        </p:spPr>
        <p:txBody>
          <a:bodyPr vert="horz" wrap="square" lIns="0" tIns="13970" rIns="0" bIns="0" rtlCol="0">
            <a:spAutoFit/>
          </a:bodyPr>
          <a:lstStyle/>
          <a:p>
            <a:pPr marL="12700">
              <a:lnSpc>
                <a:spcPct val="100000"/>
              </a:lnSpc>
              <a:spcBef>
                <a:spcPts val="110"/>
              </a:spcBef>
            </a:pPr>
            <a:r>
              <a:rPr sz="1650" dirty="0">
                <a:latin typeface="Century Gothic"/>
                <a:cs typeface="Century Gothic"/>
              </a:rPr>
              <a:t>Nur</a:t>
            </a:r>
            <a:r>
              <a:rPr sz="1650" spc="-114" dirty="0">
                <a:latin typeface="Century Gothic"/>
                <a:cs typeface="Century Gothic"/>
              </a:rPr>
              <a:t> </a:t>
            </a:r>
            <a:r>
              <a:rPr sz="1650" spc="-10" dirty="0" err="1">
                <a:latin typeface="Century Gothic"/>
                <a:cs typeface="Century Gothic"/>
              </a:rPr>
              <a:t>Kassenarzt</a:t>
            </a:r>
            <a:r>
              <a:rPr lang="de-DE" sz="1650" spc="-10" dirty="0">
                <a:latin typeface="Century Gothic"/>
                <a:cs typeface="Century Gothic"/>
              </a:rPr>
              <a:t>/Kassenärztin</a:t>
            </a:r>
            <a:endParaRPr sz="1650" dirty="0">
              <a:latin typeface="Century Gothic"/>
              <a:cs typeface="Century Gothic"/>
            </a:endParaRPr>
          </a:p>
        </p:txBody>
      </p:sp>
      <p:sp>
        <p:nvSpPr>
          <p:cNvPr id="12" name="object 12"/>
          <p:cNvSpPr txBox="1"/>
          <p:nvPr/>
        </p:nvSpPr>
        <p:spPr>
          <a:xfrm>
            <a:off x="3117850" y="6786399"/>
            <a:ext cx="2501208" cy="522579"/>
          </a:xfrm>
          <a:prstGeom prst="rect">
            <a:avLst/>
          </a:prstGeom>
        </p:spPr>
        <p:txBody>
          <a:bodyPr vert="horz" wrap="square" lIns="0" tIns="14605" rIns="0" bIns="0" rtlCol="0">
            <a:spAutoFit/>
          </a:bodyPr>
          <a:lstStyle/>
          <a:p>
            <a:pPr marL="12700">
              <a:lnSpc>
                <a:spcPct val="100000"/>
              </a:lnSpc>
              <a:spcBef>
                <a:spcPts val="115"/>
              </a:spcBef>
            </a:pPr>
            <a:r>
              <a:rPr sz="1650" dirty="0">
                <a:latin typeface="Century Gothic"/>
                <a:cs typeface="Century Gothic"/>
              </a:rPr>
              <a:t>Nur</a:t>
            </a:r>
            <a:r>
              <a:rPr sz="1650" spc="-90" dirty="0">
                <a:latin typeface="Century Gothic"/>
                <a:cs typeface="Century Gothic"/>
              </a:rPr>
              <a:t> </a:t>
            </a:r>
            <a:r>
              <a:rPr sz="1650" spc="-20" dirty="0">
                <a:latin typeface="Century Gothic"/>
                <a:cs typeface="Century Gothic"/>
              </a:rPr>
              <a:t>Wahlarzt</a:t>
            </a:r>
            <a:r>
              <a:rPr lang="de-DE" sz="1650" spc="-20" dirty="0">
                <a:latin typeface="Century Gothic"/>
                <a:cs typeface="Century Gothic"/>
              </a:rPr>
              <a:t>/Wahlärztin</a:t>
            </a:r>
            <a:r>
              <a:rPr sz="1650" spc="-90" dirty="0">
                <a:latin typeface="Century Gothic"/>
                <a:cs typeface="Century Gothic"/>
              </a:rPr>
              <a:t> </a:t>
            </a:r>
            <a:r>
              <a:rPr sz="1650" dirty="0">
                <a:latin typeface="Century Gothic"/>
                <a:cs typeface="Century Gothic"/>
              </a:rPr>
              <a:t>(mit</a:t>
            </a:r>
            <a:r>
              <a:rPr sz="1650" spc="-35" dirty="0">
                <a:latin typeface="Century Gothic"/>
                <a:cs typeface="Century Gothic"/>
              </a:rPr>
              <a:t> </a:t>
            </a:r>
            <a:r>
              <a:rPr sz="1650" spc="-10" dirty="0">
                <a:latin typeface="Century Gothic"/>
                <a:cs typeface="Century Gothic"/>
              </a:rPr>
              <a:t>Selbstbehalt)</a:t>
            </a:r>
            <a:endParaRPr sz="1650" dirty="0">
              <a:latin typeface="Century Gothic"/>
              <a:cs typeface="Century Gothic"/>
            </a:endParaRPr>
          </a:p>
        </p:txBody>
      </p:sp>
      <p:sp>
        <p:nvSpPr>
          <p:cNvPr id="13" name="object 13"/>
          <p:cNvSpPr txBox="1"/>
          <p:nvPr/>
        </p:nvSpPr>
        <p:spPr>
          <a:xfrm>
            <a:off x="4451422" y="8518068"/>
            <a:ext cx="1089025" cy="279400"/>
          </a:xfrm>
          <a:prstGeom prst="rect">
            <a:avLst/>
          </a:prstGeom>
        </p:spPr>
        <p:txBody>
          <a:bodyPr vert="horz" wrap="square" lIns="0" tIns="14605" rIns="0" bIns="0" rtlCol="0">
            <a:spAutoFit/>
          </a:bodyPr>
          <a:lstStyle/>
          <a:p>
            <a:pPr marL="12700">
              <a:lnSpc>
                <a:spcPct val="100000"/>
              </a:lnSpc>
              <a:spcBef>
                <a:spcPts val="115"/>
              </a:spcBef>
            </a:pPr>
            <a:r>
              <a:rPr sz="1650" dirty="0">
                <a:latin typeface="Century Gothic"/>
                <a:cs typeface="Century Gothic"/>
              </a:rPr>
              <a:t>Bei</a:t>
            </a:r>
            <a:r>
              <a:rPr sz="1650" spc="-100" dirty="0">
                <a:latin typeface="Century Gothic"/>
                <a:cs typeface="Century Gothic"/>
              </a:rPr>
              <a:t> </a:t>
            </a:r>
            <a:r>
              <a:rPr sz="1650" spc="-10" dirty="0">
                <a:latin typeface="Century Gothic"/>
                <a:cs typeface="Century Gothic"/>
              </a:rPr>
              <a:t>beiden</a:t>
            </a:r>
            <a:endParaRPr sz="1650">
              <a:latin typeface="Century Gothic"/>
              <a:cs typeface="Century Gothic"/>
            </a:endParaRPr>
          </a:p>
        </p:txBody>
      </p:sp>
      <p:graphicFrame>
        <p:nvGraphicFramePr>
          <p:cNvPr id="14" name="object 14"/>
          <p:cNvGraphicFramePr>
            <a:graphicFrameLocks noGrp="1"/>
          </p:cNvGraphicFramePr>
          <p:nvPr/>
        </p:nvGraphicFramePr>
        <p:xfrm>
          <a:off x="10042731" y="2921535"/>
          <a:ext cx="8666480" cy="6937374"/>
        </p:xfrm>
        <a:graphic>
          <a:graphicData uri="http://schemas.openxmlformats.org/drawingml/2006/table">
            <a:tbl>
              <a:tblPr firstRow="1" bandRow="1">
                <a:tableStyleId>{2D5ABB26-0587-4C30-8999-92F81FD0307C}</a:tableStyleId>
              </a:tblPr>
              <a:tblGrid>
                <a:gridCol w="4333240">
                  <a:extLst>
                    <a:ext uri="{9D8B030D-6E8A-4147-A177-3AD203B41FA5}">
                      <a16:colId xmlns:a16="http://schemas.microsoft.com/office/drawing/2014/main" val="20000"/>
                    </a:ext>
                  </a:extLst>
                </a:gridCol>
                <a:gridCol w="4333240">
                  <a:extLst>
                    <a:ext uri="{9D8B030D-6E8A-4147-A177-3AD203B41FA5}">
                      <a16:colId xmlns:a16="http://schemas.microsoft.com/office/drawing/2014/main" val="20001"/>
                    </a:ext>
                  </a:extLst>
                </a:gridCol>
              </a:tblGrid>
              <a:tr h="408305">
                <a:tc gridSpan="2">
                  <a:txBody>
                    <a:bodyPr/>
                    <a:lstStyle/>
                    <a:p>
                      <a:pPr marL="2540" algn="ctr">
                        <a:lnSpc>
                          <a:spcPct val="100000"/>
                        </a:lnSpc>
                        <a:spcBef>
                          <a:spcPts val="445"/>
                        </a:spcBef>
                      </a:pPr>
                      <a:r>
                        <a:rPr sz="1950" b="1" dirty="0">
                          <a:solidFill>
                            <a:srgbClr val="FFFFFF"/>
                          </a:solidFill>
                          <a:latin typeface="Century Gothic"/>
                          <a:cs typeface="Century Gothic"/>
                        </a:rPr>
                        <a:t>Lungen-</a:t>
                      </a:r>
                      <a:r>
                        <a:rPr sz="1950" b="1" spc="55" dirty="0">
                          <a:solidFill>
                            <a:srgbClr val="FFFFFF"/>
                          </a:solidFill>
                          <a:latin typeface="Century Gothic"/>
                          <a:cs typeface="Century Gothic"/>
                        </a:rPr>
                        <a:t> </a:t>
                      </a:r>
                      <a:r>
                        <a:rPr sz="1950" b="1" dirty="0">
                          <a:solidFill>
                            <a:srgbClr val="FFFFFF"/>
                          </a:solidFill>
                          <a:latin typeface="Century Gothic"/>
                          <a:cs typeface="Century Gothic"/>
                        </a:rPr>
                        <a:t>oder</a:t>
                      </a:r>
                      <a:r>
                        <a:rPr sz="1950" b="1" spc="50" dirty="0">
                          <a:solidFill>
                            <a:srgbClr val="FFFFFF"/>
                          </a:solidFill>
                          <a:latin typeface="Century Gothic"/>
                          <a:cs typeface="Century Gothic"/>
                        </a:rPr>
                        <a:t> </a:t>
                      </a:r>
                      <a:r>
                        <a:rPr sz="1950" b="1" spc="-10" dirty="0">
                          <a:solidFill>
                            <a:srgbClr val="FFFFFF"/>
                          </a:solidFill>
                          <a:latin typeface="Century Gothic"/>
                          <a:cs typeface="Century Gothic"/>
                        </a:rPr>
                        <a:t>Atemwegserkrankungen</a:t>
                      </a:r>
                      <a:endParaRPr sz="1950">
                        <a:latin typeface="Century Gothic"/>
                        <a:cs typeface="Century Gothic"/>
                      </a:endParaRPr>
                    </a:p>
                  </a:txBody>
                  <a:tcPr marL="0" marR="0" marT="56515"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1C5864"/>
                    </a:solidFill>
                  </a:tcPr>
                </a:tc>
                <a:tc hMerge="1">
                  <a:txBody>
                    <a:bodyPr/>
                    <a:lstStyle/>
                    <a:p>
                      <a:endParaRPr/>
                    </a:p>
                  </a:txBody>
                  <a:tcPr marL="0" marR="0" marT="0" marB="0"/>
                </a:tc>
                <a:extLst>
                  <a:ext uri="{0D108BD9-81ED-4DB2-BD59-A6C34878D82A}">
                    <a16:rowId xmlns:a16="http://schemas.microsoft.com/office/drawing/2014/main" val="10000"/>
                  </a:ext>
                </a:extLst>
              </a:tr>
              <a:tr h="877569">
                <a:tc>
                  <a:txBody>
                    <a:bodyPr/>
                    <a:lstStyle/>
                    <a:p>
                      <a:pPr>
                        <a:lnSpc>
                          <a:spcPct val="100000"/>
                        </a:lnSpc>
                        <a:spcBef>
                          <a:spcPts val="535"/>
                        </a:spcBef>
                      </a:pPr>
                      <a:endParaRPr sz="1650">
                        <a:latin typeface="Times New Roman"/>
                        <a:cs typeface="Times New Roman"/>
                      </a:endParaRPr>
                    </a:p>
                    <a:p>
                      <a:pPr marL="11430" algn="ctr">
                        <a:lnSpc>
                          <a:spcPct val="100000"/>
                        </a:lnSpc>
                        <a:spcBef>
                          <a:spcPts val="5"/>
                        </a:spcBef>
                      </a:pPr>
                      <a:r>
                        <a:rPr sz="1650" b="1" spc="-10" dirty="0">
                          <a:latin typeface="Century Gothic"/>
                          <a:cs typeface="Century Gothic"/>
                        </a:rPr>
                        <a:t>Asthma</a:t>
                      </a:r>
                      <a:endParaRPr sz="1650">
                        <a:latin typeface="Century Gothic"/>
                        <a:cs typeface="Century Gothic"/>
                      </a:endParaRPr>
                    </a:p>
                  </a:txBody>
                  <a:tcPr marL="0" marR="0" marT="67945"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CCD1D2"/>
                    </a:solidFill>
                  </a:tcPr>
                </a:tc>
                <a:tc>
                  <a:txBody>
                    <a:bodyPr/>
                    <a:lstStyle/>
                    <a:p>
                      <a:pPr>
                        <a:lnSpc>
                          <a:spcPct val="100000"/>
                        </a:lnSpc>
                        <a:spcBef>
                          <a:spcPts val="535"/>
                        </a:spcBef>
                      </a:pPr>
                      <a:endParaRPr sz="1650">
                        <a:latin typeface="Times New Roman"/>
                        <a:cs typeface="Times New Roman"/>
                      </a:endParaRPr>
                    </a:p>
                    <a:p>
                      <a:pPr marL="15875" algn="ctr">
                        <a:lnSpc>
                          <a:spcPct val="100000"/>
                        </a:lnSpc>
                        <a:spcBef>
                          <a:spcPts val="5"/>
                        </a:spcBef>
                      </a:pPr>
                      <a:r>
                        <a:rPr sz="1650" b="1" spc="-20" dirty="0">
                          <a:latin typeface="Century Gothic"/>
                          <a:cs typeface="Century Gothic"/>
                        </a:rPr>
                        <a:t>COPD</a:t>
                      </a:r>
                      <a:endParaRPr sz="1650">
                        <a:latin typeface="Century Gothic"/>
                        <a:cs typeface="Century Gothic"/>
                      </a:endParaRPr>
                    </a:p>
                  </a:txBody>
                  <a:tcPr marL="0" marR="0" marT="67945"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CCD1D2"/>
                    </a:solidFill>
                  </a:tcPr>
                </a:tc>
                <a:extLst>
                  <a:ext uri="{0D108BD9-81ED-4DB2-BD59-A6C34878D82A}">
                    <a16:rowId xmlns:a16="http://schemas.microsoft.com/office/drawing/2014/main" val="10001"/>
                  </a:ext>
                </a:extLst>
              </a:tr>
              <a:tr h="1750695">
                <a:tc>
                  <a:txBody>
                    <a:bodyPr/>
                    <a:lstStyle/>
                    <a:p>
                      <a:pPr>
                        <a:lnSpc>
                          <a:spcPct val="100000"/>
                        </a:lnSpc>
                      </a:pPr>
                      <a:endParaRPr sz="1650" dirty="0">
                        <a:latin typeface="Times New Roman"/>
                        <a:cs typeface="Times New Roman"/>
                      </a:endParaRPr>
                    </a:p>
                    <a:p>
                      <a:pPr>
                        <a:lnSpc>
                          <a:spcPct val="100000"/>
                        </a:lnSpc>
                      </a:pPr>
                      <a:endParaRPr sz="1650" dirty="0">
                        <a:latin typeface="Times New Roman"/>
                        <a:cs typeface="Times New Roman"/>
                      </a:endParaRPr>
                    </a:p>
                    <a:p>
                      <a:pPr>
                        <a:lnSpc>
                          <a:spcPct val="100000"/>
                        </a:lnSpc>
                        <a:spcBef>
                          <a:spcPts val="215"/>
                        </a:spcBef>
                      </a:pPr>
                      <a:endParaRPr sz="1650" dirty="0">
                        <a:latin typeface="Times New Roman"/>
                        <a:cs typeface="Times New Roman"/>
                      </a:endParaRPr>
                    </a:p>
                    <a:p>
                      <a:pPr marL="12065" algn="ctr">
                        <a:lnSpc>
                          <a:spcPct val="100000"/>
                        </a:lnSpc>
                      </a:pPr>
                      <a:r>
                        <a:rPr sz="1650" spc="-20" dirty="0">
                          <a:latin typeface="Century Gothic"/>
                          <a:cs typeface="Century Gothic"/>
                        </a:rPr>
                        <a:t>72,1</a:t>
                      </a:r>
                      <a:endParaRPr sz="1650" dirty="0">
                        <a:latin typeface="Century Gothic"/>
                        <a:cs typeface="Century Gothic"/>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7EAEA"/>
                    </a:solidFill>
                  </a:tcPr>
                </a:tc>
                <a:tc>
                  <a:txBody>
                    <a:bodyPr/>
                    <a:lstStyle/>
                    <a:p>
                      <a:pPr>
                        <a:lnSpc>
                          <a:spcPct val="100000"/>
                        </a:lnSpc>
                      </a:pPr>
                      <a:endParaRPr sz="1650">
                        <a:latin typeface="Times New Roman"/>
                        <a:cs typeface="Times New Roman"/>
                      </a:endParaRPr>
                    </a:p>
                    <a:p>
                      <a:pPr>
                        <a:lnSpc>
                          <a:spcPct val="100000"/>
                        </a:lnSpc>
                      </a:pPr>
                      <a:endParaRPr sz="1650">
                        <a:latin typeface="Times New Roman"/>
                        <a:cs typeface="Times New Roman"/>
                      </a:endParaRPr>
                    </a:p>
                    <a:p>
                      <a:pPr>
                        <a:lnSpc>
                          <a:spcPct val="100000"/>
                        </a:lnSpc>
                        <a:spcBef>
                          <a:spcPts val="215"/>
                        </a:spcBef>
                      </a:pPr>
                      <a:endParaRPr sz="1650">
                        <a:latin typeface="Times New Roman"/>
                        <a:cs typeface="Times New Roman"/>
                      </a:endParaRPr>
                    </a:p>
                    <a:p>
                      <a:pPr marL="15875" algn="ctr">
                        <a:lnSpc>
                          <a:spcPct val="100000"/>
                        </a:lnSpc>
                      </a:pPr>
                      <a:r>
                        <a:rPr sz="1650" spc="-20" dirty="0">
                          <a:latin typeface="Century Gothic"/>
                          <a:cs typeface="Century Gothic"/>
                        </a:rPr>
                        <a:t>67,0</a:t>
                      </a:r>
                      <a:endParaRPr sz="1650">
                        <a:latin typeface="Century Gothic"/>
                        <a:cs typeface="Century Gothic"/>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7EAEA"/>
                    </a:solidFill>
                  </a:tcPr>
                </a:tc>
                <a:extLst>
                  <a:ext uri="{0D108BD9-81ED-4DB2-BD59-A6C34878D82A}">
                    <a16:rowId xmlns:a16="http://schemas.microsoft.com/office/drawing/2014/main" val="10002"/>
                  </a:ext>
                </a:extLst>
              </a:tr>
              <a:tr h="1750695">
                <a:tc>
                  <a:txBody>
                    <a:bodyPr/>
                    <a:lstStyle/>
                    <a:p>
                      <a:pPr>
                        <a:lnSpc>
                          <a:spcPct val="100000"/>
                        </a:lnSpc>
                      </a:pPr>
                      <a:endParaRPr sz="1650">
                        <a:latin typeface="Times New Roman"/>
                        <a:cs typeface="Times New Roman"/>
                      </a:endParaRPr>
                    </a:p>
                    <a:p>
                      <a:pPr>
                        <a:lnSpc>
                          <a:spcPct val="100000"/>
                        </a:lnSpc>
                      </a:pPr>
                      <a:endParaRPr sz="1650">
                        <a:latin typeface="Times New Roman"/>
                        <a:cs typeface="Times New Roman"/>
                      </a:endParaRPr>
                    </a:p>
                    <a:p>
                      <a:pPr>
                        <a:lnSpc>
                          <a:spcPct val="100000"/>
                        </a:lnSpc>
                        <a:spcBef>
                          <a:spcPts val="225"/>
                        </a:spcBef>
                      </a:pPr>
                      <a:endParaRPr sz="1650">
                        <a:latin typeface="Times New Roman"/>
                        <a:cs typeface="Times New Roman"/>
                      </a:endParaRPr>
                    </a:p>
                    <a:p>
                      <a:pPr marL="12065" algn="ctr">
                        <a:lnSpc>
                          <a:spcPct val="100000"/>
                        </a:lnSpc>
                      </a:pPr>
                      <a:r>
                        <a:rPr sz="1650" spc="-20" dirty="0">
                          <a:latin typeface="Century Gothic"/>
                          <a:cs typeface="Century Gothic"/>
                        </a:rPr>
                        <a:t>20,5</a:t>
                      </a:r>
                      <a:endParaRPr sz="1650">
                        <a:latin typeface="Century Gothic"/>
                        <a:cs typeface="Century Gothic"/>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CD1D2"/>
                    </a:solidFill>
                  </a:tcPr>
                </a:tc>
                <a:tc>
                  <a:txBody>
                    <a:bodyPr/>
                    <a:lstStyle/>
                    <a:p>
                      <a:pPr>
                        <a:lnSpc>
                          <a:spcPct val="100000"/>
                        </a:lnSpc>
                      </a:pPr>
                      <a:endParaRPr sz="1650">
                        <a:latin typeface="Times New Roman"/>
                        <a:cs typeface="Times New Roman"/>
                      </a:endParaRPr>
                    </a:p>
                    <a:p>
                      <a:pPr>
                        <a:lnSpc>
                          <a:spcPct val="100000"/>
                        </a:lnSpc>
                      </a:pPr>
                      <a:endParaRPr sz="1650">
                        <a:latin typeface="Times New Roman"/>
                        <a:cs typeface="Times New Roman"/>
                      </a:endParaRPr>
                    </a:p>
                    <a:p>
                      <a:pPr>
                        <a:lnSpc>
                          <a:spcPct val="100000"/>
                        </a:lnSpc>
                        <a:spcBef>
                          <a:spcPts val="225"/>
                        </a:spcBef>
                      </a:pPr>
                      <a:endParaRPr sz="1650">
                        <a:latin typeface="Times New Roman"/>
                        <a:cs typeface="Times New Roman"/>
                      </a:endParaRPr>
                    </a:p>
                    <a:p>
                      <a:pPr marL="15875" algn="ctr">
                        <a:lnSpc>
                          <a:spcPct val="100000"/>
                        </a:lnSpc>
                      </a:pPr>
                      <a:r>
                        <a:rPr sz="1650" spc="-20" dirty="0">
                          <a:solidFill>
                            <a:srgbClr val="008000"/>
                          </a:solidFill>
                          <a:latin typeface="Century Gothic"/>
                          <a:cs typeface="Century Gothic"/>
                        </a:rPr>
                        <a:t>30,8</a:t>
                      </a:r>
                      <a:endParaRPr sz="1650">
                        <a:latin typeface="Century Gothic"/>
                        <a:cs typeface="Century Gothic"/>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CD1D2"/>
                    </a:solidFill>
                  </a:tcPr>
                </a:tc>
                <a:extLst>
                  <a:ext uri="{0D108BD9-81ED-4DB2-BD59-A6C34878D82A}">
                    <a16:rowId xmlns:a16="http://schemas.microsoft.com/office/drawing/2014/main" val="10003"/>
                  </a:ext>
                </a:extLst>
              </a:tr>
              <a:tr h="1750695">
                <a:tc>
                  <a:txBody>
                    <a:bodyPr/>
                    <a:lstStyle/>
                    <a:p>
                      <a:pPr>
                        <a:lnSpc>
                          <a:spcPct val="100000"/>
                        </a:lnSpc>
                      </a:pPr>
                      <a:endParaRPr sz="1650">
                        <a:latin typeface="Times New Roman"/>
                        <a:cs typeface="Times New Roman"/>
                      </a:endParaRPr>
                    </a:p>
                    <a:p>
                      <a:pPr>
                        <a:lnSpc>
                          <a:spcPct val="100000"/>
                        </a:lnSpc>
                      </a:pPr>
                      <a:endParaRPr sz="1650">
                        <a:latin typeface="Times New Roman"/>
                        <a:cs typeface="Times New Roman"/>
                      </a:endParaRPr>
                    </a:p>
                    <a:p>
                      <a:pPr>
                        <a:lnSpc>
                          <a:spcPct val="100000"/>
                        </a:lnSpc>
                        <a:spcBef>
                          <a:spcPts val="229"/>
                        </a:spcBef>
                      </a:pPr>
                      <a:endParaRPr sz="1650">
                        <a:latin typeface="Times New Roman"/>
                        <a:cs typeface="Times New Roman"/>
                      </a:endParaRPr>
                    </a:p>
                    <a:p>
                      <a:pPr marL="8890" algn="ctr">
                        <a:lnSpc>
                          <a:spcPct val="100000"/>
                        </a:lnSpc>
                      </a:pPr>
                      <a:r>
                        <a:rPr sz="1650" spc="-25" dirty="0">
                          <a:latin typeface="Century Gothic"/>
                          <a:cs typeface="Century Gothic"/>
                        </a:rPr>
                        <a:t>7,3</a:t>
                      </a:r>
                      <a:endParaRPr sz="1650">
                        <a:latin typeface="Century Gothic"/>
                        <a:cs typeface="Century Gothic"/>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7EAEA"/>
                    </a:solidFill>
                  </a:tcPr>
                </a:tc>
                <a:tc>
                  <a:txBody>
                    <a:bodyPr/>
                    <a:lstStyle/>
                    <a:p>
                      <a:pPr>
                        <a:lnSpc>
                          <a:spcPct val="100000"/>
                        </a:lnSpc>
                      </a:pPr>
                      <a:endParaRPr sz="1650">
                        <a:latin typeface="Times New Roman"/>
                        <a:cs typeface="Times New Roman"/>
                      </a:endParaRPr>
                    </a:p>
                    <a:p>
                      <a:pPr>
                        <a:lnSpc>
                          <a:spcPct val="100000"/>
                        </a:lnSpc>
                      </a:pPr>
                      <a:endParaRPr sz="1650">
                        <a:latin typeface="Times New Roman"/>
                        <a:cs typeface="Times New Roman"/>
                      </a:endParaRPr>
                    </a:p>
                    <a:p>
                      <a:pPr>
                        <a:lnSpc>
                          <a:spcPct val="100000"/>
                        </a:lnSpc>
                        <a:spcBef>
                          <a:spcPts val="229"/>
                        </a:spcBef>
                      </a:pPr>
                      <a:endParaRPr sz="1650">
                        <a:latin typeface="Times New Roman"/>
                        <a:cs typeface="Times New Roman"/>
                      </a:endParaRPr>
                    </a:p>
                    <a:p>
                      <a:pPr marL="12065" algn="ctr">
                        <a:lnSpc>
                          <a:spcPct val="100000"/>
                        </a:lnSpc>
                      </a:pPr>
                      <a:r>
                        <a:rPr sz="1650" spc="-25" dirty="0">
                          <a:latin typeface="Century Gothic"/>
                          <a:cs typeface="Century Gothic"/>
                        </a:rPr>
                        <a:t>2,2</a:t>
                      </a:r>
                      <a:endParaRPr sz="1650">
                        <a:latin typeface="Century Gothic"/>
                        <a:cs typeface="Century Gothic"/>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7EAEA"/>
                    </a:solidFill>
                  </a:tcPr>
                </a:tc>
                <a:extLst>
                  <a:ext uri="{0D108BD9-81ED-4DB2-BD59-A6C34878D82A}">
                    <a16:rowId xmlns:a16="http://schemas.microsoft.com/office/drawing/2014/main" val="10004"/>
                  </a:ext>
                </a:extLst>
              </a:tr>
              <a:tr h="399415">
                <a:tc>
                  <a:txBody>
                    <a:bodyPr/>
                    <a:lstStyle/>
                    <a:p>
                      <a:pPr marL="11430" algn="ctr">
                        <a:lnSpc>
                          <a:spcPct val="100000"/>
                        </a:lnSpc>
                        <a:spcBef>
                          <a:spcPts val="630"/>
                        </a:spcBef>
                      </a:pPr>
                      <a:r>
                        <a:rPr sz="1650" spc="-10" dirty="0">
                          <a:latin typeface="Century Gothic"/>
                          <a:cs typeface="Century Gothic"/>
                        </a:rPr>
                        <a:t>n=219</a:t>
                      </a:r>
                      <a:endParaRPr sz="1650">
                        <a:latin typeface="Century Gothic"/>
                        <a:cs typeface="Century Gothic"/>
                      </a:endParaRPr>
                    </a:p>
                  </a:txBody>
                  <a:tcPr marL="0" marR="0" marT="8001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tcPr>
                </a:tc>
                <a:tc>
                  <a:txBody>
                    <a:bodyPr/>
                    <a:lstStyle/>
                    <a:p>
                      <a:pPr marL="10795" algn="ctr">
                        <a:lnSpc>
                          <a:spcPct val="100000"/>
                        </a:lnSpc>
                        <a:spcBef>
                          <a:spcPts val="630"/>
                        </a:spcBef>
                      </a:pPr>
                      <a:r>
                        <a:rPr sz="1650" spc="-20" dirty="0">
                          <a:latin typeface="Century Gothic"/>
                          <a:cs typeface="Century Gothic"/>
                        </a:rPr>
                        <a:t>n=91</a:t>
                      </a:r>
                      <a:endParaRPr sz="1650" dirty="0">
                        <a:latin typeface="Century Gothic"/>
                        <a:cs typeface="Century Gothic"/>
                      </a:endParaRPr>
                    </a:p>
                  </a:txBody>
                  <a:tcPr marL="0" marR="0" marT="8001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tcPr>
                </a:tc>
                <a:extLst>
                  <a:ext uri="{0D108BD9-81ED-4DB2-BD59-A6C34878D82A}">
                    <a16:rowId xmlns:a16="http://schemas.microsoft.com/office/drawing/2014/main" val="10005"/>
                  </a:ext>
                </a:extLst>
              </a:tr>
            </a:tbl>
          </a:graphicData>
        </a:graphic>
      </p:graphicFrame>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00"/>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
  <TotalTime>0</TotalTime>
  <Words>2586</Words>
  <Application>Microsoft Macintosh PowerPoint</Application>
  <PresentationFormat>Benutzerdefiniert</PresentationFormat>
  <Paragraphs>858</Paragraphs>
  <Slides>21</Slides>
  <Notes>1</Notes>
  <HiddenSlides>0</HiddenSlides>
  <MMClips>0</MMClips>
  <ScaleCrop>false</ScaleCrop>
  <HeadingPairs>
    <vt:vector size="6" baseType="variant">
      <vt:variant>
        <vt:lpstr>Verwendete Schriftarten</vt:lpstr>
      </vt:variant>
      <vt:variant>
        <vt:i4>5</vt:i4>
      </vt:variant>
      <vt:variant>
        <vt:lpstr>Design</vt:lpstr>
      </vt:variant>
      <vt:variant>
        <vt:i4>1</vt:i4>
      </vt:variant>
      <vt:variant>
        <vt:lpstr>Folientitel</vt:lpstr>
      </vt:variant>
      <vt:variant>
        <vt:i4>21</vt:i4>
      </vt:variant>
    </vt:vector>
  </HeadingPairs>
  <TitlesOfParts>
    <vt:vector size="27" baseType="lpstr">
      <vt:lpstr>Aptos</vt:lpstr>
      <vt:lpstr>Arial</vt:lpstr>
      <vt:lpstr>Calibri</vt:lpstr>
      <vt:lpstr>Century Gothic</vt:lpstr>
      <vt:lpstr>Times New Roman</vt:lpstr>
      <vt:lpstr>Office Theme</vt:lpstr>
      <vt:lpstr>Umfrage über Versorgungszufriedenheit von Menschen mit Asthma und COPD</vt:lpstr>
      <vt:lpstr>Studieneckdaten</vt:lpstr>
      <vt:lpstr>Demographische Daten (Brutto-Stichprobe) repräsentativ für die österreichische Bevölkerung</vt:lpstr>
      <vt:lpstr>Demographische Daten (Netto-Stichprobe)</vt:lpstr>
      <vt:lpstr>Die Stichprobe teilt sich wie folgt auf: 71% der Befragten leiden an Asthma, knapp 30% an COPD und 18% an einer unspezifisch obstruktiven Lungenerkrankung.</vt:lpstr>
      <vt:lpstr>Insgesamt  sind  44%  der  Befragten  mit  der  medizinischen  Versorgung  Ihrer  Atemwegserkrankung, einschließlich ärztlicher Betreuung, Koordination und Unterstützung, sehr zufrieden. Personen, die an COPD leiden, zeigen eine signifikant höhere Zufriedenheit mit der medizinischen Versorgung.</vt:lpstr>
      <vt:lpstr>In Bezug auf die Erreichbarkeit und den Wartezeiten für Termine bei ihrer/ihrem Allgemeinmediziner:in sind 41% der Befragten sehr zufrieden.</vt:lpstr>
      <vt:lpstr>In Bezug auf die Erreichbarkeit und die Wartezeiten für Termine bei ihrer/ihrem Lungenfachärzt:in sind 42% der Befragten sehr zufrieden.</vt:lpstr>
      <vt:lpstr>Über die Hälfte der Befragten musste in den letzten 12 Monaten aufgrund ihrer Atemwegserkrankung die Krankenhaus-Ambulanz aufsuchen oder hatte einen Krankenhausaufenthalt. Patient:innen mit COPD mussten signifikant häufiger die Krankenhaus-Ambulanz besuchen.</vt:lpstr>
      <vt:lpstr>41% der Befragten gaben an, dass ihre Ärztin oder ihr Arzt die für sie beste Therapie sehr ausreichend besprochen und gemeinsam mit ihnen entschieden hat.</vt:lpstr>
      <vt:lpstr>Aktuell  erhalten  ca.  78%  der  Befragten  eine  inhalative  Therapie,  während  etwa  20%  eine Biologikatherapie  in  Anspruch  nehmen.  Personen  mit  COPD  erhalten  dabei  signifikant  häufiger  eine Biologikatherapie.</vt:lpstr>
      <vt:lpstr>Die Zufriedenheit mit der erhaltenen Therapie ist insgesamt sehr hoch. Mit der erhaltenen inhalativen Therapie sind 45% sehr zufrieden und während 38% mit der Biologikatherapie sehr zufrieden sind.</vt:lpstr>
      <vt:lpstr>Die Wirksamkeit beider Therapieformen wird von jeweils mehr als der Hälfte der Nutzer:innen als sehr gut eingeschätzt.</vt:lpstr>
      <vt:lpstr>60% der Patient:innen der entsprechenden Therapieform kommen mit ihrem Inhalator sehr gut zurecht, vor allem Patient:innen mit Asthma. Mit der Handhabung der Biologikatherapie kommt ungefähr die Hälfte der Patient:innen sehr gut zurecht.</vt:lpstr>
      <vt:lpstr>Etwa die Hälfte der Personen, die die jeweilige Therapieform nutzen, geben an, dass sie in der Handhabung der jeweiligen Therapieform sehr gut geschult wurden.</vt:lpstr>
      <vt:lpstr>Beide Therapieformen lassen sich gut in den Alltag der Betroffenen integrieren. Mehr als die Hälfte der Patient:innen berichteten, dass die inhalative Therapie sehr gut in ihren Alltag passt, während 48% der Therapie-Nutzer:innen dies auch über die Biologikatherapie sagen.</vt:lpstr>
      <vt:lpstr>Etwa 1/3 der Patient:innen geben an, dass die jeweilige Therapie ihren Bedarf an Notfallmedikation verringert hat. Personen mit Asthma berichteten signifikant häufiger, dass die inhalative Therapie ihren Bedarf an Notfallmedikation reduziert hat, während Patient:innen mit COPD signifikant häufiger angeben, dass die Biologikatherapie den Bedarf an Notfallmedikation reduziert hat.</vt:lpstr>
      <vt:lpstr>Knapp zwei Drittel der Therapie-Nutzer:innen eben an, dass sie die Inhalative Therapie angenehmer oder passender für die Behandlung von Atemwegserkrankungen empfinden.</vt:lpstr>
      <vt:lpstr>Die Hauptgründe für die genannte Präferenz sind eine einfachere Handhabung, eine bessere Dosierbarkeit und eine höhere Alltagstauglichkeit.</vt:lpstr>
      <vt:lpstr>Die Hauptgründe für die genannte Präferenz sind eine einfachere Handhabung, eine bessere Dosierbarkeit und eine höhere Alltagstauglichkeit.</vt:lpstr>
      <vt:lpstr>Über 70% der Befragten lassen sich bei der Behandlung ihrer Atemwegserkrankung ausschließlich von ihrem  Kassenarzt/ihrer Kassenärztin  behandeln. Patient:innen  mit  COPD  sind  signifikant  häufiger  nur  beim  Wahlarzt/bei der Wahlärztin in Behandlung.</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Slides</dc:title>
  <dc:subject>Templates</dc:subject>
  <cp:lastModifiedBy>Admin</cp:lastModifiedBy>
  <cp:revision>5</cp:revision>
  <dcterms:created xsi:type="dcterms:W3CDTF">2026-02-24T15:57:17Z</dcterms:created>
  <dcterms:modified xsi:type="dcterms:W3CDTF">2026-04-30T06:57:14Z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2026-02-24T00:00:00Z</vt:filetime>
  </property>
  <property fmtid="{D5CDD505-2E9C-101B-9397-08002B2CF9AE}" pid="3" name="LastSaved">
    <vt:filetime>2026-02-24T00:00:00Z</vt:filetime>
  </property>
</Properties>
</file>